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8" r:id="rId2"/>
    <p:sldId id="303" r:id="rId3"/>
    <p:sldId id="292" r:id="rId4"/>
    <p:sldId id="293" r:id="rId5"/>
    <p:sldId id="297" r:id="rId6"/>
    <p:sldId id="296" r:id="rId7"/>
    <p:sldId id="302" r:id="rId8"/>
    <p:sldId id="291" r:id="rId9"/>
    <p:sldId id="301" r:id="rId10"/>
    <p:sldId id="259" r:id="rId11"/>
    <p:sldId id="261" r:id="rId12"/>
    <p:sldId id="263" r:id="rId13"/>
    <p:sldId id="264" r:id="rId14"/>
    <p:sldId id="298" r:id="rId15"/>
    <p:sldId id="300" r:id="rId16"/>
    <p:sldId id="299" r:id="rId17"/>
    <p:sldId id="272" r:id="rId18"/>
    <p:sldId id="273" r:id="rId19"/>
    <p:sldId id="294" r:id="rId20"/>
    <p:sldId id="281" r:id="rId21"/>
    <p:sldId id="282" r:id="rId22"/>
    <p:sldId id="295"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5B2BC4-FE50-402B-929E-A511672CEAEF}">
          <p14:sldIdLst>
            <p14:sldId id="258"/>
            <p14:sldId id="303"/>
            <p14:sldId id="292"/>
            <p14:sldId id="293"/>
            <p14:sldId id="297"/>
            <p14:sldId id="296"/>
            <p14:sldId id="302"/>
            <p14:sldId id="291"/>
            <p14:sldId id="301"/>
            <p14:sldId id="259"/>
            <p14:sldId id="261"/>
            <p14:sldId id="263"/>
            <p14:sldId id="264"/>
            <p14:sldId id="298"/>
            <p14:sldId id="300"/>
            <p14:sldId id="299"/>
          </p14:sldIdLst>
        </p14:section>
        <p14:section name="Untitled Section" id="{DB59B0BE-247B-4513-85D1-624CD6FC138A}">
          <p14:sldIdLst>
            <p14:sldId id="272"/>
            <p14:sldId id="273"/>
            <p14:sldId id="294"/>
            <p14:sldId id="281"/>
            <p14:sldId id="282"/>
            <p14:sldId id="295"/>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1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132D2-DB9D-4B07-AB5B-63627C806B3F}"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US"/>
        </a:p>
      </dgm:t>
    </dgm:pt>
    <dgm:pt modelId="{C4AD9DEC-4C41-4D48-AD86-FBEBDF7B5EE0}">
      <dgm:prSet phldrT="[Text]"/>
      <dgm:spPr>
        <a:ln>
          <a:solidFill>
            <a:schemeClr val="bg1"/>
          </a:solidFill>
        </a:ln>
      </dgm:spPr>
      <dgm:t>
        <a:bodyPr/>
        <a:lstStyle/>
        <a:p>
          <a:r>
            <a:rPr lang="lt-LT" dirty="0">
              <a:latin typeface="Times New Roman" panose="02020603050405020304" pitchFamily="18" charset="0"/>
              <a:cs typeface="Times New Roman" panose="02020603050405020304" pitchFamily="18" charset="0"/>
            </a:rPr>
            <a:t>Projekto administravimo </a:t>
          </a:r>
          <a:r>
            <a:rPr lang="lt-LT" b="1" dirty="0">
              <a:latin typeface="Times New Roman" panose="02020603050405020304" pitchFamily="18" charset="0"/>
              <a:cs typeface="Times New Roman" panose="02020603050405020304" pitchFamily="18" charset="0"/>
            </a:rPr>
            <a:t>paslaugos perkamos iš tiekėjo</a:t>
          </a:r>
          <a:endParaRPr lang="en-US" b="1" dirty="0">
            <a:latin typeface="Times New Roman" panose="02020603050405020304" pitchFamily="18" charset="0"/>
            <a:cs typeface="Times New Roman" panose="02020603050405020304" pitchFamily="18" charset="0"/>
          </a:endParaRPr>
        </a:p>
      </dgm:t>
    </dgm:pt>
    <dgm:pt modelId="{ED4326BE-C962-4879-9CA6-76B18DDEC3AD}" type="parTrans" cxnId="{53872C10-A4CF-47F6-B0DD-26D01BB41146}">
      <dgm:prSet/>
      <dgm:spPr/>
      <dgm:t>
        <a:bodyPr/>
        <a:lstStyle/>
        <a:p>
          <a:endParaRPr lang="en-US"/>
        </a:p>
      </dgm:t>
    </dgm:pt>
    <dgm:pt modelId="{DCBE9EB4-6BD2-47AA-A883-E732C1B73F36}" type="sibTrans" cxnId="{53872C10-A4CF-47F6-B0DD-26D01BB41146}">
      <dgm:prSet/>
      <dgm:spPr/>
      <dgm:t>
        <a:bodyPr/>
        <a:lstStyle/>
        <a:p>
          <a:endParaRPr lang="en-US"/>
        </a:p>
      </dgm:t>
    </dgm:pt>
    <dgm:pt modelId="{CE2F358F-8C4A-4937-AFC3-62524229DD0D}">
      <dgm:prSet phldrT="[Text]" custT="1"/>
      <dgm:spPr>
        <a:solidFill>
          <a:schemeClr val="bg1"/>
        </a:solidFill>
        <a:ln>
          <a:solidFill>
            <a:schemeClr val="bg1"/>
          </a:solidFill>
        </a:ln>
      </dgm:spPr>
      <dgm:t>
        <a:bodyPr/>
        <a:lstStyle/>
        <a:p>
          <a:r>
            <a:rPr lang="lt-LT" sz="2400" dirty="0">
              <a:latin typeface="Times New Roman" panose="02020603050405020304" pitchFamily="18" charset="0"/>
              <a:cs typeface="Times New Roman" panose="02020603050405020304" pitchFamily="18" charset="0"/>
            </a:rPr>
            <a:t>Tinkamai finansuoti sumai nustatyti naudojama lentelė:</a:t>
          </a:r>
        </a:p>
      </dgm:t>
    </dgm:pt>
    <dgm:pt modelId="{57E2C0F4-32B2-4C1B-B258-A385201D58AC}" type="parTrans" cxnId="{7CEE8897-8057-4985-8C96-8568D411060C}">
      <dgm:prSet/>
      <dgm:spPr/>
      <dgm:t>
        <a:bodyPr/>
        <a:lstStyle/>
        <a:p>
          <a:endParaRPr lang="en-US"/>
        </a:p>
      </dgm:t>
    </dgm:pt>
    <dgm:pt modelId="{D9225EA1-3A5D-4BBE-813B-60530DCCC854}" type="sibTrans" cxnId="{7CEE8897-8057-4985-8C96-8568D411060C}">
      <dgm:prSet/>
      <dgm:spPr/>
      <dgm:t>
        <a:bodyPr/>
        <a:lstStyle/>
        <a:p>
          <a:endParaRPr lang="en-US"/>
        </a:p>
      </dgm:t>
    </dgm:pt>
    <dgm:pt modelId="{60B91B6A-B256-43F1-A5AF-F5CB54FF8A46}" type="pres">
      <dgm:prSet presAssocID="{8DE132D2-DB9D-4B07-AB5B-63627C806B3F}" presName="Name0" presStyleCnt="0">
        <dgm:presLayoutVars>
          <dgm:chPref val="1"/>
          <dgm:dir/>
          <dgm:animOne val="branch"/>
          <dgm:animLvl val="lvl"/>
          <dgm:resizeHandles/>
        </dgm:presLayoutVars>
      </dgm:prSet>
      <dgm:spPr/>
    </dgm:pt>
    <dgm:pt modelId="{2EBF6DB5-32E0-42CA-B45F-72ADC52E54EF}" type="pres">
      <dgm:prSet presAssocID="{C4AD9DEC-4C41-4D48-AD86-FBEBDF7B5EE0}" presName="vertOne" presStyleCnt="0"/>
      <dgm:spPr/>
    </dgm:pt>
    <dgm:pt modelId="{0241668B-40F7-4256-B060-DDB79A4C923B}" type="pres">
      <dgm:prSet presAssocID="{C4AD9DEC-4C41-4D48-AD86-FBEBDF7B5EE0}" presName="txOne" presStyleLbl="node0" presStyleIdx="0" presStyleCnt="1" custScaleY="42232">
        <dgm:presLayoutVars>
          <dgm:chPref val="3"/>
        </dgm:presLayoutVars>
      </dgm:prSet>
      <dgm:spPr/>
    </dgm:pt>
    <dgm:pt modelId="{D94BFD18-84FB-4121-8F5E-EB06A4398F39}" type="pres">
      <dgm:prSet presAssocID="{C4AD9DEC-4C41-4D48-AD86-FBEBDF7B5EE0}" presName="parTransOne" presStyleCnt="0"/>
      <dgm:spPr/>
    </dgm:pt>
    <dgm:pt modelId="{DC839A0E-8BBD-488F-A742-D342AF4736FB}" type="pres">
      <dgm:prSet presAssocID="{C4AD9DEC-4C41-4D48-AD86-FBEBDF7B5EE0}" presName="horzOne" presStyleCnt="0"/>
      <dgm:spPr/>
    </dgm:pt>
    <dgm:pt modelId="{60BCD196-E32E-4B84-A8D3-D6443FC5928B}" type="pres">
      <dgm:prSet presAssocID="{CE2F358F-8C4A-4937-AFC3-62524229DD0D}" presName="vertTwo" presStyleCnt="0"/>
      <dgm:spPr/>
    </dgm:pt>
    <dgm:pt modelId="{4F4ACB2A-EC7E-4A6E-90AA-A859A8A35893}" type="pres">
      <dgm:prSet presAssocID="{CE2F358F-8C4A-4937-AFC3-62524229DD0D}" presName="txTwo" presStyleLbl="node2" presStyleIdx="0" presStyleCnt="1" custScaleY="28187" custLinFactNeighborY="-7118">
        <dgm:presLayoutVars>
          <dgm:chPref val="3"/>
        </dgm:presLayoutVars>
      </dgm:prSet>
      <dgm:spPr/>
    </dgm:pt>
    <dgm:pt modelId="{3634EB55-A3E8-4833-BB26-B88AFD939461}" type="pres">
      <dgm:prSet presAssocID="{CE2F358F-8C4A-4937-AFC3-62524229DD0D}" presName="horzTwo" presStyleCnt="0"/>
      <dgm:spPr/>
    </dgm:pt>
  </dgm:ptLst>
  <dgm:cxnLst>
    <dgm:cxn modelId="{53872C10-A4CF-47F6-B0DD-26D01BB41146}" srcId="{8DE132D2-DB9D-4B07-AB5B-63627C806B3F}" destId="{C4AD9DEC-4C41-4D48-AD86-FBEBDF7B5EE0}" srcOrd="0" destOrd="0" parTransId="{ED4326BE-C962-4879-9CA6-76B18DDEC3AD}" sibTransId="{DCBE9EB4-6BD2-47AA-A883-E732C1B73F36}"/>
    <dgm:cxn modelId="{E9C73310-FE2D-4B86-AB16-19114B58F8CE}" type="presOf" srcId="{8DE132D2-DB9D-4B07-AB5B-63627C806B3F}" destId="{60B91B6A-B256-43F1-A5AF-F5CB54FF8A46}" srcOrd="0" destOrd="0" presId="urn:microsoft.com/office/officeart/2005/8/layout/hierarchy4"/>
    <dgm:cxn modelId="{D4979D7C-EBBB-437A-AC0F-E0F283548D9E}" type="presOf" srcId="{CE2F358F-8C4A-4937-AFC3-62524229DD0D}" destId="{4F4ACB2A-EC7E-4A6E-90AA-A859A8A35893}" srcOrd="0" destOrd="0" presId="urn:microsoft.com/office/officeart/2005/8/layout/hierarchy4"/>
    <dgm:cxn modelId="{7CEE8897-8057-4985-8C96-8568D411060C}" srcId="{C4AD9DEC-4C41-4D48-AD86-FBEBDF7B5EE0}" destId="{CE2F358F-8C4A-4937-AFC3-62524229DD0D}" srcOrd="0" destOrd="0" parTransId="{57E2C0F4-32B2-4C1B-B258-A385201D58AC}" sibTransId="{D9225EA1-3A5D-4BBE-813B-60530DCCC854}"/>
    <dgm:cxn modelId="{2413ABB6-F769-4B9C-9ACC-C45C9241786E}" type="presOf" srcId="{C4AD9DEC-4C41-4D48-AD86-FBEBDF7B5EE0}" destId="{0241668B-40F7-4256-B060-DDB79A4C923B}" srcOrd="0" destOrd="0" presId="urn:microsoft.com/office/officeart/2005/8/layout/hierarchy4"/>
    <dgm:cxn modelId="{B6941D77-C767-4F7C-83C0-67AB4D28E9F0}" type="presParOf" srcId="{60B91B6A-B256-43F1-A5AF-F5CB54FF8A46}" destId="{2EBF6DB5-32E0-42CA-B45F-72ADC52E54EF}" srcOrd="0" destOrd="0" presId="urn:microsoft.com/office/officeart/2005/8/layout/hierarchy4"/>
    <dgm:cxn modelId="{2C9B9D76-ED29-40E3-90ED-7CD350902EE3}" type="presParOf" srcId="{2EBF6DB5-32E0-42CA-B45F-72ADC52E54EF}" destId="{0241668B-40F7-4256-B060-DDB79A4C923B}" srcOrd="0" destOrd="0" presId="urn:microsoft.com/office/officeart/2005/8/layout/hierarchy4"/>
    <dgm:cxn modelId="{C823A877-E833-444B-B43F-74C29E82FD14}" type="presParOf" srcId="{2EBF6DB5-32E0-42CA-B45F-72ADC52E54EF}" destId="{D94BFD18-84FB-4121-8F5E-EB06A4398F39}" srcOrd="1" destOrd="0" presId="urn:microsoft.com/office/officeart/2005/8/layout/hierarchy4"/>
    <dgm:cxn modelId="{55AF061B-65EB-40F9-BA07-44DCF9FE2678}" type="presParOf" srcId="{2EBF6DB5-32E0-42CA-B45F-72ADC52E54EF}" destId="{DC839A0E-8BBD-488F-A742-D342AF4736FB}" srcOrd="2" destOrd="0" presId="urn:microsoft.com/office/officeart/2005/8/layout/hierarchy4"/>
    <dgm:cxn modelId="{7AA7F5E8-B9CE-477E-A2A2-0A29B223BB85}" type="presParOf" srcId="{DC839A0E-8BBD-488F-A742-D342AF4736FB}" destId="{60BCD196-E32E-4B84-A8D3-D6443FC5928B}" srcOrd="0" destOrd="0" presId="urn:microsoft.com/office/officeart/2005/8/layout/hierarchy4"/>
    <dgm:cxn modelId="{60A2B00A-7153-4056-A44C-B23211B7BE15}" type="presParOf" srcId="{60BCD196-E32E-4B84-A8D3-D6443FC5928B}" destId="{4F4ACB2A-EC7E-4A6E-90AA-A859A8A35893}" srcOrd="0" destOrd="0" presId="urn:microsoft.com/office/officeart/2005/8/layout/hierarchy4"/>
    <dgm:cxn modelId="{BCCBF5AF-3DCD-4867-8BC7-BF6B753420C2}" type="presParOf" srcId="{60BCD196-E32E-4B84-A8D3-D6443FC5928B}" destId="{3634EB55-A3E8-4833-BB26-B88AFD93946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E132D2-DB9D-4B07-AB5B-63627C806B3F}"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US"/>
        </a:p>
      </dgm:t>
    </dgm:pt>
    <dgm:pt modelId="{C4AD9DEC-4C41-4D48-AD86-FBEBDF7B5EE0}">
      <dgm:prSet phldrT="[Text]" custT="1"/>
      <dgm:spPr>
        <a:noFill/>
        <a:ln>
          <a:noFill/>
        </a:ln>
      </dgm:spPr>
      <dgm:t>
        <a:bodyPr/>
        <a:lstStyle/>
        <a:p>
          <a:r>
            <a:rPr lang="lt-LT" sz="2000" dirty="0">
              <a:latin typeface="Times New Roman" panose="02020603050405020304" pitchFamily="18" charset="0"/>
              <a:cs typeface="Times New Roman" panose="02020603050405020304" pitchFamily="18" charset="0"/>
            </a:rPr>
            <a:t>Projekto administravimą vykdo </a:t>
          </a:r>
          <a:r>
            <a:rPr lang="lt-LT" sz="2000" b="1" dirty="0">
              <a:latin typeface="Times New Roman" panose="02020603050405020304" pitchFamily="18" charset="0"/>
              <a:cs typeface="Times New Roman" panose="02020603050405020304" pitchFamily="18" charset="0"/>
            </a:rPr>
            <a:t>pats projekto vykdytojas ar partneris</a:t>
          </a:r>
          <a:r>
            <a:rPr lang="lt-LT" sz="2000" dirty="0">
              <a:latin typeface="Times New Roman" panose="02020603050405020304" pitchFamily="18" charset="0"/>
              <a:cs typeface="Times New Roman" panose="02020603050405020304" pitchFamily="18" charset="0"/>
            </a:rPr>
            <a:t>, t. y. nėra sudaroma administravimo paslaugų sutartis</a:t>
          </a:r>
          <a:endParaRPr lang="en-US" sz="2000" b="1" dirty="0">
            <a:latin typeface="Times New Roman" panose="02020603050405020304" pitchFamily="18" charset="0"/>
            <a:cs typeface="Times New Roman" panose="02020603050405020304" pitchFamily="18" charset="0"/>
          </a:endParaRPr>
        </a:p>
      </dgm:t>
    </dgm:pt>
    <dgm:pt modelId="{ED4326BE-C962-4879-9CA6-76B18DDEC3AD}" type="parTrans" cxnId="{53872C10-A4CF-47F6-B0DD-26D01BB41146}">
      <dgm:prSet/>
      <dgm:spPr/>
      <dgm:t>
        <a:bodyPr/>
        <a:lstStyle/>
        <a:p>
          <a:endParaRPr lang="en-US"/>
        </a:p>
      </dgm:t>
    </dgm:pt>
    <dgm:pt modelId="{DCBE9EB4-6BD2-47AA-A883-E732C1B73F36}" type="sibTrans" cxnId="{53872C10-A4CF-47F6-B0DD-26D01BB41146}">
      <dgm:prSet/>
      <dgm:spPr/>
      <dgm:t>
        <a:bodyPr/>
        <a:lstStyle/>
        <a:p>
          <a:endParaRPr lang="en-US"/>
        </a:p>
      </dgm:t>
    </dgm:pt>
    <dgm:pt modelId="{CE2F358F-8C4A-4937-AFC3-62524229DD0D}">
      <dgm:prSet phldrT="[Text]" custT="1"/>
      <dgm:spPr>
        <a:ln>
          <a:solidFill>
            <a:schemeClr val="bg1"/>
          </a:solidFill>
        </a:ln>
      </dgm:spPr>
      <dgm:t>
        <a:bodyPr/>
        <a:lstStyle/>
        <a:p>
          <a:r>
            <a:rPr lang="lt-LT" sz="2400" dirty="0">
              <a:latin typeface="Times New Roman" panose="02020603050405020304" pitchFamily="18" charset="0"/>
              <a:cs typeface="Times New Roman" panose="02020603050405020304" pitchFamily="18" charset="0"/>
            </a:rPr>
            <a:t>Tinkamai finansuoti sumai nustatyti naudojama lentelė:</a:t>
          </a:r>
        </a:p>
      </dgm:t>
    </dgm:pt>
    <dgm:pt modelId="{57E2C0F4-32B2-4C1B-B258-A385201D58AC}" type="parTrans" cxnId="{7CEE8897-8057-4985-8C96-8568D411060C}">
      <dgm:prSet/>
      <dgm:spPr/>
      <dgm:t>
        <a:bodyPr/>
        <a:lstStyle/>
        <a:p>
          <a:endParaRPr lang="en-US"/>
        </a:p>
      </dgm:t>
    </dgm:pt>
    <dgm:pt modelId="{D9225EA1-3A5D-4BBE-813B-60530DCCC854}" type="sibTrans" cxnId="{7CEE8897-8057-4985-8C96-8568D411060C}">
      <dgm:prSet/>
      <dgm:spPr/>
      <dgm:t>
        <a:bodyPr/>
        <a:lstStyle/>
        <a:p>
          <a:endParaRPr lang="en-US"/>
        </a:p>
      </dgm:t>
    </dgm:pt>
    <dgm:pt modelId="{60B91B6A-B256-43F1-A5AF-F5CB54FF8A46}" type="pres">
      <dgm:prSet presAssocID="{8DE132D2-DB9D-4B07-AB5B-63627C806B3F}" presName="Name0" presStyleCnt="0">
        <dgm:presLayoutVars>
          <dgm:chPref val="1"/>
          <dgm:dir/>
          <dgm:animOne val="branch"/>
          <dgm:animLvl val="lvl"/>
          <dgm:resizeHandles/>
        </dgm:presLayoutVars>
      </dgm:prSet>
      <dgm:spPr/>
    </dgm:pt>
    <dgm:pt modelId="{2EBF6DB5-32E0-42CA-B45F-72ADC52E54EF}" type="pres">
      <dgm:prSet presAssocID="{C4AD9DEC-4C41-4D48-AD86-FBEBDF7B5EE0}" presName="vertOne" presStyleCnt="0"/>
      <dgm:spPr/>
    </dgm:pt>
    <dgm:pt modelId="{0241668B-40F7-4256-B060-DDB79A4C923B}" type="pres">
      <dgm:prSet presAssocID="{C4AD9DEC-4C41-4D48-AD86-FBEBDF7B5EE0}" presName="txOne" presStyleLbl="node0" presStyleIdx="0" presStyleCnt="1" custScaleY="36074" custLinFactNeighborX="501" custLinFactNeighborY="-97200">
        <dgm:presLayoutVars>
          <dgm:chPref val="3"/>
        </dgm:presLayoutVars>
      </dgm:prSet>
      <dgm:spPr/>
    </dgm:pt>
    <dgm:pt modelId="{D94BFD18-84FB-4121-8F5E-EB06A4398F39}" type="pres">
      <dgm:prSet presAssocID="{C4AD9DEC-4C41-4D48-AD86-FBEBDF7B5EE0}" presName="parTransOne" presStyleCnt="0"/>
      <dgm:spPr/>
    </dgm:pt>
    <dgm:pt modelId="{DC839A0E-8BBD-488F-A742-D342AF4736FB}" type="pres">
      <dgm:prSet presAssocID="{C4AD9DEC-4C41-4D48-AD86-FBEBDF7B5EE0}" presName="horzOne" presStyleCnt="0"/>
      <dgm:spPr/>
    </dgm:pt>
    <dgm:pt modelId="{60BCD196-E32E-4B84-A8D3-D6443FC5928B}" type="pres">
      <dgm:prSet presAssocID="{CE2F358F-8C4A-4937-AFC3-62524229DD0D}" presName="vertTwo" presStyleCnt="0"/>
      <dgm:spPr/>
    </dgm:pt>
    <dgm:pt modelId="{4F4ACB2A-EC7E-4A6E-90AA-A859A8A35893}" type="pres">
      <dgm:prSet presAssocID="{CE2F358F-8C4A-4937-AFC3-62524229DD0D}" presName="txTwo" presStyleLbl="node2" presStyleIdx="0" presStyleCnt="1" custScaleY="17055" custLinFactNeighborX="126" custLinFactNeighborY="-34882">
        <dgm:presLayoutVars>
          <dgm:chPref val="3"/>
        </dgm:presLayoutVars>
      </dgm:prSet>
      <dgm:spPr/>
    </dgm:pt>
    <dgm:pt modelId="{3634EB55-A3E8-4833-BB26-B88AFD939461}" type="pres">
      <dgm:prSet presAssocID="{CE2F358F-8C4A-4937-AFC3-62524229DD0D}" presName="horzTwo" presStyleCnt="0"/>
      <dgm:spPr/>
    </dgm:pt>
  </dgm:ptLst>
  <dgm:cxnLst>
    <dgm:cxn modelId="{53872C10-A4CF-47F6-B0DD-26D01BB41146}" srcId="{8DE132D2-DB9D-4B07-AB5B-63627C806B3F}" destId="{C4AD9DEC-4C41-4D48-AD86-FBEBDF7B5EE0}" srcOrd="0" destOrd="0" parTransId="{ED4326BE-C962-4879-9CA6-76B18DDEC3AD}" sibTransId="{DCBE9EB4-6BD2-47AA-A883-E732C1B73F36}"/>
    <dgm:cxn modelId="{E9C73310-FE2D-4B86-AB16-19114B58F8CE}" type="presOf" srcId="{8DE132D2-DB9D-4B07-AB5B-63627C806B3F}" destId="{60B91B6A-B256-43F1-A5AF-F5CB54FF8A46}" srcOrd="0" destOrd="0" presId="urn:microsoft.com/office/officeart/2005/8/layout/hierarchy4"/>
    <dgm:cxn modelId="{D4979D7C-EBBB-437A-AC0F-E0F283548D9E}" type="presOf" srcId="{CE2F358F-8C4A-4937-AFC3-62524229DD0D}" destId="{4F4ACB2A-EC7E-4A6E-90AA-A859A8A35893}" srcOrd="0" destOrd="0" presId="urn:microsoft.com/office/officeart/2005/8/layout/hierarchy4"/>
    <dgm:cxn modelId="{7CEE8897-8057-4985-8C96-8568D411060C}" srcId="{C4AD9DEC-4C41-4D48-AD86-FBEBDF7B5EE0}" destId="{CE2F358F-8C4A-4937-AFC3-62524229DD0D}" srcOrd="0" destOrd="0" parTransId="{57E2C0F4-32B2-4C1B-B258-A385201D58AC}" sibTransId="{D9225EA1-3A5D-4BBE-813B-60530DCCC854}"/>
    <dgm:cxn modelId="{2413ABB6-F769-4B9C-9ACC-C45C9241786E}" type="presOf" srcId="{C4AD9DEC-4C41-4D48-AD86-FBEBDF7B5EE0}" destId="{0241668B-40F7-4256-B060-DDB79A4C923B}" srcOrd="0" destOrd="0" presId="urn:microsoft.com/office/officeart/2005/8/layout/hierarchy4"/>
    <dgm:cxn modelId="{B6941D77-C767-4F7C-83C0-67AB4D28E9F0}" type="presParOf" srcId="{60B91B6A-B256-43F1-A5AF-F5CB54FF8A46}" destId="{2EBF6DB5-32E0-42CA-B45F-72ADC52E54EF}" srcOrd="0" destOrd="0" presId="urn:microsoft.com/office/officeart/2005/8/layout/hierarchy4"/>
    <dgm:cxn modelId="{2C9B9D76-ED29-40E3-90ED-7CD350902EE3}" type="presParOf" srcId="{2EBF6DB5-32E0-42CA-B45F-72ADC52E54EF}" destId="{0241668B-40F7-4256-B060-DDB79A4C923B}" srcOrd="0" destOrd="0" presId="urn:microsoft.com/office/officeart/2005/8/layout/hierarchy4"/>
    <dgm:cxn modelId="{C823A877-E833-444B-B43F-74C29E82FD14}" type="presParOf" srcId="{2EBF6DB5-32E0-42CA-B45F-72ADC52E54EF}" destId="{D94BFD18-84FB-4121-8F5E-EB06A4398F39}" srcOrd="1" destOrd="0" presId="urn:microsoft.com/office/officeart/2005/8/layout/hierarchy4"/>
    <dgm:cxn modelId="{55AF061B-65EB-40F9-BA07-44DCF9FE2678}" type="presParOf" srcId="{2EBF6DB5-32E0-42CA-B45F-72ADC52E54EF}" destId="{DC839A0E-8BBD-488F-A742-D342AF4736FB}" srcOrd="2" destOrd="0" presId="urn:microsoft.com/office/officeart/2005/8/layout/hierarchy4"/>
    <dgm:cxn modelId="{7AA7F5E8-B9CE-477E-A2A2-0A29B223BB85}" type="presParOf" srcId="{DC839A0E-8BBD-488F-A742-D342AF4736FB}" destId="{60BCD196-E32E-4B84-A8D3-D6443FC5928B}" srcOrd="0" destOrd="0" presId="urn:microsoft.com/office/officeart/2005/8/layout/hierarchy4"/>
    <dgm:cxn modelId="{60A2B00A-7153-4056-A44C-B23211B7BE15}" type="presParOf" srcId="{60BCD196-E32E-4B84-A8D3-D6443FC5928B}" destId="{4F4ACB2A-EC7E-4A6E-90AA-A859A8A35893}" srcOrd="0" destOrd="0" presId="urn:microsoft.com/office/officeart/2005/8/layout/hierarchy4"/>
    <dgm:cxn modelId="{BCCBF5AF-3DCD-4867-8BC7-BF6B753420C2}" type="presParOf" srcId="{60BCD196-E32E-4B84-A8D3-D6443FC5928B}" destId="{3634EB55-A3E8-4833-BB26-B88AFD93946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1668B-40F7-4256-B060-DDB79A4C923B}">
      <dsp:nvSpPr>
        <dsp:cNvPr id="0" name=""/>
        <dsp:cNvSpPr/>
      </dsp:nvSpPr>
      <dsp:spPr>
        <a:xfrm>
          <a:off x="0" y="72010"/>
          <a:ext cx="8229600" cy="863569"/>
        </a:xfrm>
        <a:prstGeom prst="roundRect">
          <a:avLst>
            <a:gd name="adj" fmla="val 1000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t-LT" sz="2700" kern="1200" dirty="0">
              <a:latin typeface="Times New Roman" panose="02020603050405020304" pitchFamily="18" charset="0"/>
              <a:cs typeface="Times New Roman" panose="02020603050405020304" pitchFamily="18" charset="0"/>
            </a:rPr>
            <a:t>Projekto administravimo </a:t>
          </a:r>
          <a:r>
            <a:rPr lang="lt-LT" sz="2700" b="1" kern="1200" dirty="0">
              <a:latin typeface="Times New Roman" panose="02020603050405020304" pitchFamily="18" charset="0"/>
              <a:cs typeface="Times New Roman" panose="02020603050405020304" pitchFamily="18" charset="0"/>
            </a:rPr>
            <a:t>paslaugos perkamos iš tiekėjo</a:t>
          </a:r>
          <a:endParaRPr lang="en-US" sz="2700" b="1" kern="1200" dirty="0">
            <a:latin typeface="Times New Roman" panose="02020603050405020304" pitchFamily="18" charset="0"/>
            <a:cs typeface="Times New Roman" panose="02020603050405020304" pitchFamily="18" charset="0"/>
          </a:endParaRPr>
        </a:p>
      </dsp:txBody>
      <dsp:txXfrm>
        <a:off x="25293" y="97303"/>
        <a:ext cx="8179014" cy="812983"/>
      </dsp:txXfrm>
    </dsp:sp>
    <dsp:sp modelId="{4F4ACB2A-EC7E-4A6E-90AA-A859A8A35893}">
      <dsp:nvSpPr>
        <dsp:cNvPr id="0" name=""/>
        <dsp:cNvSpPr/>
      </dsp:nvSpPr>
      <dsp:spPr>
        <a:xfrm>
          <a:off x="0" y="1250887"/>
          <a:ext cx="8229600" cy="576374"/>
        </a:xfrm>
        <a:prstGeom prst="roundRect">
          <a:avLst>
            <a:gd name="adj" fmla="val 1000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dirty="0">
              <a:latin typeface="Times New Roman" panose="02020603050405020304" pitchFamily="18" charset="0"/>
              <a:cs typeface="Times New Roman" panose="02020603050405020304" pitchFamily="18" charset="0"/>
            </a:rPr>
            <a:t>Tinkamai finansuoti sumai nustatyti naudojama lentelė:</a:t>
          </a:r>
        </a:p>
      </dsp:txBody>
      <dsp:txXfrm>
        <a:off x="16881" y="1267768"/>
        <a:ext cx="8195838" cy="542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1668B-40F7-4256-B060-DDB79A4C923B}">
      <dsp:nvSpPr>
        <dsp:cNvPr id="0" name=""/>
        <dsp:cNvSpPr/>
      </dsp:nvSpPr>
      <dsp:spPr>
        <a:xfrm>
          <a:off x="8036" y="0"/>
          <a:ext cx="8221563" cy="909604"/>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latin typeface="Times New Roman" panose="02020603050405020304" pitchFamily="18" charset="0"/>
              <a:cs typeface="Times New Roman" panose="02020603050405020304" pitchFamily="18" charset="0"/>
            </a:rPr>
            <a:t>Projekto administravimą vykdo </a:t>
          </a:r>
          <a:r>
            <a:rPr lang="lt-LT" sz="2000" b="1" kern="1200" dirty="0">
              <a:latin typeface="Times New Roman" panose="02020603050405020304" pitchFamily="18" charset="0"/>
              <a:cs typeface="Times New Roman" panose="02020603050405020304" pitchFamily="18" charset="0"/>
            </a:rPr>
            <a:t>pats projekto vykdytojas ar partneris</a:t>
          </a:r>
          <a:r>
            <a:rPr lang="lt-LT" sz="2000" kern="1200" dirty="0">
              <a:latin typeface="Times New Roman" panose="02020603050405020304" pitchFamily="18" charset="0"/>
              <a:cs typeface="Times New Roman" panose="02020603050405020304" pitchFamily="18" charset="0"/>
            </a:rPr>
            <a:t>, t. y. nėra sudaroma administravimo paslaugų sutartis</a:t>
          </a:r>
          <a:endParaRPr lang="en-US" sz="2000" b="1" kern="1200" dirty="0">
            <a:latin typeface="Times New Roman" panose="02020603050405020304" pitchFamily="18" charset="0"/>
            <a:cs typeface="Times New Roman" panose="02020603050405020304" pitchFamily="18" charset="0"/>
          </a:endParaRPr>
        </a:p>
      </dsp:txBody>
      <dsp:txXfrm>
        <a:off x="34677" y="26641"/>
        <a:ext cx="8168281" cy="856322"/>
      </dsp:txXfrm>
    </dsp:sp>
    <dsp:sp modelId="{4F4ACB2A-EC7E-4A6E-90AA-A859A8A35893}">
      <dsp:nvSpPr>
        <dsp:cNvPr id="0" name=""/>
        <dsp:cNvSpPr/>
      </dsp:nvSpPr>
      <dsp:spPr>
        <a:xfrm>
          <a:off x="8036" y="851410"/>
          <a:ext cx="8221563" cy="430041"/>
        </a:xfrm>
        <a:prstGeom prst="roundRect">
          <a:avLst>
            <a:gd name="adj" fmla="val 1000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dirty="0">
              <a:latin typeface="Times New Roman" panose="02020603050405020304" pitchFamily="18" charset="0"/>
              <a:cs typeface="Times New Roman" panose="02020603050405020304" pitchFamily="18" charset="0"/>
            </a:rPr>
            <a:t>Tinkamai finansuoti sumai nustatyti naudojama lentelė:</a:t>
          </a:r>
        </a:p>
      </dsp:txBody>
      <dsp:txXfrm>
        <a:off x="20631" y="864005"/>
        <a:ext cx="8196373" cy="4048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E276C-B0A1-4990-9742-BA5E9A6C84D1}" type="datetimeFigureOut">
              <a:rPr lang="lt-LT" smtClean="0"/>
              <a:t>2017.10.03</a:t>
            </a:fld>
            <a:endParaRPr lang="lt-L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6E1B4-11E5-4772-9AB0-261366737B10}" type="slidenum">
              <a:rPr lang="lt-LT" smtClean="0"/>
              <a:t>‹#›</a:t>
            </a:fld>
            <a:endParaRPr lang="lt-LT"/>
          </a:p>
        </p:txBody>
      </p:sp>
    </p:spTree>
    <p:extLst>
      <p:ext uri="{BB962C8B-B14F-4D97-AF65-F5344CB8AC3E}">
        <p14:creationId xmlns:p14="http://schemas.microsoft.com/office/powerpoint/2010/main" val="168591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4BE6E1B4-11E5-4772-9AB0-261366737B10}" type="slidenum">
              <a:rPr lang="lt-LT" smtClean="0"/>
              <a:t>3</a:t>
            </a:fld>
            <a:endParaRPr lang="lt-LT"/>
          </a:p>
        </p:txBody>
      </p:sp>
    </p:spTree>
    <p:extLst>
      <p:ext uri="{BB962C8B-B14F-4D97-AF65-F5344CB8AC3E}">
        <p14:creationId xmlns:p14="http://schemas.microsoft.com/office/powerpoint/2010/main" val="65389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Remiantis AM ESPAD 2017-08-29 raštu Nr. (15-1)-D8-5910 ,,Dėl projektinių pasiūlymų teikimo pagal 05.1.1-APVA-V-06 priemonę ,,Potvynių rizikos valdymas“.</a:t>
            </a:r>
          </a:p>
        </p:txBody>
      </p:sp>
      <p:sp>
        <p:nvSpPr>
          <p:cNvPr id="4" name="Slide Number Placeholder 3"/>
          <p:cNvSpPr>
            <a:spLocks noGrp="1"/>
          </p:cNvSpPr>
          <p:nvPr>
            <p:ph type="sldNum" sz="quarter" idx="10"/>
          </p:nvPr>
        </p:nvSpPr>
        <p:spPr/>
        <p:txBody>
          <a:bodyPr/>
          <a:lstStyle/>
          <a:p>
            <a:fld id="{4BE6E1B4-11E5-4772-9AB0-261366737B10}" type="slidenum">
              <a:rPr lang="lt-LT" smtClean="0"/>
              <a:t>5</a:t>
            </a:fld>
            <a:endParaRPr lang="lt-LT"/>
          </a:p>
        </p:txBody>
      </p:sp>
    </p:spTree>
    <p:extLst>
      <p:ext uri="{BB962C8B-B14F-4D97-AF65-F5344CB8AC3E}">
        <p14:creationId xmlns:p14="http://schemas.microsoft.com/office/powerpoint/2010/main" val="368798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29 p. Turi būti pateiktas įsipareigojimas, nurodytas šio Aprašo 39.1 papunktyje.</a:t>
            </a:r>
          </a:p>
        </p:txBody>
      </p:sp>
      <p:sp>
        <p:nvSpPr>
          <p:cNvPr id="4" name="Slide Number Placeholder 3"/>
          <p:cNvSpPr>
            <a:spLocks noGrp="1"/>
          </p:cNvSpPr>
          <p:nvPr>
            <p:ph type="sldNum" sz="quarter" idx="10"/>
          </p:nvPr>
        </p:nvSpPr>
        <p:spPr/>
        <p:txBody>
          <a:bodyPr/>
          <a:lstStyle/>
          <a:p>
            <a:fld id="{4BE6E1B4-11E5-4772-9AB0-261366737B10}" type="slidenum">
              <a:rPr lang="lt-LT" smtClean="0"/>
              <a:t>9</a:t>
            </a:fld>
            <a:endParaRPr lang="lt-LT"/>
          </a:p>
        </p:txBody>
      </p:sp>
    </p:spTree>
    <p:extLst>
      <p:ext uri="{BB962C8B-B14F-4D97-AF65-F5344CB8AC3E}">
        <p14:creationId xmlns:p14="http://schemas.microsoft.com/office/powerpoint/2010/main" val="241245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Pasitikslinti ar tikrai?</a:t>
            </a:r>
          </a:p>
        </p:txBody>
      </p:sp>
      <p:sp>
        <p:nvSpPr>
          <p:cNvPr id="4" name="Slide Number Placeholder 3"/>
          <p:cNvSpPr>
            <a:spLocks noGrp="1"/>
          </p:cNvSpPr>
          <p:nvPr>
            <p:ph type="sldNum" sz="quarter" idx="10"/>
          </p:nvPr>
        </p:nvSpPr>
        <p:spPr/>
        <p:txBody>
          <a:bodyPr/>
          <a:lstStyle/>
          <a:p>
            <a:fld id="{4BE6E1B4-11E5-4772-9AB0-261366737B10}" type="slidenum">
              <a:rPr lang="lt-LT" smtClean="0"/>
              <a:t>11</a:t>
            </a:fld>
            <a:endParaRPr lang="lt-LT"/>
          </a:p>
        </p:txBody>
      </p:sp>
    </p:spTree>
    <p:extLst>
      <p:ext uri="{BB962C8B-B14F-4D97-AF65-F5344CB8AC3E}">
        <p14:creationId xmlns:p14="http://schemas.microsoft.com/office/powerpoint/2010/main" val="360885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lt-LT"/>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fld id="{555DF32D-F7B4-484D-8F09-C7F2AB12B1BF}" type="slidenum">
              <a:rPr lang="en-US" altLang="lt-LT" sz="1200" smtClean="0"/>
              <a:pPr/>
              <a:t>17</a:t>
            </a:fld>
            <a:endParaRPr lang="en-US" altLang="lt-LT" sz="1200"/>
          </a:p>
        </p:txBody>
      </p:sp>
    </p:spTree>
    <p:extLst>
      <p:ext uri="{BB962C8B-B14F-4D97-AF65-F5344CB8AC3E}">
        <p14:creationId xmlns:p14="http://schemas.microsoft.com/office/powerpoint/2010/main" val="63911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lt-LT"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fld id="{FBF446C5-1223-4D4C-973C-F94C2D898CFD}" type="slidenum">
              <a:rPr lang="en-US" altLang="lt-LT" sz="1200" smtClean="0"/>
              <a:pPr/>
              <a:t>18</a:t>
            </a:fld>
            <a:endParaRPr lang="en-US" altLang="lt-LT" sz="1200"/>
          </a:p>
        </p:txBody>
      </p:sp>
    </p:spTree>
    <p:extLst>
      <p:ext uri="{BB962C8B-B14F-4D97-AF65-F5344CB8AC3E}">
        <p14:creationId xmlns:p14="http://schemas.microsoft.com/office/powerpoint/2010/main" val="282833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208AF2-CFEE-42C2-83AD-A88203E9F644}"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60833-80EB-48DE-BC2C-1FE02E0ABD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01FBAF-5588-4ABF-9058-B09E31C83B30}"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60833-80EB-48DE-BC2C-1FE02E0ABD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34C3D-1E5E-42CF-8A29-EE351801692F}"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60833-80EB-48DE-BC2C-1FE02E0ABD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BCC00-EA57-4CED-A7F2-535B7473F4B1}"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60833-80EB-48DE-BC2C-1FE02E0ABD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EB19A0-4317-47E9-A5BA-209FE9D02116}"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60833-80EB-48DE-BC2C-1FE02E0ABD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3D2A79-0A72-4CB9-B185-80AA04FEBD2A}" type="datetime1">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60833-80EB-48DE-BC2C-1FE02E0ABD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9BD0E9-E6EF-408E-8C5D-9DC01004BF99}" type="datetime1">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60833-80EB-48DE-BC2C-1FE02E0ABD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29414C-B4D8-4054-A102-C655D886478B}" type="datetime1">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60833-80EB-48DE-BC2C-1FE02E0ABD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6F1A8-29B8-494D-9974-84639266A1AF}" type="datetime1">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60833-80EB-48DE-BC2C-1FE02E0ABD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597865-D486-41F9-9864-AFF71AC146A2}" type="datetime1">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60833-80EB-48DE-BC2C-1FE02E0ABD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E835FE-6759-4D94-A80B-01D300DFCDF7}" type="datetime1">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60833-80EB-48DE-BC2C-1FE02E0ABD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ACC44-1252-469D-BB02-6C94B44A2BDA}" type="datetime1">
              <a:rPr lang="en-US" smtClean="0"/>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60833-80EB-48DE-BC2C-1FE02E0ABDCD}" type="slidenum">
              <a:rPr lang="en-US" smtClean="0"/>
              <a:pPr/>
              <a:t>‹#›</a:t>
            </a:fld>
            <a:endParaRPr lang="en-US"/>
          </a:p>
        </p:txBody>
      </p:sp>
      <p:pic>
        <p:nvPicPr>
          <p:cNvPr id="7" name="Picture 6" descr="APVA_logo_2_spalvos_su_LT_pavadinimu_RGB.jpg"/>
          <p:cNvPicPr>
            <a:picLocks noChangeAspect="1"/>
          </p:cNvPicPr>
          <p:nvPr/>
        </p:nvPicPr>
        <p:blipFill>
          <a:blip r:embed="rId13" cstate="print"/>
          <a:stretch>
            <a:fillRect/>
          </a:stretch>
        </p:blipFill>
        <p:spPr>
          <a:xfrm>
            <a:off x="214282" y="142852"/>
            <a:ext cx="2714644" cy="449613"/>
          </a:xfrm>
          <a:prstGeom prst="rect">
            <a:avLst/>
          </a:prstGeom>
        </p:spPr>
      </p:pic>
      <p:pic>
        <p:nvPicPr>
          <p:cNvPr id="8" name="Picture 2"/>
          <p:cNvPicPr>
            <a:picLocks noChangeAspect="1" noChangeArrowheads="1"/>
          </p:cNvPicPr>
          <p:nvPr/>
        </p:nvPicPr>
        <p:blipFill>
          <a:blip r:embed="rId14"/>
          <a:srcRect/>
          <a:stretch>
            <a:fillRect/>
          </a:stretch>
        </p:blipFill>
        <p:spPr bwMode="auto">
          <a:xfrm>
            <a:off x="0" y="6162675"/>
            <a:ext cx="1171575" cy="69532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22313" y="2352675"/>
            <a:ext cx="7772400" cy="1470025"/>
          </a:xfrm>
        </p:spPr>
        <p:txBody>
          <a:bodyPr>
            <a:normAutofit fontScale="90000"/>
          </a:bodyPr>
          <a:lstStyle/>
          <a:p>
            <a:pPr marL="342900" indent="-342900"/>
            <a:r>
              <a:rPr lang="lt-LT" altLang="lt-LT" sz="3600" dirty="0">
                <a:latin typeface="Times New Roman" panose="02020603050405020304" pitchFamily="18" charset="0"/>
                <a:cs typeface="Times New Roman" panose="02020603050405020304" pitchFamily="18" charset="0"/>
              </a:rPr>
              <a:t>Priemonė “Potvynių rizikos valdymas” </a:t>
            </a:r>
            <a:br>
              <a:rPr lang="lt-LT" altLang="lt-LT" sz="3600" dirty="0">
                <a:latin typeface="Times New Roman" panose="02020603050405020304" pitchFamily="18" charset="0"/>
                <a:cs typeface="Times New Roman" panose="02020603050405020304" pitchFamily="18" charset="0"/>
              </a:rPr>
            </a:br>
            <a:br>
              <a:rPr lang="lt-LT" altLang="lt-LT" sz="3600" dirty="0">
                <a:latin typeface="Times New Roman" panose="02020603050405020304" pitchFamily="18" charset="0"/>
                <a:cs typeface="Times New Roman" panose="02020603050405020304" pitchFamily="18" charset="0"/>
              </a:rPr>
            </a:br>
            <a:br>
              <a:rPr lang="lt-LT" altLang="lt-LT" sz="3600" dirty="0">
                <a:latin typeface="Times New Roman" panose="02020603050405020304" pitchFamily="18" charset="0"/>
                <a:cs typeface="Times New Roman" panose="02020603050405020304" pitchFamily="18" charset="0"/>
              </a:rPr>
            </a:br>
            <a:r>
              <a:rPr lang="lt-LT" altLang="lt-LT" sz="3600" b="1" dirty="0">
                <a:latin typeface="Times New Roman" panose="02020603050405020304" pitchFamily="18" charset="0"/>
                <a:cs typeface="Times New Roman" panose="02020603050405020304" pitchFamily="18" charset="0"/>
              </a:rPr>
              <a:t>Išlaidų tinkamumas ir jų pagrindimas paraiškoje</a:t>
            </a:r>
            <a:br>
              <a:rPr lang="lt-LT" altLang="lt-LT" sz="3600" b="1" dirty="0"/>
            </a:br>
            <a:br>
              <a:rPr lang="lt-LT" altLang="lt-LT" sz="3600" b="1" dirty="0"/>
            </a:br>
            <a:endParaRPr lang="lt-LT" altLang="lt-LT" sz="3600" b="1" dirty="0"/>
          </a:p>
        </p:txBody>
      </p:sp>
      <p:sp>
        <p:nvSpPr>
          <p:cNvPr id="3075" name="TextBox 5"/>
          <p:cNvSpPr txBox="1">
            <a:spLocks noChangeArrowheads="1"/>
          </p:cNvSpPr>
          <p:nvPr/>
        </p:nvSpPr>
        <p:spPr bwMode="auto">
          <a:xfrm>
            <a:off x="2412256" y="5526812"/>
            <a:ext cx="4392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0"/>
              </a:spcBef>
              <a:buFontTx/>
              <a:buNone/>
            </a:pPr>
            <a:r>
              <a:rPr lang="lt-LT" altLang="lt-LT" sz="1800" dirty="0">
                <a:latin typeface="Times New Roman" panose="02020603050405020304" pitchFamily="18" charset="0"/>
                <a:cs typeface="Times New Roman" panose="02020603050405020304" pitchFamily="18" charset="0"/>
              </a:rPr>
              <a:t>Gytautas Ignatavičius</a:t>
            </a:r>
          </a:p>
          <a:p>
            <a:pPr algn="ctr" eaLnBrk="1" hangingPunct="1">
              <a:spcBef>
                <a:spcPts val="0"/>
              </a:spcBef>
              <a:buFontTx/>
              <a:buNone/>
            </a:pPr>
            <a:r>
              <a:rPr lang="lt-LT" altLang="lt-LT" sz="1800" dirty="0">
                <a:latin typeface="Times New Roman" panose="02020603050405020304" pitchFamily="18" charset="0"/>
                <a:cs typeface="Times New Roman" panose="02020603050405020304" pitchFamily="18" charset="0"/>
              </a:rPr>
              <a:t>Aplinkos projektų valdymo agentūra</a:t>
            </a:r>
          </a:p>
          <a:p>
            <a:pPr algn="ctr" eaLnBrk="1" hangingPunct="1">
              <a:spcBef>
                <a:spcPts val="0"/>
              </a:spcBef>
              <a:buFontTx/>
              <a:buNone/>
            </a:pPr>
            <a:r>
              <a:rPr lang="lt-LT" altLang="lt-LT" sz="1800" dirty="0" err="1">
                <a:latin typeface="Times New Roman" panose="02020603050405020304" pitchFamily="18" charset="0"/>
                <a:cs typeface="Times New Roman" panose="02020603050405020304" pitchFamily="18" charset="0"/>
              </a:rPr>
              <a:t>Gamtotvarkos</a:t>
            </a:r>
            <a:r>
              <a:rPr lang="lt-LT" altLang="lt-LT" sz="1800" dirty="0">
                <a:latin typeface="Times New Roman" panose="02020603050405020304" pitchFamily="18" charset="0"/>
                <a:cs typeface="Times New Roman" panose="02020603050405020304" pitchFamily="18" charset="0"/>
              </a:rPr>
              <a:t> projektų skyriaus vyriausiasis specialistas</a:t>
            </a:r>
          </a:p>
        </p:txBody>
      </p:sp>
    </p:spTree>
    <p:extLst>
      <p:ext uri="{BB962C8B-B14F-4D97-AF65-F5344CB8AC3E}">
        <p14:creationId xmlns:p14="http://schemas.microsoft.com/office/powerpoint/2010/main" val="2747844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63550" y="2355911"/>
            <a:ext cx="8229600" cy="1145097"/>
          </a:xfrm>
        </p:spPr>
        <p:txBody>
          <a:bodyPr/>
          <a:lstStyle/>
          <a:p>
            <a:pPr marL="457200" lvl="1" indent="-457200">
              <a:buFont typeface="+mj-lt"/>
              <a:buAutoNum type="arabicPeriod"/>
            </a:pPr>
            <a:r>
              <a:rPr lang="lt-LT" altLang="lt-LT" sz="2400" dirty="0"/>
              <a:t>Išlaidos turi būti </a:t>
            </a:r>
            <a:r>
              <a:rPr lang="lt-LT" altLang="lt-LT" sz="2400" b="1" dirty="0"/>
              <a:t>būtinos</a:t>
            </a:r>
          </a:p>
          <a:p>
            <a:pPr marL="457200" lvl="1" indent="-457200">
              <a:buFont typeface="+mj-lt"/>
              <a:buAutoNum type="arabicPeriod"/>
            </a:pPr>
            <a:r>
              <a:rPr lang="lt-LT" altLang="lt-LT" sz="2400" dirty="0"/>
              <a:t>Išlaidos turi būti </a:t>
            </a:r>
            <a:r>
              <a:rPr lang="lt-LT" altLang="lt-LT" sz="2400" b="1" dirty="0"/>
              <a:t>minimalios</a:t>
            </a:r>
          </a:p>
          <a:p>
            <a:pPr marL="342900" lvl="1" indent="-342900">
              <a:buFont typeface="Arial" panose="020B0604020202020204" pitchFamily="34" charset="0"/>
              <a:buChar char="•"/>
            </a:pPr>
            <a:endParaRPr lang="lt-LT" altLang="lt-LT" dirty="0"/>
          </a:p>
          <a:p>
            <a:endParaRPr lang="lt-LT" altLang="lt-LT" dirty="0"/>
          </a:p>
        </p:txBody>
      </p:sp>
      <p:sp>
        <p:nvSpPr>
          <p:cNvPr id="4099" name="Title 1"/>
          <p:cNvSpPr>
            <a:spLocks noGrp="1"/>
          </p:cNvSpPr>
          <p:nvPr>
            <p:ph type="title"/>
          </p:nvPr>
        </p:nvSpPr>
        <p:spPr>
          <a:xfrm>
            <a:off x="463550" y="908050"/>
            <a:ext cx="8229600" cy="1143000"/>
          </a:xfrm>
        </p:spPr>
        <p:txBody>
          <a:bodyPr/>
          <a:lstStyle/>
          <a:p>
            <a:r>
              <a:rPr lang="lt-LT" altLang="lt-LT" sz="3200" b="1" dirty="0">
                <a:latin typeface="Times New Roman" panose="02020603050405020304" pitchFamily="18" charset="0"/>
              </a:rPr>
              <a:t>Pagrindiniai išlaidų tinkamumo reikalavimai:</a:t>
            </a:r>
            <a:br>
              <a:rPr lang="lt-LT" altLang="lt-LT" sz="3200" dirty="0"/>
            </a:br>
            <a:endParaRPr lang="lt-LT" altLang="lt-LT"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3140968"/>
            <a:ext cx="3492500" cy="3492500"/>
          </a:xfrm>
          <a:prstGeom prst="rect">
            <a:avLst/>
          </a:prstGeom>
        </p:spPr>
      </p:pic>
      <p:sp>
        <p:nvSpPr>
          <p:cNvPr id="3" name="Slide Number Placeholder 2">
            <a:extLst>
              <a:ext uri="{FF2B5EF4-FFF2-40B4-BE49-F238E27FC236}">
                <a16:creationId xmlns:a16="http://schemas.microsoft.com/office/drawing/2014/main" id="{ECDA7EF6-A97A-41B4-8318-A0BF1DFD4EEA}"/>
              </a:ext>
            </a:extLst>
          </p:cNvPr>
          <p:cNvSpPr>
            <a:spLocks noGrp="1"/>
          </p:cNvSpPr>
          <p:nvPr>
            <p:ph type="sldNum" sz="quarter" idx="12"/>
          </p:nvPr>
        </p:nvSpPr>
        <p:spPr/>
        <p:txBody>
          <a:bodyPr/>
          <a:lstStyle/>
          <a:p>
            <a:fld id="{60160833-80EB-48DE-BC2C-1FE02E0ABDCD}" type="slidenum">
              <a:rPr lang="en-US" smtClean="0"/>
              <a:pPr/>
              <a:t>10</a:t>
            </a:fld>
            <a:endParaRPr lang="en-US"/>
          </a:p>
        </p:txBody>
      </p:sp>
    </p:spTree>
    <p:extLst>
      <p:ext uri="{BB962C8B-B14F-4D97-AF65-F5344CB8AC3E}">
        <p14:creationId xmlns:p14="http://schemas.microsoft.com/office/powerpoint/2010/main" val="930117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altLang="lt-LT" sz="3200" dirty="0">
                <a:latin typeface="Times New Roman" panose="02020603050405020304" pitchFamily="18" charset="0"/>
              </a:rPr>
              <a:t>Pagrindiniai išlaidų tinkamumo reikalavimai:</a:t>
            </a:r>
            <a:endParaRPr lang="lt-LT" sz="3200" dirty="0"/>
          </a:p>
        </p:txBody>
      </p:sp>
      <p:sp>
        <p:nvSpPr>
          <p:cNvPr id="3" name="Content Placeholder 2"/>
          <p:cNvSpPr>
            <a:spLocks noGrp="1"/>
          </p:cNvSpPr>
          <p:nvPr>
            <p:ph idx="1"/>
          </p:nvPr>
        </p:nvSpPr>
        <p:spPr>
          <a:xfrm>
            <a:off x="1398476" y="2309054"/>
            <a:ext cx="6635080" cy="4525963"/>
          </a:xfrm>
        </p:spPr>
        <p:txBody>
          <a:bodyPr/>
          <a:lstStyle/>
          <a:p>
            <a:pPr marL="0" indent="0">
              <a:buNone/>
            </a:pPr>
            <a:r>
              <a:rPr lang="lt-LT" sz="2400" dirty="0"/>
              <a:t>Išlaidos turi būti patirtos ne anksčiau kaip </a:t>
            </a:r>
            <a:r>
              <a:rPr lang="lt-LT" sz="2400" b="1" dirty="0"/>
              <a:t>2014-01-01</a:t>
            </a:r>
            <a:r>
              <a:rPr lang="lt-LT" sz="2400" dirty="0"/>
              <a:t> ir ne vėliau kaip </a:t>
            </a:r>
            <a:r>
              <a:rPr lang="lt-LT" sz="2400" b="1" dirty="0"/>
              <a:t>2023-09-01.</a:t>
            </a:r>
          </a:p>
          <a:p>
            <a:pPr marL="0" indent="0">
              <a:buNone/>
            </a:pPr>
            <a:endParaRPr lang="lt-L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3861048"/>
            <a:ext cx="6048672" cy="2788260"/>
          </a:xfrm>
          <a:prstGeom prst="rect">
            <a:avLst/>
          </a:prstGeom>
        </p:spPr>
      </p:pic>
      <p:sp>
        <p:nvSpPr>
          <p:cNvPr id="5" name="Slide Number Placeholder 4">
            <a:extLst>
              <a:ext uri="{FF2B5EF4-FFF2-40B4-BE49-F238E27FC236}">
                <a16:creationId xmlns:a16="http://schemas.microsoft.com/office/drawing/2014/main" id="{89090C88-78EE-448C-B416-32752C292E78}"/>
              </a:ext>
            </a:extLst>
          </p:cNvPr>
          <p:cNvSpPr>
            <a:spLocks noGrp="1"/>
          </p:cNvSpPr>
          <p:nvPr>
            <p:ph type="sldNum" sz="quarter" idx="12"/>
          </p:nvPr>
        </p:nvSpPr>
        <p:spPr/>
        <p:txBody>
          <a:bodyPr/>
          <a:lstStyle/>
          <a:p>
            <a:fld id="{60160833-80EB-48DE-BC2C-1FE02E0ABDCD}" type="slidenum">
              <a:rPr lang="en-US" smtClean="0"/>
              <a:pPr/>
              <a:t>11</a:t>
            </a:fld>
            <a:endParaRPr lang="en-US"/>
          </a:p>
        </p:txBody>
      </p:sp>
    </p:spTree>
    <p:extLst>
      <p:ext uri="{BB962C8B-B14F-4D97-AF65-F5344CB8AC3E}">
        <p14:creationId xmlns:p14="http://schemas.microsoft.com/office/powerpoint/2010/main" val="3783106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lt-LT" altLang="lt-LT" sz="3200" dirty="0">
                <a:latin typeface="Times New Roman" panose="02020603050405020304" pitchFamily="18" charset="0"/>
              </a:rPr>
              <a:t>Pagrindiniai išlaidų tinkamumo reikalavimai:</a:t>
            </a:r>
            <a:endParaRPr lang="lt-LT" altLang="lt-LT" sz="3200" dirty="0"/>
          </a:p>
        </p:txBody>
      </p:sp>
      <p:sp>
        <p:nvSpPr>
          <p:cNvPr id="8195" name="Content Placeholder 2"/>
          <p:cNvSpPr>
            <a:spLocks noGrp="1"/>
          </p:cNvSpPr>
          <p:nvPr>
            <p:ph idx="1"/>
          </p:nvPr>
        </p:nvSpPr>
        <p:spPr>
          <a:xfrm>
            <a:off x="460609" y="1268760"/>
            <a:ext cx="4183399" cy="4525963"/>
          </a:xfrm>
        </p:spPr>
        <p:txBody>
          <a:bodyPr>
            <a:normAutofit/>
          </a:bodyPr>
          <a:lstStyle/>
          <a:p>
            <a:endParaRPr lang="lt-LT" altLang="lt-LT" sz="2400" dirty="0"/>
          </a:p>
          <a:p>
            <a:endParaRPr lang="lt-LT" altLang="lt-LT" sz="2400" dirty="0"/>
          </a:p>
          <a:p>
            <a:endParaRPr lang="lt-LT" altLang="lt-LT" sz="2400" dirty="0"/>
          </a:p>
          <a:p>
            <a:pPr marL="0" indent="0" algn="just">
              <a:buNone/>
            </a:pPr>
            <a:r>
              <a:rPr lang="lt-LT" altLang="lt-LT" sz="2400" dirty="0"/>
              <a:t>Išlaidos apmokamos iš kelių finansavimo šaltinių, privalo būti aiškiai </a:t>
            </a:r>
            <a:r>
              <a:rPr lang="lt-LT" altLang="lt-LT" sz="2400" b="1" dirty="0"/>
              <a:t>išskirtos</a:t>
            </a:r>
            <a:r>
              <a:rPr lang="lt-LT" altLang="lt-LT" sz="2400" dirty="0"/>
              <a:t>. </a:t>
            </a:r>
          </a:p>
          <a:p>
            <a:endParaRPr lang="lt-LT" altLang="lt-LT" sz="2400" dirty="0"/>
          </a:p>
          <a:p>
            <a:pPr marL="0" indent="0" algn="just">
              <a:buNone/>
            </a:pPr>
            <a:r>
              <a:rPr lang="lt-LT" altLang="lt-LT" sz="2000" u="sng" dirty="0"/>
              <a:t>Laikomasi </a:t>
            </a:r>
            <a:r>
              <a:rPr lang="lt-LT" altLang="lt-LT" sz="2000" b="1" u="sng" dirty="0"/>
              <a:t>Pro </a:t>
            </a:r>
            <a:r>
              <a:rPr lang="lt-LT" altLang="lt-LT" sz="2000" b="1" u="sng" dirty="0" err="1"/>
              <a:t>rata</a:t>
            </a:r>
            <a:r>
              <a:rPr lang="lt-LT" altLang="lt-LT" sz="2000" b="1" u="sng" dirty="0"/>
              <a:t> </a:t>
            </a:r>
            <a:r>
              <a:rPr lang="lt-LT" altLang="lt-LT" sz="2000" u="sng" dirty="0"/>
              <a:t>principo (pagal darbų objektą arba pagal sąmatas). </a:t>
            </a:r>
          </a:p>
          <a:p>
            <a:endParaRPr lang="lt-LT" altLang="lt-LT"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636912"/>
            <a:ext cx="4339533" cy="2887762"/>
          </a:xfrm>
          <a:prstGeom prst="rect">
            <a:avLst/>
          </a:prstGeom>
        </p:spPr>
      </p:pic>
      <p:sp>
        <p:nvSpPr>
          <p:cNvPr id="3" name="Slide Number Placeholder 2">
            <a:extLst>
              <a:ext uri="{FF2B5EF4-FFF2-40B4-BE49-F238E27FC236}">
                <a16:creationId xmlns:a16="http://schemas.microsoft.com/office/drawing/2014/main" id="{2A3A506C-2943-42B9-8625-4715E7FC0CF6}"/>
              </a:ext>
            </a:extLst>
          </p:cNvPr>
          <p:cNvSpPr>
            <a:spLocks noGrp="1"/>
          </p:cNvSpPr>
          <p:nvPr>
            <p:ph type="sldNum" sz="quarter" idx="12"/>
          </p:nvPr>
        </p:nvSpPr>
        <p:spPr/>
        <p:txBody>
          <a:bodyPr/>
          <a:lstStyle/>
          <a:p>
            <a:fld id="{60160833-80EB-48DE-BC2C-1FE02E0ABDCD}" type="slidenum">
              <a:rPr lang="en-US" smtClean="0"/>
              <a:pPr/>
              <a:t>12</a:t>
            </a:fld>
            <a:endParaRPr lang="en-US"/>
          </a:p>
        </p:txBody>
      </p:sp>
    </p:spTree>
    <p:extLst>
      <p:ext uri="{BB962C8B-B14F-4D97-AF65-F5344CB8AC3E}">
        <p14:creationId xmlns:p14="http://schemas.microsoft.com/office/powerpoint/2010/main" val="2203154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5192" y="134076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altLang="lt-LT" sz="3200" dirty="0">
                <a:latin typeface="Times New Roman" panose="02020603050405020304" pitchFamily="18" charset="0"/>
              </a:rPr>
              <a:t>Pagal Aprašą tinkamų arba netinkamų finansuoti išlaidų kategorijos yra šios (A. 30 p.): </a:t>
            </a:r>
            <a:endParaRPr lang="lt-LT" altLang="lt-LT" sz="3200" dirty="0"/>
          </a:p>
        </p:txBody>
      </p:sp>
      <p:graphicFrame>
        <p:nvGraphicFramePr>
          <p:cNvPr id="7" name="Table 6">
            <a:extLst>
              <a:ext uri="{FF2B5EF4-FFF2-40B4-BE49-F238E27FC236}">
                <a16:creationId xmlns:a16="http://schemas.microsoft.com/office/drawing/2014/main" id="{4C27937A-C4AA-409F-A93E-4FDF7D586D81}"/>
              </a:ext>
            </a:extLst>
          </p:cNvPr>
          <p:cNvGraphicFramePr>
            <a:graphicFrameLocks noGrp="1"/>
          </p:cNvGraphicFramePr>
          <p:nvPr>
            <p:extLst>
              <p:ext uri="{D42A27DB-BD31-4B8C-83A1-F6EECF244321}">
                <p14:modId xmlns:p14="http://schemas.microsoft.com/office/powerpoint/2010/main" val="3642139466"/>
              </p:ext>
            </p:extLst>
          </p:nvPr>
        </p:nvGraphicFramePr>
        <p:xfrm>
          <a:off x="683568" y="3068960"/>
          <a:ext cx="7931224" cy="2560320"/>
        </p:xfrm>
        <a:graphic>
          <a:graphicData uri="http://schemas.openxmlformats.org/drawingml/2006/table">
            <a:tbl>
              <a:tblPr firstRow="1" firstCol="1" bandRow="1"/>
              <a:tblGrid>
                <a:gridCol w="1296144">
                  <a:extLst>
                    <a:ext uri="{9D8B030D-6E8A-4147-A177-3AD203B41FA5}">
                      <a16:colId xmlns:a16="http://schemas.microsoft.com/office/drawing/2014/main" val="2710686858"/>
                    </a:ext>
                  </a:extLst>
                </a:gridCol>
                <a:gridCol w="2232248">
                  <a:extLst>
                    <a:ext uri="{9D8B030D-6E8A-4147-A177-3AD203B41FA5}">
                      <a16:colId xmlns:a16="http://schemas.microsoft.com/office/drawing/2014/main" val="422020419"/>
                    </a:ext>
                  </a:extLst>
                </a:gridCol>
                <a:gridCol w="4402832">
                  <a:extLst>
                    <a:ext uri="{9D8B030D-6E8A-4147-A177-3AD203B41FA5}">
                      <a16:colId xmlns:a16="http://schemas.microsoft.com/office/drawing/2014/main" val="688586382"/>
                    </a:ext>
                  </a:extLst>
                </a:gridCol>
              </a:tblGrid>
              <a:tr h="377164">
                <a:tc>
                  <a:txBody>
                    <a:bodyPr/>
                    <a:lstStyle/>
                    <a:p>
                      <a:pPr>
                        <a:spcAft>
                          <a:spcPts val="0"/>
                        </a:spcAft>
                      </a:pPr>
                      <a:r>
                        <a:rPr lang="lt-LT" sz="2400" b="1" dirty="0">
                          <a:effectLst/>
                          <a:latin typeface="Times New Roman" panose="02020603050405020304" pitchFamily="18" charset="0"/>
                          <a:ea typeface="Calibri" panose="020F0502020204030204" pitchFamily="34" charset="0"/>
                        </a:rPr>
                        <a:t>Išlaidų </a:t>
                      </a:r>
                      <a:r>
                        <a:rPr lang="lt-LT" sz="2400" b="1" dirty="0" err="1">
                          <a:effectLst/>
                          <a:latin typeface="Times New Roman" panose="02020603050405020304" pitchFamily="18" charset="0"/>
                          <a:ea typeface="Calibri" panose="020F0502020204030204" pitchFamily="34" charset="0"/>
                        </a:rPr>
                        <a:t>katego</a:t>
                      </a:r>
                      <a:r>
                        <a:rPr lang="lt-LT" sz="2400" b="1" dirty="0">
                          <a:effectLst/>
                          <a:latin typeface="Times New Roman" panose="02020603050405020304" pitchFamily="18" charset="0"/>
                          <a:ea typeface="Calibri" panose="020F0502020204030204" pitchFamily="34" charset="0"/>
                        </a:rPr>
                        <a:t>-rijos Nr.</a:t>
                      </a:r>
                      <a:endParaRPr lang="lt-LT" sz="2400" b="1"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ctr">
                        <a:spcAft>
                          <a:spcPts val="0"/>
                        </a:spcAft>
                      </a:pPr>
                      <a:r>
                        <a:rPr lang="lt-LT" sz="2400" b="1" dirty="0">
                          <a:effectLst/>
                          <a:latin typeface="Times New Roman" panose="02020603050405020304" pitchFamily="18" charset="0"/>
                          <a:ea typeface="Calibri" panose="020F0502020204030204" pitchFamily="34" charset="0"/>
                        </a:rPr>
                        <a:t>Išlaidų kategorijos pavadinimas</a:t>
                      </a:r>
                      <a:endParaRPr lang="lt-LT" sz="2400" b="1"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lt-LT" sz="2400" b="1" dirty="0">
                          <a:effectLst/>
                          <a:latin typeface="Times New Roman" panose="02020603050405020304" pitchFamily="18" charset="0"/>
                          <a:ea typeface="Calibri" panose="020F0502020204030204" pitchFamily="34" charset="0"/>
                        </a:rPr>
                        <a:t>Reikalavimai ir paaiškinimai</a:t>
                      </a:r>
                      <a:endParaRPr lang="lt-LT" sz="2400" b="1"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4305321"/>
                  </a:ext>
                </a:extLst>
              </a:tr>
              <a:tr h="188582">
                <a:tc>
                  <a:txBody>
                    <a:bodyPr/>
                    <a:lstStyle/>
                    <a:p>
                      <a:pPr>
                        <a:spcAft>
                          <a:spcPts val="0"/>
                        </a:spcAft>
                      </a:pPr>
                      <a:r>
                        <a:rPr lang="lt-LT" sz="2400">
                          <a:effectLst/>
                          <a:latin typeface="Times New Roman" panose="02020603050405020304" pitchFamily="18" charset="0"/>
                          <a:ea typeface="Calibri" panose="020F0502020204030204" pitchFamily="34" charset="0"/>
                        </a:rPr>
                        <a:t>1.</a:t>
                      </a:r>
                      <a:endParaRPr lang="lt-LT" sz="240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just">
                        <a:spcAft>
                          <a:spcPts val="0"/>
                        </a:spcAft>
                      </a:pPr>
                      <a:r>
                        <a:rPr lang="lt-LT" sz="2400" dirty="0">
                          <a:effectLst/>
                          <a:latin typeface="Times New Roman" panose="02020603050405020304" pitchFamily="18" charset="0"/>
                          <a:ea typeface="Calibri" panose="020F0502020204030204" pitchFamily="34" charset="0"/>
                        </a:rPr>
                        <a:t>Žemė</a:t>
                      </a:r>
                      <a:endParaRPr lang="lt-LT" sz="240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lt-LT" sz="2400" dirty="0">
                          <a:solidFill>
                            <a:srgbClr val="FF0000"/>
                          </a:solidFill>
                          <a:effectLst/>
                          <a:latin typeface="Times New Roman" panose="02020603050405020304" pitchFamily="18" charset="0"/>
                          <a:ea typeface="Calibri" panose="020F0502020204030204" pitchFamily="34" charset="0"/>
                        </a:rPr>
                        <a:t>Netinkama finansuoti</a:t>
                      </a:r>
                      <a:endParaRPr lang="lt-LT" sz="2400" dirty="0">
                        <a:solidFill>
                          <a:srgbClr val="FF0000"/>
                        </a:solidFill>
                        <a:effectLst/>
                        <a:latin typeface="Times New Roman" panose="02020603050405020304" pitchFamily="18" charset="0"/>
                        <a:ea typeface="Times New Roman" panose="02020603050405020304" pitchFamily="18" charset="0"/>
                      </a:endParaRPr>
                    </a:p>
                    <a:p>
                      <a:pPr algn="ctr">
                        <a:spcAft>
                          <a:spcPts val="0"/>
                        </a:spcAft>
                      </a:pPr>
                      <a:r>
                        <a:rPr lang="lt-LT" sz="2400" dirty="0">
                          <a:effectLst/>
                          <a:latin typeface="Times New Roman" panose="02020603050405020304" pitchFamily="18" charset="0"/>
                          <a:ea typeface="Calibri" panose="020F0502020204030204" pitchFamily="34" charset="0"/>
                        </a:rPr>
                        <a:t> </a:t>
                      </a:r>
                      <a:endParaRPr lang="lt-LT" sz="240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1281648"/>
                  </a:ext>
                </a:extLst>
              </a:tr>
              <a:tr h="188582">
                <a:tc>
                  <a:txBody>
                    <a:bodyPr/>
                    <a:lstStyle/>
                    <a:p>
                      <a:pPr>
                        <a:spcAft>
                          <a:spcPts val="0"/>
                        </a:spcAft>
                      </a:pPr>
                      <a:r>
                        <a:rPr lang="lt-LT" sz="2400">
                          <a:effectLst/>
                          <a:latin typeface="Times New Roman" panose="02020603050405020304" pitchFamily="18" charset="0"/>
                          <a:ea typeface="Calibri" panose="020F0502020204030204" pitchFamily="34" charset="0"/>
                        </a:rPr>
                        <a:t>2.</a:t>
                      </a:r>
                      <a:endParaRPr lang="lt-LT" sz="240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just">
                        <a:spcAft>
                          <a:spcPts val="0"/>
                        </a:spcAft>
                      </a:pPr>
                      <a:r>
                        <a:rPr lang="lt-LT" sz="2400" b="0" dirty="0">
                          <a:effectLst/>
                          <a:latin typeface="Times New Roman" panose="02020603050405020304" pitchFamily="18" charset="0"/>
                          <a:ea typeface="Calibri" panose="020F0502020204030204" pitchFamily="34" charset="0"/>
                        </a:rPr>
                        <a:t>Nekilnojamasis turtas</a:t>
                      </a:r>
                      <a:endParaRPr lang="lt-LT" sz="2400" b="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lt-LT" sz="2400" b="0" dirty="0">
                          <a:solidFill>
                            <a:srgbClr val="FF0000"/>
                          </a:solidFill>
                          <a:effectLst/>
                          <a:latin typeface="Times New Roman" panose="02020603050405020304" pitchFamily="18" charset="0"/>
                          <a:ea typeface="Calibri" panose="020F0502020204030204" pitchFamily="34" charset="0"/>
                        </a:rPr>
                        <a:t>Netinkama finansuoti</a:t>
                      </a:r>
                      <a:endParaRPr lang="lt-LT" sz="2400" b="0" dirty="0">
                        <a:solidFill>
                          <a:srgbClr val="FF0000"/>
                        </a:solidFill>
                        <a:effectLst/>
                        <a:latin typeface="Times New Roman" panose="02020603050405020304" pitchFamily="18" charset="0"/>
                        <a:ea typeface="Times New Roman" panose="02020603050405020304" pitchFamily="18" charset="0"/>
                      </a:endParaRPr>
                    </a:p>
                    <a:p>
                      <a:pPr algn="ctr">
                        <a:spcAft>
                          <a:spcPts val="0"/>
                        </a:spcAft>
                      </a:pPr>
                      <a:r>
                        <a:rPr lang="lt-LT" sz="2400" b="0" dirty="0">
                          <a:effectLst/>
                          <a:latin typeface="Times New Roman" panose="02020603050405020304" pitchFamily="18" charset="0"/>
                          <a:ea typeface="Calibri" panose="020F0502020204030204" pitchFamily="34" charset="0"/>
                        </a:rPr>
                        <a:t> </a:t>
                      </a:r>
                      <a:endParaRPr lang="lt-LT" sz="2400" b="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126802"/>
                  </a:ext>
                </a:extLst>
              </a:tr>
            </a:tbl>
          </a:graphicData>
        </a:graphic>
      </p:graphicFrame>
    </p:spTree>
    <p:extLst>
      <p:ext uri="{BB962C8B-B14F-4D97-AF65-F5344CB8AC3E}">
        <p14:creationId xmlns:p14="http://schemas.microsoft.com/office/powerpoint/2010/main" val="2903680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CE31-50AF-42FA-AE07-830FB926FBA1}"/>
              </a:ext>
            </a:extLst>
          </p:cNvPr>
          <p:cNvSpPr>
            <a:spLocks noGrp="1"/>
          </p:cNvSpPr>
          <p:nvPr>
            <p:ph type="title"/>
          </p:nvPr>
        </p:nvSpPr>
        <p:spPr>
          <a:xfrm>
            <a:off x="527938" y="620688"/>
            <a:ext cx="8229600" cy="1143000"/>
          </a:xfrm>
        </p:spPr>
        <p:txBody>
          <a:bodyPr>
            <a:noAutofit/>
          </a:bodyPr>
          <a:lstStyle/>
          <a:p>
            <a:r>
              <a:rPr lang="lt-LT" sz="2400" dirty="0">
                <a:latin typeface="Times New Roman" panose="02020603050405020304" pitchFamily="18" charset="0"/>
                <a:cs typeface="Times New Roman" panose="02020603050405020304" pitchFamily="18" charset="0"/>
              </a:rPr>
              <a:t>Pagal Aprašą tinkamų arba netinkamų finansuoti išlaidų kategorijos yra šios (A. 30 p.): </a:t>
            </a:r>
            <a:br>
              <a:rPr lang="lt-LT" sz="2400" dirty="0"/>
            </a:br>
            <a:endParaRPr lang="lt-LT" sz="2400" dirty="0"/>
          </a:p>
        </p:txBody>
      </p:sp>
      <p:graphicFrame>
        <p:nvGraphicFramePr>
          <p:cNvPr id="5" name="Content Placeholder 4">
            <a:extLst>
              <a:ext uri="{FF2B5EF4-FFF2-40B4-BE49-F238E27FC236}">
                <a16:creationId xmlns:a16="http://schemas.microsoft.com/office/drawing/2014/main" id="{97A97363-8337-46AC-91C3-1ADFC5CB34ED}"/>
              </a:ext>
            </a:extLst>
          </p:cNvPr>
          <p:cNvGraphicFramePr>
            <a:graphicFrameLocks noGrp="1"/>
          </p:cNvGraphicFramePr>
          <p:nvPr>
            <p:ph idx="1"/>
            <p:extLst>
              <p:ext uri="{D42A27DB-BD31-4B8C-83A1-F6EECF244321}">
                <p14:modId xmlns:p14="http://schemas.microsoft.com/office/powerpoint/2010/main" val="1319636057"/>
              </p:ext>
            </p:extLst>
          </p:nvPr>
        </p:nvGraphicFramePr>
        <p:xfrm>
          <a:off x="323528" y="1401904"/>
          <a:ext cx="8640960" cy="5029200"/>
        </p:xfrm>
        <a:graphic>
          <a:graphicData uri="http://schemas.openxmlformats.org/drawingml/2006/table">
            <a:tbl>
              <a:tblPr firstRow="1" firstCol="1" bandRow="1"/>
              <a:tblGrid>
                <a:gridCol w="1279786">
                  <a:extLst>
                    <a:ext uri="{9D8B030D-6E8A-4147-A177-3AD203B41FA5}">
                      <a16:colId xmlns:a16="http://schemas.microsoft.com/office/drawing/2014/main" val="634862998"/>
                    </a:ext>
                  </a:extLst>
                </a:gridCol>
                <a:gridCol w="2024560">
                  <a:extLst>
                    <a:ext uri="{9D8B030D-6E8A-4147-A177-3AD203B41FA5}">
                      <a16:colId xmlns:a16="http://schemas.microsoft.com/office/drawing/2014/main" val="3747690384"/>
                    </a:ext>
                  </a:extLst>
                </a:gridCol>
                <a:gridCol w="5336614">
                  <a:extLst>
                    <a:ext uri="{9D8B030D-6E8A-4147-A177-3AD203B41FA5}">
                      <a16:colId xmlns:a16="http://schemas.microsoft.com/office/drawing/2014/main" val="1945453044"/>
                    </a:ext>
                  </a:extLst>
                </a:gridCol>
              </a:tblGrid>
              <a:tr h="377164">
                <a:tc>
                  <a:txBody>
                    <a:bodyPr/>
                    <a:lstStyle/>
                    <a:p>
                      <a:pPr>
                        <a:spcAft>
                          <a:spcPts val="0"/>
                        </a:spcAft>
                      </a:pPr>
                      <a:r>
                        <a:rPr lang="lt-LT" sz="2200" b="1" dirty="0">
                          <a:effectLst/>
                          <a:latin typeface="Times New Roman" panose="02020603050405020304" pitchFamily="18" charset="0"/>
                          <a:ea typeface="Calibri" panose="020F0502020204030204" pitchFamily="34" charset="0"/>
                        </a:rPr>
                        <a:t>Išlaidų </a:t>
                      </a:r>
                      <a:r>
                        <a:rPr lang="lt-LT" sz="2200" b="1" dirty="0" err="1">
                          <a:effectLst/>
                          <a:latin typeface="Times New Roman" panose="02020603050405020304" pitchFamily="18" charset="0"/>
                          <a:ea typeface="Calibri" panose="020F0502020204030204" pitchFamily="34" charset="0"/>
                        </a:rPr>
                        <a:t>katego</a:t>
                      </a:r>
                      <a:r>
                        <a:rPr lang="lt-LT" sz="2200" b="1" dirty="0">
                          <a:effectLst/>
                          <a:latin typeface="Times New Roman" panose="02020603050405020304" pitchFamily="18" charset="0"/>
                          <a:ea typeface="Calibri" panose="020F0502020204030204" pitchFamily="34" charset="0"/>
                        </a:rPr>
                        <a:t>-rijos Nr.</a:t>
                      </a:r>
                      <a:endParaRPr lang="lt-LT" sz="2200" b="1"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algn="ctr">
                        <a:spcAft>
                          <a:spcPts val="0"/>
                        </a:spcAft>
                      </a:pPr>
                      <a:r>
                        <a:rPr lang="lt-LT" sz="2200" b="1" dirty="0">
                          <a:effectLst/>
                          <a:latin typeface="Times New Roman" panose="02020603050405020304" pitchFamily="18" charset="0"/>
                          <a:ea typeface="Calibri" panose="020F0502020204030204" pitchFamily="34" charset="0"/>
                        </a:rPr>
                        <a:t>Išlaidų kategorijos pavadinimas</a:t>
                      </a:r>
                      <a:endParaRPr lang="lt-LT" sz="2200" b="1"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lt-LT" sz="2200" b="1" dirty="0">
                          <a:effectLst/>
                          <a:latin typeface="Times New Roman" panose="02020603050405020304" pitchFamily="18" charset="0"/>
                          <a:ea typeface="Calibri" panose="020F0502020204030204" pitchFamily="34" charset="0"/>
                        </a:rPr>
                        <a:t>Reikalavimai ir paaiškinimai</a:t>
                      </a:r>
                      <a:endParaRPr lang="lt-LT" sz="2200" b="1"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5975665"/>
                  </a:ext>
                </a:extLst>
              </a:tr>
              <a:tr h="1225782">
                <a:tc>
                  <a:txBody>
                    <a:bodyPr/>
                    <a:lstStyle/>
                    <a:p>
                      <a:pPr>
                        <a:spcAft>
                          <a:spcPts val="0"/>
                        </a:spcAft>
                      </a:pPr>
                      <a:r>
                        <a:rPr lang="lt-LT" sz="2200" dirty="0">
                          <a:effectLst/>
                          <a:latin typeface="Times New Roman" panose="02020603050405020304" pitchFamily="18" charset="0"/>
                          <a:ea typeface="Calibri" panose="020F0502020204030204" pitchFamily="34" charset="0"/>
                        </a:rPr>
                        <a:t>3.</a:t>
                      </a:r>
                      <a:endParaRPr lang="lt-LT" sz="220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lt-LT" sz="2200" dirty="0">
                          <a:effectLst/>
                          <a:latin typeface="Times New Roman" panose="02020603050405020304" pitchFamily="18" charset="0"/>
                          <a:ea typeface="Calibri" panose="020F0502020204030204" pitchFamily="34" charset="0"/>
                        </a:rPr>
                        <a:t>Statyba, rekonstravimas, remontas ir kiti darbai</a:t>
                      </a:r>
                      <a:endParaRPr lang="lt-LT" sz="220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lt-LT" sz="2200" b="1" u="sng" dirty="0">
                          <a:effectLst/>
                          <a:latin typeface="Times New Roman" panose="02020603050405020304" pitchFamily="18" charset="0"/>
                          <a:ea typeface="Calibri" panose="020F0502020204030204" pitchFamily="34" charset="0"/>
                        </a:rPr>
                        <a:t>Tinkama finansuoti:</a:t>
                      </a:r>
                      <a:endParaRPr lang="lt-LT" sz="2200" b="1" u="sng" dirty="0">
                        <a:effectLst/>
                        <a:latin typeface="Times New Roman" panose="02020603050405020304" pitchFamily="18" charset="0"/>
                        <a:ea typeface="Times New Roman" panose="02020603050405020304" pitchFamily="18" charset="0"/>
                      </a:endParaRPr>
                    </a:p>
                    <a:p>
                      <a:pPr algn="just">
                        <a:spcAft>
                          <a:spcPts val="0"/>
                        </a:spcAft>
                      </a:pPr>
                      <a:r>
                        <a:rPr lang="lt-LT" sz="2200" dirty="0">
                          <a:effectLst/>
                          <a:latin typeface="Times New Roman" panose="02020603050405020304" pitchFamily="18" charset="0"/>
                          <a:ea typeface="Calibri" panose="020F0502020204030204" pitchFamily="34" charset="0"/>
                        </a:rPr>
                        <a:t> projektavimo paslaugos ir projekto ekspertizė, statybos darbai, statybos darbų techninė priežiūra ir projekto vykdymo priežiūra, naujo statinio užregistravimas Nekilnojamojo turto registre;</a:t>
                      </a:r>
                      <a:endParaRPr lang="lt-LT" sz="2200" dirty="0">
                        <a:effectLst/>
                        <a:latin typeface="Times New Roman" panose="02020603050405020304" pitchFamily="18" charset="0"/>
                        <a:ea typeface="Times New Roman" panose="02020603050405020304" pitchFamily="18" charset="0"/>
                      </a:endParaRPr>
                    </a:p>
                    <a:p>
                      <a:pPr algn="just">
                        <a:spcAft>
                          <a:spcPts val="0"/>
                        </a:spcAft>
                      </a:pPr>
                      <a:r>
                        <a:rPr lang="lt-LT" sz="2200" dirty="0">
                          <a:effectLst/>
                          <a:latin typeface="Times New Roman" panose="02020603050405020304" pitchFamily="18" charset="0"/>
                          <a:ea typeface="Calibri" panose="020F0502020204030204" pitchFamily="34" charset="0"/>
                        </a:rPr>
                        <a:t>sklypo paruošimo, griovimo darbai;</a:t>
                      </a:r>
                      <a:endParaRPr lang="lt-LT" sz="2200" dirty="0">
                        <a:effectLst/>
                        <a:latin typeface="Times New Roman" panose="02020603050405020304" pitchFamily="18" charset="0"/>
                        <a:ea typeface="Times New Roman" panose="02020603050405020304" pitchFamily="18" charset="0"/>
                      </a:endParaRPr>
                    </a:p>
                    <a:p>
                      <a:pPr algn="just">
                        <a:spcAft>
                          <a:spcPts val="0"/>
                        </a:spcAft>
                      </a:pPr>
                      <a:r>
                        <a:rPr lang="lt-LT" sz="2200" dirty="0">
                          <a:effectLst/>
                          <a:latin typeface="Times New Roman" panose="02020603050405020304" pitchFamily="18" charset="0"/>
                          <a:ea typeface="Calibri" panose="020F0502020204030204" pitchFamily="34" charset="0"/>
                        </a:rPr>
                        <a:t>šlaitų tvirtinimo nuo erozijos darbai, kelio apsaugos (atitvėrimo nuo vandens sienos) įrengimas. </a:t>
                      </a:r>
                      <a:endParaRPr lang="lt-LT" sz="2200" dirty="0">
                        <a:effectLst/>
                        <a:latin typeface="Times New Roman" panose="02020603050405020304" pitchFamily="18" charset="0"/>
                        <a:ea typeface="Times New Roman" panose="02020603050405020304" pitchFamily="18" charset="0"/>
                      </a:endParaRPr>
                    </a:p>
                    <a:p>
                      <a:pPr>
                        <a:spcAft>
                          <a:spcPts val="0"/>
                        </a:spcAft>
                      </a:pPr>
                      <a:r>
                        <a:rPr lang="lt-LT" sz="2200" dirty="0">
                          <a:effectLst/>
                          <a:latin typeface="Times New Roman" panose="02020603050405020304" pitchFamily="18" charset="0"/>
                          <a:ea typeface="Calibri" panose="020F0502020204030204" pitchFamily="34" charset="0"/>
                        </a:rPr>
                        <a:t> </a:t>
                      </a:r>
                      <a:r>
                        <a:rPr lang="lt-LT" sz="2200" dirty="0">
                          <a:solidFill>
                            <a:srgbClr val="FF0000"/>
                          </a:solidFill>
                          <a:effectLst/>
                          <a:latin typeface="Times New Roman" panose="02020603050405020304" pitchFamily="18" charset="0"/>
                          <a:ea typeface="Calibri" panose="020F0502020204030204" pitchFamily="34" charset="0"/>
                        </a:rPr>
                        <a:t>Netinkama finansuoti:</a:t>
                      </a:r>
                      <a:endParaRPr lang="lt-LT" sz="2200" dirty="0">
                        <a:solidFill>
                          <a:srgbClr val="FF0000"/>
                        </a:solidFill>
                        <a:effectLst/>
                        <a:latin typeface="Times New Roman" panose="02020603050405020304" pitchFamily="18" charset="0"/>
                        <a:ea typeface="Times New Roman" panose="02020603050405020304" pitchFamily="18" charset="0"/>
                      </a:endParaRPr>
                    </a:p>
                    <a:p>
                      <a:pPr>
                        <a:spcAft>
                          <a:spcPts val="0"/>
                        </a:spcAft>
                      </a:pPr>
                      <a:r>
                        <a:rPr lang="lt-LT" sz="2200" dirty="0">
                          <a:effectLst/>
                          <a:latin typeface="Times New Roman" panose="02020603050405020304" pitchFamily="18" charset="0"/>
                          <a:ea typeface="Calibri" panose="020F0502020204030204" pitchFamily="34" charset="0"/>
                        </a:rPr>
                        <a:t>kelių paaukštinimo darbai.</a:t>
                      </a:r>
                      <a:endParaRPr lang="lt-LT" sz="220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9264026"/>
                  </a:ext>
                </a:extLst>
              </a:tr>
            </a:tbl>
          </a:graphicData>
        </a:graphic>
      </p:graphicFrame>
      <p:sp>
        <p:nvSpPr>
          <p:cNvPr id="3" name="Slide Number Placeholder 2">
            <a:extLst>
              <a:ext uri="{FF2B5EF4-FFF2-40B4-BE49-F238E27FC236}">
                <a16:creationId xmlns:a16="http://schemas.microsoft.com/office/drawing/2014/main" id="{0B7F5593-5EBC-4949-821D-4A914D14717C}"/>
              </a:ext>
            </a:extLst>
          </p:cNvPr>
          <p:cNvSpPr>
            <a:spLocks noGrp="1"/>
          </p:cNvSpPr>
          <p:nvPr>
            <p:ph type="sldNum" sz="quarter" idx="12"/>
          </p:nvPr>
        </p:nvSpPr>
        <p:spPr/>
        <p:txBody>
          <a:bodyPr/>
          <a:lstStyle/>
          <a:p>
            <a:fld id="{60160833-80EB-48DE-BC2C-1FE02E0ABDCD}" type="slidenum">
              <a:rPr lang="en-US" smtClean="0"/>
              <a:pPr/>
              <a:t>14</a:t>
            </a:fld>
            <a:endParaRPr lang="en-US"/>
          </a:p>
        </p:txBody>
      </p:sp>
    </p:spTree>
    <p:extLst>
      <p:ext uri="{BB962C8B-B14F-4D97-AF65-F5344CB8AC3E}">
        <p14:creationId xmlns:p14="http://schemas.microsoft.com/office/powerpoint/2010/main" val="523829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1DFA-71F7-40F6-A3DE-70E5FCF99E9D}"/>
              </a:ext>
            </a:extLst>
          </p:cNvPr>
          <p:cNvSpPr>
            <a:spLocks noGrp="1"/>
          </p:cNvSpPr>
          <p:nvPr>
            <p:ph type="title"/>
          </p:nvPr>
        </p:nvSpPr>
        <p:spPr>
          <a:xfrm>
            <a:off x="662879" y="548680"/>
            <a:ext cx="8229600" cy="1143000"/>
          </a:xfrm>
        </p:spPr>
        <p:txBody>
          <a:bodyPr>
            <a:normAutofit/>
          </a:bodyPr>
          <a:lstStyle/>
          <a:p>
            <a:r>
              <a:rPr lang="lt-LT" sz="2400" dirty="0">
                <a:solidFill>
                  <a:prstClr val="black"/>
                </a:solidFill>
                <a:latin typeface="Times New Roman" panose="02020603050405020304" pitchFamily="18" charset="0"/>
                <a:cs typeface="Times New Roman" panose="02020603050405020304" pitchFamily="18" charset="0"/>
              </a:rPr>
              <a:t>Pagal Aprašą tinkamų arba netinkamų finansuoti išlaidų kategorijos yra šios (A. 30 p.):</a:t>
            </a:r>
            <a:endParaRPr lang="lt-LT" sz="2400" dirty="0"/>
          </a:p>
        </p:txBody>
      </p:sp>
      <p:graphicFrame>
        <p:nvGraphicFramePr>
          <p:cNvPr id="4" name="Content Placeholder 3">
            <a:extLst>
              <a:ext uri="{FF2B5EF4-FFF2-40B4-BE49-F238E27FC236}">
                <a16:creationId xmlns:a16="http://schemas.microsoft.com/office/drawing/2014/main" id="{19462DFA-C31A-45D1-BEEB-4B2CEFACB847}"/>
              </a:ext>
            </a:extLst>
          </p:cNvPr>
          <p:cNvGraphicFramePr>
            <a:graphicFrameLocks noGrp="1"/>
          </p:cNvGraphicFramePr>
          <p:nvPr>
            <p:ph idx="1"/>
            <p:extLst>
              <p:ext uri="{D42A27DB-BD31-4B8C-83A1-F6EECF244321}">
                <p14:modId xmlns:p14="http://schemas.microsoft.com/office/powerpoint/2010/main" val="3899995433"/>
              </p:ext>
            </p:extLst>
          </p:nvPr>
        </p:nvGraphicFramePr>
        <p:xfrm>
          <a:off x="395536" y="1600200"/>
          <a:ext cx="8496943" cy="4526045"/>
        </p:xfrm>
        <a:graphic>
          <a:graphicData uri="http://schemas.openxmlformats.org/drawingml/2006/table">
            <a:tbl>
              <a:tblPr firstRow="1" firstCol="1" bandRow="1"/>
              <a:tblGrid>
                <a:gridCol w="1152128">
                  <a:extLst>
                    <a:ext uri="{9D8B030D-6E8A-4147-A177-3AD203B41FA5}">
                      <a16:colId xmlns:a16="http://schemas.microsoft.com/office/drawing/2014/main" val="3786097770"/>
                    </a:ext>
                  </a:extLst>
                </a:gridCol>
                <a:gridCol w="2097145">
                  <a:extLst>
                    <a:ext uri="{9D8B030D-6E8A-4147-A177-3AD203B41FA5}">
                      <a16:colId xmlns:a16="http://schemas.microsoft.com/office/drawing/2014/main" val="1651036149"/>
                    </a:ext>
                  </a:extLst>
                </a:gridCol>
                <a:gridCol w="5247670">
                  <a:extLst>
                    <a:ext uri="{9D8B030D-6E8A-4147-A177-3AD203B41FA5}">
                      <a16:colId xmlns:a16="http://schemas.microsoft.com/office/drawing/2014/main" val="1758683094"/>
                    </a:ext>
                  </a:extLst>
                </a:gridCol>
              </a:tblGrid>
              <a:tr h="938599">
                <a:tc>
                  <a:txBody>
                    <a:bodyPr/>
                    <a:lstStyle/>
                    <a:p>
                      <a:pPr algn="just">
                        <a:spcAft>
                          <a:spcPts val="0"/>
                        </a:spcAft>
                      </a:pPr>
                      <a:r>
                        <a:rPr lang="lt-LT" sz="2200" b="1">
                          <a:effectLst/>
                          <a:latin typeface="Times New Roman" panose="02020603050405020304" pitchFamily="18" charset="0"/>
                          <a:ea typeface="Calibri" panose="020F0502020204030204" pitchFamily="34" charset="0"/>
                        </a:rPr>
                        <a:t>Išlaidų katego-rijos Nr.</a:t>
                      </a:r>
                      <a:endParaRPr lang="lt-LT" sz="2200" b="1">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just">
                        <a:spcAft>
                          <a:spcPts val="0"/>
                        </a:spcAft>
                      </a:pPr>
                      <a:r>
                        <a:rPr lang="lt-LT" sz="2200" b="1">
                          <a:effectLst/>
                          <a:latin typeface="Times New Roman" panose="02020603050405020304" pitchFamily="18" charset="0"/>
                          <a:ea typeface="Calibri" panose="020F0502020204030204" pitchFamily="34" charset="0"/>
                        </a:rPr>
                        <a:t>Išlaidų kategorijos pavadinimas</a:t>
                      </a:r>
                      <a:endParaRPr lang="lt-LT" sz="2200" b="1">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lt-LT" sz="2200" b="1" dirty="0">
                          <a:effectLst/>
                          <a:latin typeface="Times New Roman" panose="02020603050405020304" pitchFamily="18" charset="0"/>
                          <a:ea typeface="Calibri" panose="020F0502020204030204" pitchFamily="34" charset="0"/>
                        </a:rPr>
                        <a:t>Reikalavimai ir paaiškinimai</a:t>
                      </a:r>
                      <a:endParaRPr lang="lt-LT" sz="2200" b="1"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7178218"/>
                  </a:ext>
                </a:extLst>
              </a:tr>
              <a:tr h="469299">
                <a:tc>
                  <a:txBody>
                    <a:bodyPr/>
                    <a:lstStyle/>
                    <a:p>
                      <a:pPr algn="just">
                        <a:spcAft>
                          <a:spcPts val="0"/>
                        </a:spcAft>
                      </a:pPr>
                      <a:r>
                        <a:rPr lang="lt-LT" sz="2200" dirty="0">
                          <a:effectLst/>
                          <a:latin typeface="Times New Roman" panose="02020603050405020304" pitchFamily="18" charset="0"/>
                          <a:ea typeface="Calibri" panose="020F0502020204030204" pitchFamily="34" charset="0"/>
                        </a:rPr>
                        <a:t>4.</a:t>
                      </a:r>
                      <a:endParaRPr lang="lt-LT" sz="220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lt-LT" sz="2200">
                          <a:effectLst/>
                          <a:latin typeface="Times New Roman" panose="02020603050405020304" pitchFamily="18" charset="0"/>
                          <a:ea typeface="Calibri" panose="020F0502020204030204" pitchFamily="34" charset="0"/>
                        </a:rPr>
                        <a:t>Įranga, įrenginiai ir kitas turtas</a:t>
                      </a:r>
                      <a:endParaRPr lang="lt-LT" sz="220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lt-LT" sz="2200" dirty="0">
                          <a:solidFill>
                            <a:srgbClr val="FF0000"/>
                          </a:solidFill>
                          <a:effectLst/>
                          <a:latin typeface="Times New Roman" panose="02020603050405020304" pitchFamily="18" charset="0"/>
                          <a:ea typeface="Calibri" panose="020F0502020204030204" pitchFamily="34" charset="0"/>
                        </a:rPr>
                        <a:t>Netinkama finansuoti</a:t>
                      </a:r>
                      <a:endParaRPr lang="lt-LT" sz="2200" dirty="0">
                        <a:solidFill>
                          <a:srgbClr val="FF0000"/>
                        </a:solidFill>
                        <a:effectLst/>
                        <a:latin typeface="Times New Roman" panose="02020603050405020304" pitchFamily="18" charset="0"/>
                        <a:ea typeface="Times New Roman" panose="02020603050405020304" pitchFamily="18" charset="0"/>
                      </a:endParaRPr>
                    </a:p>
                    <a:p>
                      <a:pPr algn="just">
                        <a:spcAft>
                          <a:spcPts val="0"/>
                        </a:spcAft>
                      </a:pPr>
                      <a:r>
                        <a:rPr lang="lt-LT" sz="2200" dirty="0">
                          <a:effectLst/>
                          <a:latin typeface="Times New Roman" panose="02020603050405020304" pitchFamily="18" charset="0"/>
                          <a:ea typeface="Calibri" panose="020F0502020204030204" pitchFamily="34" charset="0"/>
                        </a:rPr>
                        <a:t> </a:t>
                      </a:r>
                      <a:endParaRPr lang="lt-LT" sz="220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0617797"/>
                  </a:ext>
                </a:extLst>
              </a:tr>
              <a:tr h="1407896">
                <a:tc>
                  <a:txBody>
                    <a:bodyPr/>
                    <a:lstStyle/>
                    <a:p>
                      <a:pPr algn="just">
                        <a:spcAft>
                          <a:spcPts val="0"/>
                        </a:spcAft>
                      </a:pPr>
                      <a:r>
                        <a:rPr lang="lt-LT" sz="2200">
                          <a:effectLst/>
                          <a:latin typeface="Times New Roman" panose="02020603050405020304" pitchFamily="18" charset="0"/>
                          <a:ea typeface="Calibri" panose="020F0502020204030204" pitchFamily="34" charset="0"/>
                        </a:rPr>
                        <a:t>5.</a:t>
                      </a:r>
                      <a:endParaRPr lang="lt-LT" sz="220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just">
                        <a:spcAft>
                          <a:spcPts val="0"/>
                        </a:spcAft>
                      </a:pPr>
                      <a:r>
                        <a:rPr lang="lt-LT" sz="2200" dirty="0">
                          <a:effectLst/>
                          <a:latin typeface="Times New Roman" panose="02020603050405020304" pitchFamily="18" charset="0"/>
                          <a:ea typeface="Calibri" panose="020F0502020204030204" pitchFamily="34" charset="0"/>
                        </a:rPr>
                        <a:t>Projekto vykdymas</a:t>
                      </a:r>
                      <a:endParaRPr lang="lt-LT" sz="220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lt-LT" sz="2200" dirty="0">
                          <a:effectLst/>
                          <a:latin typeface="Times New Roman" panose="02020603050405020304" pitchFamily="18" charset="0"/>
                          <a:ea typeface="Calibri" panose="020F0502020204030204" pitchFamily="34" charset="0"/>
                        </a:rPr>
                        <a:t>Tinkama finansuoti:</a:t>
                      </a:r>
                      <a:endParaRPr lang="lt-LT" sz="2200" dirty="0">
                        <a:effectLst/>
                        <a:latin typeface="Times New Roman" panose="02020603050405020304" pitchFamily="18" charset="0"/>
                        <a:ea typeface="Times New Roman" panose="02020603050405020304" pitchFamily="18" charset="0"/>
                      </a:endParaRPr>
                    </a:p>
                    <a:p>
                      <a:pPr algn="just">
                        <a:spcAft>
                          <a:spcPts val="0"/>
                        </a:spcAft>
                      </a:pPr>
                      <a:r>
                        <a:rPr lang="lt-LT" sz="2200" dirty="0">
                          <a:effectLst/>
                          <a:latin typeface="Times New Roman" panose="02020603050405020304" pitchFamily="18" charset="0"/>
                          <a:ea typeface="Calibri" panose="020F0502020204030204" pitchFamily="34" charset="0"/>
                        </a:rPr>
                        <a:t>investicijų projektų, tyrimų, metodikų, planų rengimas; poveikio aplinkai vertinimas planuojamai ūkinei veiklai arba atranka dėl poveikio aplinkai;</a:t>
                      </a:r>
                      <a:endParaRPr lang="lt-LT" sz="220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01282"/>
                  </a:ext>
                </a:extLst>
              </a:tr>
              <a:tr h="1173245">
                <a:tc>
                  <a:txBody>
                    <a:bodyPr/>
                    <a:lstStyle/>
                    <a:p>
                      <a:pPr algn="just">
                        <a:spcAft>
                          <a:spcPts val="0"/>
                        </a:spcAft>
                      </a:pPr>
                      <a:r>
                        <a:rPr lang="lt-LT" sz="2200">
                          <a:effectLst/>
                          <a:latin typeface="Times New Roman" panose="02020603050405020304" pitchFamily="18" charset="0"/>
                          <a:ea typeface="Calibri" panose="020F0502020204030204" pitchFamily="34" charset="0"/>
                        </a:rPr>
                        <a:t>6.</a:t>
                      </a:r>
                      <a:endParaRPr lang="lt-LT" sz="220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just">
                        <a:spcAft>
                          <a:spcPts val="0"/>
                        </a:spcAft>
                      </a:pPr>
                      <a:r>
                        <a:rPr lang="lt-LT" sz="2200">
                          <a:effectLst/>
                          <a:latin typeface="Times New Roman" panose="02020603050405020304" pitchFamily="18" charset="0"/>
                          <a:ea typeface="Calibri" panose="020F0502020204030204" pitchFamily="34" charset="0"/>
                        </a:rPr>
                        <a:t>Informavimas apie projektą </a:t>
                      </a:r>
                      <a:endParaRPr lang="lt-LT" sz="220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lt-LT" sz="2200" i="1" dirty="0">
                          <a:effectLst/>
                          <a:latin typeface="Times New Roman" panose="02020603050405020304" pitchFamily="18" charset="0"/>
                          <a:ea typeface="Calibri" panose="020F0502020204030204" pitchFamily="34" charset="0"/>
                        </a:rPr>
                        <a:t> </a:t>
                      </a:r>
                      <a:r>
                        <a:rPr lang="lt-LT" sz="2200" dirty="0">
                          <a:effectLst/>
                          <a:latin typeface="Times New Roman" panose="02020603050405020304" pitchFamily="18" charset="0"/>
                          <a:ea typeface="Calibri" panose="020F0502020204030204" pitchFamily="34" charset="0"/>
                        </a:rPr>
                        <a:t>Tinkamos finansuoti tik privalomos informavimo apie projektą priemonės pagal Projektų taisyklių 37 skirsnio nuostatas. </a:t>
                      </a:r>
                      <a:endParaRPr lang="lt-LT" sz="220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4724448"/>
                  </a:ext>
                </a:extLst>
              </a:tr>
            </a:tbl>
          </a:graphicData>
        </a:graphic>
      </p:graphicFrame>
      <p:sp>
        <p:nvSpPr>
          <p:cNvPr id="3" name="Slide Number Placeholder 2">
            <a:extLst>
              <a:ext uri="{FF2B5EF4-FFF2-40B4-BE49-F238E27FC236}">
                <a16:creationId xmlns:a16="http://schemas.microsoft.com/office/drawing/2014/main" id="{6E3CB210-0B04-4AE1-B52D-894053CCF728}"/>
              </a:ext>
            </a:extLst>
          </p:cNvPr>
          <p:cNvSpPr>
            <a:spLocks noGrp="1"/>
          </p:cNvSpPr>
          <p:nvPr>
            <p:ph type="sldNum" sz="quarter" idx="12"/>
          </p:nvPr>
        </p:nvSpPr>
        <p:spPr/>
        <p:txBody>
          <a:bodyPr/>
          <a:lstStyle/>
          <a:p>
            <a:fld id="{60160833-80EB-48DE-BC2C-1FE02E0ABDCD}" type="slidenum">
              <a:rPr lang="en-US" smtClean="0"/>
              <a:pPr/>
              <a:t>15</a:t>
            </a:fld>
            <a:endParaRPr lang="en-US"/>
          </a:p>
        </p:txBody>
      </p:sp>
    </p:spTree>
    <p:extLst>
      <p:ext uri="{BB962C8B-B14F-4D97-AF65-F5344CB8AC3E}">
        <p14:creationId xmlns:p14="http://schemas.microsoft.com/office/powerpoint/2010/main" val="39588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6B50-56AA-4BED-B704-9FD4C347625A}"/>
              </a:ext>
            </a:extLst>
          </p:cNvPr>
          <p:cNvSpPr>
            <a:spLocks noGrp="1"/>
          </p:cNvSpPr>
          <p:nvPr>
            <p:ph type="title"/>
          </p:nvPr>
        </p:nvSpPr>
        <p:spPr>
          <a:xfrm>
            <a:off x="475638" y="332656"/>
            <a:ext cx="8229600" cy="1143000"/>
          </a:xfrm>
        </p:spPr>
        <p:txBody>
          <a:bodyPr>
            <a:normAutofit/>
          </a:bodyPr>
          <a:lstStyle/>
          <a:p>
            <a:r>
              <a:rPr lang="lt-LT" sz="2400" dirty="0">
                <a:solidFill>
                  <a:prstClr val="black"/>
                </a:solidFill>
                <a:latin typeface="Times New Roman" panose="02020603050405020304" pitchFamily="18" charset="0"/>
                <a:cs typeface="Times New Roman" panose="02020603050405020304" pitchFamily="18" charset="0"/>
              </a:rPr>
              <a:t>Pagal Aprašą tinkamų arba netinkamų finansuoti išlaidų kategorijos yra šios (A. 30 p.):</a:t>
            </a:r>
            <a:endParaRPr lang="lt-LT" sz="2400" dirty="0"/>
          </a:p>
        </p:txBody>
      </p:sp>
      <p:graphicFrame>
        <p:nvGraphicFramePr>
          <p:cNvPr id="4" name="Content Placeholder 3">
            <a:extLst>
              <a:ext uri="{FF2B5EF4-FFF2-40B4-BE49-F238E27FC236}">
                <a16:creationId xmlns:a16="http://schemas.microsoft.com/office/drawing/2014/main" id="{62892C5B-38FF-4E15-A311-A10B7C66D941}"/>
              </a:ext>
            </a:extLst>
          </p:cNvPr>
          <p:cNvGraphicFramePr>
            <a:graphicFrameLocks noGrp="1"/>
          </p:cNvGraphicFramePr>
          <p:nvPr>
            <p:ph idx="1"/>
            <p:extLst>
              <p:ext uri="{D42A27DB-BD31-4B8C-83A1-F6EECF244321}">
                <p14:modId xmlns:p14="http://schemas.microsoft.com/office/powerpoint/2010/main" val="2834829565"/>
              </p:ext>
            </p:extLst>
          </p:nvPr>
        </p:nvGraphicFramePr>
        <p:xfrm>
          <a:off x="237819" y="1340768"/>
          <a:ext cx="8705238" cy="5364480"/>
        </p:xfrm>
        <a:graphic>
          <a:graphicData uri="http://schemas.openxmlformats.org/drawingml/2006/table">
            <a:tbl>
              <a:tblPr firstRow="1" firstCol="1" bandRow="1"/>
              <a:tblGrid>
                <a:gridCol w="1165829">
                  <a:extLst>
                    <a:ext uri="{9D8B030D-6E8A-4147-A177-3AD203B41FA5}">
                      <a16:colId xmlns:a16="http://schemas.microsoft.com/office/drawing/2014/main" val="2785186958"/>
                    </a:ext>
                  </a:extLst>
                </a:gridCol>
                <a:gridCol w="1944216">
                  <a:extLst>
                    <a:ext uri="{9D8B030D-6E8A-4147-A177-3AD203B41FA5}">
                      <a16:colId xmlns:a16="http://schemas.microsoft.com/office/drawing/2014/main" val="4252720874"/>
                    </a:ext>
                  </a:extLst>
                </a:gridCol>
                <a:gridCol w="5595193">
                  <a:extLst>
                    <a:ext uri="{9D8B030D-6E8A-4147-A177-3AD203B41FA5}">
                      <a16:colId xmlns:a16="http://schemas.microsoft.com/office/drawing/2014/main" val="1389407967"/>
                    </a:ext>
                  </a:extLst>
                </a:gridCol>
              </a:tblGrid>
              <a:tr h="428431">
                <a:tc>
                  <a:txBody>
                    <a:bodyPr/>
                    <a:lstStyle/>
                    <a:p>
                      <a:pPr>
                        <a:spcAft>
                          <a:spcPts val="0"/>
                        </a:spcAft>
                      </a:pPr>
                      <a:r>
                        <a:rPr lang="lt-LT" sz="2200" b="1" dirty="0">
                          <a:effectLst/>
                          <a:latin typeface="Times New Roman" panose="02020603050405020304" pitchFamily="18" charset="0"/>
                          <a:ea typeface="Calibri" panose="020F0502020204030204" pitchFamily="34" charset="0"/>
                        </a:rPr>
                        <a:t>Išlaidų </a:t>
                      </a:r>
                      <a:r>
                        <a:rPr lang="lt-LT" sz="2200" b="1" dirty="0" err="1">
                          <a:effectLst/>
                          <a:latin typeface="Times New Roman" panose="02020603050405020304" pitchFamily="18" charset="0"/>
                          <a:ea typeface="Calibri" panose="020F0502020204030204" pitchFamily="34" charset="0"/>
                        </a:rPr>
                        <a:t>katego</a:t>
                      </a:r>
                      <a:r>
                        <a:rPr lang="lt-LT" sz="2200" b="1" dirty="0">
                          <a:effectLst/>
                          <a:latin typeface="Times New Roman" panose="02020603050405020304" pitchFamily="18" charset="0"/>
                          <a:ea typeface="Calibri" panose="020F0502020204030204" pitchFamily="34" charset="0"/>
                        </a:rPr>
                        <a:t>-rijos Nr.</a:t>
                      </a:r>
                      <a:endParaRPr lang="lt-LT" sz="2200" b="1"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ctr">
                        <a:spcAft>
                          <a:spcPts val="0"/>
                        </a:spcAft>
                      </a:pPr>
                      <a:r>
                        <a:rPr lang="lt-LT" sz="2200" b="1">
                          <a:effectLst/>
                          <a:latin typeface="Times New Roman" panose="02020603050405020304" pitchFamily="18" charset="0"/>
                          <a:ea typeface="Calibri" panose="020F0502020204030204" pitchFamily="34" charset="0"/>
                        </a:rPr>
                        <a:t>Išlaidų kategorijos pavadinimas</a:t>
                      </a:r>
                      <a:endParaRPr lang="lt-LT" sz="2200" b="1">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lt-LT" sz="2200" b="1" dirty="0">
                          <a:effectLst/>
                          <a:latin typeface="Times New Roman" panose="02020603050405020304" pitchFamily="18" charset="0"/>
                          <a:ea typeface="Calibri" panose="020F0502020204030204" pitchFamily="34" charset="0"/>
                        </a:rPr>
                        <a:t>Reikalavimai ir paaiškinimai</a:t>
                      </a:r>
                      <a:endParaRPr lang="lt-LT" sz="2200" b="1"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0287057"/>
                  </a:ext>
                </a:extLst>
              </a:tr>
              <a:tr h="1499507">
                <a:tc>
                  <a:txBody>
                    <a:bodyPr/>
                    <a:lstStyle/>
                    <a:p>
                      <a:pPr>
                        <a:spcAft>
                          <a:spcPts val="0"/>
                        </a:spcAft>
                      </a:pPr>
                      <a:r>
                        <a:rPr lang="lt-LT" sz="2200" dirty="0">
                          <a:effectLst/>
                          <a:latin typeface="Times New Roman" panose="02020603050405020304" pitchFamily="18" charset="0"/>
                          <a:ea typeface="Calibri" panose="020F0502020204030204" pitchFamily="34" charset="0"/>
                        </a:rPr>
                        <a:t>7.</a:t>
                      </a:r>
                      <a:endParaRPr lang="lt-LT" sz="220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0" algn="l">
                        <a:spcAft>
                          <a:spcPts val="0"/>
                        </a:spcAft>
                      </a:pPr>
                      <a:r>
                        <a:rPr lang="lt-LT" sz="2200" dirty="0">
                          <a:effectLst/>
                          <a:latin typeface="Times New Roman" panose="02020603050405020304" pitchFamily="18" charset="0"/>
                          <a:ea typeface="Calibri" panose="020F0502020204030204" pitchFamily="34" charset="0"/>
                        </a:rPr>
                        <a:t>Netiesioginės išlaidos ir kitos išlaidos pagal fiksuotąją projekto išlaidų normą</a:t>
                      </a:r>
                      <a:endParaRPr lang="lt-LT" sz="220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9370" algn="just">
                        <a:spcAft>
                          <a:spcPts val="0"/>
                        </a:spcAft>
                      </a:pPr>
                      <a:r>
                        <a:rPr lang="lt-LT" sz="2200" b="1" dirty="0">
                          <a:effectLst/>
                          <a:latin typeface="Times New Roman" panose="02020603050405020304" pitchFamily="18" charset="0"/>
                          <a:ea typeface="Times New Roman" panose="02020603050405020304" pitchFamily="18" charset="0"/>
                        </a:rPr>
                        <a:t>Tinkama finansuoti:</a:t>
                      </a:r>
                    </a:p>
                    <a:p>
                      <a:pPr algn="just">
                        <a:spcAft>
                          <a:spcPts val="0"/>
                        </a:spcAft>
                      </a:pPr>
                      <a:r>
                        <a:rPr lang="lt-LT" sz="2200" dirty="0">
                          <a:effectLst/>
                          <a:latin typeface="Times New Roman" panose="02020603050405020304" pitchFamily="18" charset="0"/>
                          <a:ea typeface="Calibri" panose="020F0502020204030204" pitchFamily="34" charset="0"/>
                        </a:rPr>
                        <a:t>Projekto administravimo paslaugų pirkimo išlaidos, kai visos projekto administravimo paslaugos perkamos iš tiekėjo, negali viršyti Projektų taisyklių 10 priedo 4 punkto 6 skiltyje nurodytų fiksuotųjų normų </a:t>
                      </a:r>
                      <a:r>
                        <a:rPr lang="lt-LT" sz="2200" dirty="0">
                          <a:effectLst/>
                          <a:latin typeface="Times New Roman" panose="02020603050405020304" pitchFamily="18" charset="0"/>
                          <a:ea typeface="Times New Roman" panose="02020603050405020304" pitchFamily="18" charset="0"/>
                        </a:rPr>
                        <a:t>ir turi būti pagrįstos išlaidų pagrindimo ir jų apmokėjimo įrodymo dokumentais</a:t>
                      </a:r>
                      <a:r>
                        <a:rPr lang="lt-LT" sz="2200" dirty="0">
                          <a:effectLst/>
                          <a:latin typeface="Times New Roman" panose="02020603050405020304" pitchFamily="18" charset="0"/>
                          <a:ea typeface="Calibri" panose="020F0502020204030204" pitchFamily="34" charset="0"/>
                        </a:rPr>
                        <a:t>; kitu atveju, kai už projekto administravimą atsakingas pats projekto vykdytojas ar partneris, t. y. nėra sudaroma administravimo paslaugų sutartis, taikoma fiksuotoji norma pagal Projektų taisyklių 10 priedo 4 punktą.</a:t>
                      </a:r>
                      <a:endParaRPr lang="lt-LT" sz="2200" dirty="0">
                        <a:effectLst/>
                        <a:latin typeface="Times New Roman" panose="02020603050405020304" pitchFamily="18" charset="0"/>
                        <a:ea typeface="Times New Roman" panose="02020603050405020304" pitchFamily="18" charset="0"/>
                      </a:endParaRPr>
                    </a:p>
                  </a:txBody>
                  <a:tcPr marL="35359" marR="353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7029521"/>
                  </a:ext>
                </a:extLst>
              </a:tr>
            </a:tbl>
          </a:graphicData>
        </a:graphic>
      </p:graphicFrame>
      <p:sp>
        <p:nvSpPr>
          <p:cNvPr id="3" name="Slide Number Placeholder 2">
            <a:extLst>
              <a:ext uri="{FF2B5EF4-FFF2-40B4-BE49-F238E27FC236}">
                <a16:creationId xmlns:a16="http://schemas.microsoft.com/office/drawing/2014/main" id="{F609AA6B-5028-45F4-A7A3-84563682E3D8}"/>
              </a:ext>
            </a:extLst>
          </p:cNvPr>
          <p:cNvSpPr>
            <a:spLocks noGrp="1"/>
          </p:cNvSpPr>
          <p:nvPr>
            <p:ph type="sldNum" sz="quarter" idx="12"/>
          </p:nvPr>
        </p:nvSpPr>
        <p:spPr/>
        <p:txBody>
          <a:bodyPr/>
          <a:lstStyle/>
          <a:p>
            <a:fld id="{60160833-80EB-48DE-BC2C-1FE02E0ABDCD}" type="slidenum">
              <a:rPr lang="en-US" smtClean="0"/>
              <a:pPr/>
              <a:t>16</a:t>
            </a:fld>
            <a:endParaRPr lang="en-US"/>
          </a:p>
        </p:txBody>
      </p:sp>
    </p:spTree>
    <p:extLst>
      <p:ext uri="{BB962C8B-B14F-4D97-AF65-F5344CB8AC3E}">
        <p14:creationId xmlns:p14="http://schemas.microsoft.com/office/powerpoint/2010/main" val="1709375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68581119"/>
              </p:ext>
            </p:extLst>
          </p:nvPr>
        </p:nvGraphicFramePr>
        <p:xfrm>
          <a:off x="457200" y="620688"/>
          <a:ext cx="8229600" cy="2044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3" name="Title 1"/>
          <p:cNvSpPr txBox="1">
            <a:spLocks/>
          </p:cNvSpPr>
          <p:nvPr/>
        </p:nvSpPr>
        <p:spPr bwMode="auto">
          <a:xfrm>
            <a:off x="611188" y="3357563"/>
            <a:ext cx="82296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lt-LT" altLang="lt-LT" sz="3600"/>
          </a:p>
        </p:txBody>
      </p:sp>
      <p:graphicFrame>
        <p:nvGraphicFramePr>
          <p:cNvPr id="9" name="Table 8"/>
          <p:cNvGraphicFramePr>
            <a:graphicFrameLocks noGrp="1"/>
          </p:cNvGraphicFramePr>
          <p:nvPr>
            <p:extLst>
              <p:ext uri="{D42A27DB-BD31-4B8C-83A1-F6EECF244321}">
                <p14:modId xmlns:p14="http://schemas.microsoft.com/office/powerpoint/2010/main" val="2894731733"/>
              </p:ext>
            </p:extLst>
          </p:nvPr>
        </p:nvGraphicFramePr>
        <p:xfrm>
          <a:off x="457200" y="2665413"/>
          <a:ext cx="8229600" cy="3097211"/>
        </p:xfrm>
        <a:graphic>
          <a:graphicData uri="http://schemas.openxmlformats.org/drawingml/2006/table">
            <a:tbl>
              <a:tblPr firstRow="1" firstCol="1" bandRow="1">
                <a:tableStyleId>{5940675A-B579-460E-94D1-54222C63F5DA}</a:tableStyleId>
              </a:tblPr>
              <a:tblGrid>
                <a:gridCol w="816854">
                  <a:extLst>
                    <a:ext uri="{9D8B030D-6E8A-4147-A177-3AD203B41FA5}">
                      <a16:colId xmlns:a16="http://schemas.microsoft.com/office/drawing/2014/main" val="1089164937"/>
                    </a:ext>
                  </a:extLst>
                </a:gridCol>
                <a:gridCol w="4120616">
                  <a:extLst>
                    <a:ext uri="{9D8B030D-6E8A-4147-A177-3AD203B41FA5}">
                      <a16:colId xmlns:a16="http://schemas.microsoft.com/office/drawing/2014/main" val="2731021349"/>
                    </a:ext>
                  </a:extLst>
                </a:gridCol>
                <a:gridCol w="3292130">
                  <a:extLst>
                    <a:ext uri="{9D8B030D-6E8A-4147-A177-3AD203B41FA5}">
                      <a16:colId xmlns:a16="http://schemas.microsoft.com/office/drawing/2014/main" val="3345036441"/>
                    </a:ext>
                  </a:extLst>
                </a:gridCol>
              </a:tblGrid>
              <a:tr h="1262941">
                <a:tc>
                  <a:txBody>
                    <a:bodyPr/>
                    <a:lstStyle/>
                    <a:p>
                      <a:pPr>
                        <a:lnSpc>
                          <a:spcPct val="115000"/>
                        </a:lnSpc>
                        <a:spcAft>
                          <a:spcPts val="0"/>
                        </a:spcAft>
                      </a:pPr>
                      <a:r>
                        <a:rPr lang="lt-LT" sz="1800" dirty="0">
                          <a:effectLst/>
                          <a:latin typeface="Times New Roman" panose="02020603050405020304" pitchFamily="18" charset="0"/>
                          <a:cs typeface="Times New Roman" panose="02020603050405020304" pitchFamily="18" charset="0"/>
                        </a:rPr>
                        <a:t>Eil. Nr.</a:t>
                      </a: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lt-LT" sz="1800" dirty="0">
                          <a:effectLst/>
                          <a:latin typeface="Times New Roman" panose="02020603050405020304" pitchFamily="18" charset="0"/>
                          <a:cs typeface="Times New Roman" panose="02020603050405020304" pitchFamily="18" charset="0"/>
                        </a:rPr>
                        <a:t>Projekto tinkamų finansuoti išlaidų suma, eurais</a:t>
                      </a: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lt-LT" sz="1800" dirty="0">
                          <a:effectLst/>
                          <a:latin typeface="Times New Roman" panose="02020603050405020304" pitchFamily="18" charset="0"/>
                          <a:cs typeface="Times New Roman" panose="02020603050405020304" pitchFamily="18" charset="0"/>
                        </a:rPr>
                        <a:t>Projekto administravimo išlaidos negali viršyti nustatyto procento nuo tiesioginių projekto išlaidų</a:t>
                      </a: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1949581"/>
                  </a:ext>
                </a:extLst>
              </a:tr>
              <a:tr h="366854">
                <a:tc>
                  <a:txBody>
                    <a:bodyPr/>
                    <a:lstStyle/>
                    <a:p>
                      <a:pPr>
                        <a:lnSpc>
                          <a:spcPct val="115000"/>
                        </a:lnSpc>
                        <a:spcAft>
                          <a:spcPts val="0"/>
                        </a:spcAft>
                      </a:pPr>
                      <a:r>
                        <a:rPr lang="lt-LT" sz="1800">
                          <a:effectLst/>
                          <a:latin typeface="Times New Roman" panose="02020603050405020304" pitchFamily="18" charset="0"/>
                          <a:cs typeface="Times New Roman" panose="02020603050405020304" pitchFamily="18" charset="0"/>
                        </a:rPr>
                        <a:t>1</a:t>
                      </a:r>
                      <a:endParaRPr lang="lt-LT"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lt-LT" sz="1800" dirty="0">
                          <a:effectLst/>
                          <a:latin typeface="Times New Roman" panose="02020603050405020304" pitchFamily="18" charset="0"/>
                          <a:cs typeface="Times New Roman" panose="02020603050405020304" pitchFamily="18" charset="0"/>
                        </a:rPr>
                        <a:t>Iki 175.000</a:t>
                      </a: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lt-LT" sz="1800" dirty="0">
                          <a:effectLst/>
                          <a:latin typeface="Times New Roman" panose="02020603050405020304" pitchFamily="18" charset="0"/>
                          <a:cs typeface="Times New Roman" panose="02020603050405020304" pitchFamily="18" charset="0"/>
                        </a:rPr>
                        <a:t>1,33</a:t>
                      </a:r>
                      <a:r>
                        <a:rPr lang="en-US" sz="1800" dirty="0">
                          <a:effectLst/>
                          <a:latin typeface="Times New Roman" panose="02020603050405020304" pitchFamily="18" charset="0"/>
                          <a:cs typeface="Times New Roman" panose="02020603050405020304" pitchFamily="18" charset="0"/>
                        </a:rPr>
                        <a:t>%</a:t>
                      </a: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9485999"/>
                  </a:ext>
                </a:extLst>
              </a:tr>
              <a:tr h="366854">
                <a:tc>
                  <a:txBody>
                    <a:bodyPr/>
                    <a:lstStyle/>
                    <a:p>
                      <a:pPr>
                        <a:lnSpc>
                          <a:spcPct val="115000"/>
                        </a:lnSpc>
                        <a:spcAft>
                          <a:spcPts val="0"/>
                        </a:spcAft>
                      </a:pPr>
                      <a:r>
                        <a:rPr lang="lt-LT" sz="1800">
                          <a:effectLst/>
                          <a:latin typeface="Times New Roman" panose="02020603050405020304" pitchFamily="18" charset="0"/>
                          <a:cs typeface="Times New Roman" panose="02020603050405020304" pitchFamily="18" charset="0"/>
                        </a:rPr>
                        <a:t>2</a:t>
                      </a:r>
                      <a:endParaRPr lang="lt-LT"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lt-LT" sz="1800">
                          <a:effectLst/>
                          <a:latin typeface="Times New Roman" panose="02020603050405020304" pitchFamily="18" charset="0"/>
                          <a:cs typeface="Times New Roman" panose="02020603050405020304" pitchFamily="18" charset="0"/>
                        </a:rPr>
                        <a:t>Nuo 175.001 iki 435.000</a:t>
                      </a:r>
                      <a:endParaRPr lang="lt-LT"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lt-LT" sz="1800" dirty="0">
                          <a:effectLst/>
                          <a:latin typeface="Times New Roman" panose="02020603050405020304" pitchFamily="18" charset="0"/>
                          <a:cs typeface="Times New Roman" panose="02020603050405020304" pitchFamily="18" charset="0"/>
                        </a:rPr>
                        <a:t>1.10%</a:t>
                      </a: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6854034"/>
                  </a:ext>
                </a:extLst>
              </a:tr>
              <a:tr h="366854">
                <a:tc>
                  <a:txBody>
                    <a:bodyPr/>
                    <a:lstStyle/>
                    <a:p>
                      <a:pPr>
                        <a:lnSpc>
                          <a:spcPct val="115000"/>
                        </a:lnSpc>
                        <a:spcAft>
                          <a:spcPts val="0"/>
                        </a:spcAft>
                      </a:pPr>
                      <a:r>
                        <a:rPr lang="lt-LT" sz="1800">
                          <a:effectLst/>
                          <a:latin typeface="Times New Roman" panose="02020603050405020304" pitchFamily="18" charset="0"/>
                          <a:cs typeface="Times New Roman" panose="02020603050405020304" pitchFamily="18" charset="0"/>
                        </a:rPr>
                        <a:t>3</a:t>
                      </a:r>
                      <a:endParaRPr lang="lt-LT"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lt-LT" sz="1800">
                          <a:effectLst/>
                          <a:latin typeface="Times New Roman" panose="02020603050405020304" pitchFamily="18" charset="0"/>
                          <a:cs typeface="Times New Roman" panose="02020603050405020304" pitchFamily="18" charset="0"/>
                        </a:rPr>
                        <a:t>Nuo 435.001 iki 780.000</a:t>
                      </a:r>
                      <a:endParaRPr lang="lt-LT"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lt-LT" sz="1800" dirty="0">
                          <a:effectLst/>
                          <a:latin typeface="Times New Roman" panose="02020603050405020304" pitchFamily="18" charset="0"/>
                          <a:cs typeface="Times New Roman" panose="02020603050405020304" pitchFamily="18" charset="0"/>
                        </a:rPr>
                        <a:t>1.01%</a:t>
                      </a: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3777556"/>
                  </a:ext>
                </a:extLst>
              </a:tr>
              <a:tr h="366854">
                <a:tc>
                  <a:txBody>
                    <a:bodyPr/>
                    <a:lstStyle/>
                    <a:p>
                      <a:pPr>
                        <a:lnSpc>
                          <a:spcPct val="115000"/>
                        </a:lnSpc>
                        <a:spcAft>
                          <a:spcPts val="0"/>
                        </a:spcAft>
                      </a:pPr>
                      <a:r>
                        <a:rPr lang="lt-LT" sz="1800">
                          <a:effectLst/>
                          <a:latin typeface="Times New Roman" panose="02020603050405020304" pitchFamily="18" charset="0"/>
                          <a:cs typeface="Times New Roman" panose="02020603050405020304" pitchFamily="18" charset="0"/>
                        </a:rPr>
                        <a:t>4</a:t>
                      </a:r>
                      <a:endParaRPr lang="lt-LT"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lt-LT" sz="1800">
                          <a:effectLst/>
                          <a:latin typeface="Times New Roman" panose="02020603050405020304" pitchFamily="18" charset="0"/>
                          <a:cs typeface="Times New Roman" panose="02020603050405020304" pitchFamily="18" charset="0"/>
                        </a:rPr>
                        <a:t>Nuo 780.001 iki 2.260.000</a:t>
                      </a:r>
                      <a:endParaRPr lang="lt-LT"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lt-LT" sz="1800" dirty="0">
                          <a:effectLst/>
                          <a:latin typeface="Times New Roman" panose="02020603050405020304" pitchFamily="18" charset="0"/>
                          <a:cs typeface="Times New Roman" panose="02020603050405020304" pitchFamily="18" charset="0"/>
                        </a:rPr>
                        <a:t>0.89%</a:t>
                      </a: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9853157"/>
                  </a:ext>
                </a:extLst>
              </a:tr>
              <a:tr h="366854">
                <a:tc>
                  <a:txBody>
                    <a:bodyPr/>
                    <a:lstStyle/>
                    <a:p>
                      <a:pPr>
                        <a:lnSpc>
                          <a:spcPct val="115000"/>
                        </a:lnSpc>
                        <a:spcAft>
                          <a:spcPts val="0"/>
                        </a:spcAft>
                      </a:pPr>
                      <a:r>
                        <a:rPr lang="lt-LT" sz="1800">
                          <a:effectLst/>
                          <a:latin typeface="Times New Roman" panose="02020603050405020304" pitchFamily="18" charset="0"/>
                          <a:cs typeface="Times New Roman" panose="02020603050405020304" pitchFamily="18" charset="0"/>
                        </a:rPr>
                        <a:t>5</a:t>
                      </a:r>
                      <a:endParaRPr lang="lt-LT"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lt-LT" sz="1800">
                          <a:effectLst/>
                          <a:latin typeface="Times New Roman" panose="02020603050405020304" pitchFamily="18" charset="0"/>
                          <a:cs typeface="Times New Roman" panose="02020603050405020304" pitchFamily="18" charset="0"/>
                        </a:rPr>
                        <a:t>Nuo 2.260.001</a:t>
                      </a:r>
                      <a:endParaRPr lang="lt-LT"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lt-LT" sz="1800" dirty="0">
                          <a:effectLst/>
                          <a:latin typeface="Times New Roman" panose="02020603050405020304" pitchFamily="18" charset="0"/>
                          <a:cs typeface="Times New Roman" panose="02020603050405020304" pitchFamily="18" charset="0"/>
                        </a:rPr>
                        <a:t>0.59%</a:t>
                      </a: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1885399"/>
                  </a:ext>
                </a:extLst>
              </a:tr>
            </a:tbl>
          </a:graphicData>
        </a:graphic>
      </p:graphicFrame>
      <p:pic>
        <p:nvPicPr>
          <p:cNvPr id="15394" name="Picture 10" descr="C:\Users\ausjon\Desktop\2014-2020 zenklas\ESFIVP-I-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 y="5949950"/>
            <a:ext cx="9620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66D7F76-0F9B-4A40-83E6-10D414AE06EE}"/>
              </a:ext>
            </a:extLst>
          </p:cNvPr>
          <p:cNvSpPr>
            <a:spLocks noGrp="1"/>
          </p:cNvSpPr>
          <p:nvPr>
            <p:ph type="sldNum" sz="quarter" idx="12"/>
          </p:nvPr>
        </p:nvSpPr>
        <p:spPr/>
        <p:txBody>
          <a:bodyPr/>
          <a:lstStyle/>
          <a:p>
            <a:fld id="{60160833-80EB-48DE-BC2C-1FE02E0ABDCD}" type="slidenum">
              <a:rPr lang="en-US" smtClean="0"/>
              <a:pPr/>
              <a:t>17</a:t>
            </a:fld>
            <a:endParaRPr lang="en-US"/>
          </a:p>
        </p:txBody>
      </p:sp>
    </p:spTree>
    <p:extLst>
      <p:ext uri="{BB962C8B-B14F-4D97-AF65-F5344CB8AC3E}">
        <p14:creationId xmlns:p14="http://schemas.microsoft.com/office/powerpoint/2010/main" val="215761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7675" y="5589588"/>
            <a:ext cx="8516938" cy="1143000"/>
          </a:xfrm>
        </p:spPr>
        <p:txBody>
          <a:bodyPr/>
          <a:lstStyle/>
          <a:p>
            <a:r>
              <a:rPr lang="lt-LT" altLang="lt-LT" sz="1600" dirty="0">
                <a:latin typeface="Times New Roman" panose="02020603050405020304" pitchFamily="18" charset="0"/>
                <a:cs typeface="Times New Roman" panose="02020603050405020304" pitchFamily="18" charset="0"/>
              </a:rPr>
              <a:t>Projekto </a:t>
            </a:r>
            <a:r>
              <a:rPr lang="lt-LT" altLang="lt-LT" sz="1600" b="1" dirty="0">
                <a:latin typeface="Times New Roman" panose="02020603050405020304" pitchFamily="18" charset="0"/>
                <a:cs typeface="Times New Roman" panose="02020603050405020304" pitchFamily="18" charset="0"/>
              </a:rPr>
              <a:t>veiklų rangos </a:t>
            </a:r>
            <a:r>
              <a:rPr lang="lt-LT" altLang="lt-LT" sz="1600" dirty="0">
                <a:latin typeface="Times New Roman" panose="02020603050405020304" pitchFamily="18" charset="0"/>
                <a:cs typeface="Times New Roman" panose="02020603050405020304" pitchFamily="18" charset="0"/>
              </a:rPr>
              <a:t>(angl.</a:t>
            </a:r>
            <a:r>
              <a:rPr lang="lt-LT" altLang="lt-LT" sz="1600" i="1" dirty="0">
                <a:latin typeface="Times New Roman" panose="02020603050405020304" pitchFamily="18" charset="0"/>
                <a:cs typeface="Times New Roman" panose="02020603050405020304" pitchFamily="18" charset="0"/>
              </a:rPr>
              <a:t> </a:t>
            </a:r>
            <a:r>
              <a:rPr lang="lt-LT" altLang="lt-LT" sz="1600" i="1" dirty="0" err="1">
                <a:latin typeface="Times New Roman" panose="02020603050405020304" pitchFamily="18" charset="0"/>
                <a:cs typeface="Times New Roman" panose="02020603050405020304" pitchFamily="18" charset="0"/>
              </a:rPr>
              <a:t>outsourcing</a:t>
            </a:r>
            <a:r>
              <a:rPr lang="lt-LT" altLang="lt-LT" sz="1600" dirty="0">
                <a:latin typeface="Times New Roman" panose="02020603050405020304" pitchFamily="18" charset="0"/>
                <a:cs typeface="Times New Roman" panose="02020603050405020304" pitchFamily="18" charset="0"/>
              </a:rPr>
              <a:t>) </a:t>
            </a:r>
            <a:r>
              <a:rPr lang="lt-LT" altLang="lt-LT" sz="1600" b="1" dirty="0">
                <a:latin typeface="Times New Roman" panose="02020603050405020304" pitchFamily="18" charset="0"/>
                <a:cs typeface="Times New Roman" panose="02020603050405020304" pitchFamily="18" charset="0"/>
              </a:rPr>
              <a:t>išlaidomis</a:t>
            </a:r>
            <a:r>
              <a:rPr lang="lt-LT" altLang="lt-LT" sz="1600" dirty="0">
                <a:latin typeface="Times New Roman" panose="02020603050405020304" pitchFamily="18" charset="0"/>
                <a:cs typeface="Times New Roman" panose="02020603050405020304" pitchFamily="18" charset="0"/>
              </a:rPr>
              <a:t> laikomos tik tų veiklų, kurias visiškai įgyvendina ne pats projekto vykdytojas, o paslaugų teikėjai, prekių tiekėjai ar rangovai, išlaidos. (Rekomendacijos dėl projektų išlaidų atitikties Europos Sąjungos struktūrinių fondų reikalavimams, 45 punktas)</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470257602"/>
              </p:ext>
            </p:extLst>
          </p:nvPr>
        </p:nvGraphicFramePr>
        <p:xfrm>
          <a:off x="530345" y="398585"/>
          <a:ext cx="8229600" cy="2521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Title 1"/>
          <p:cNvSpPr txBox="1">
            <a:spLocks/>
          </p:cNvSpPr>
          <p:nvPr/>
        </p:nvSpPr>
        <p:spPr bwMode="auto">
          <a:xfrm>
            <a:off x="622300" y="3860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lt-LT" altLang="lt-LT" sz="3600"/>
          </a:p>
        </p:txBody>
      </p:sp>
      <p:graphicFrame>
        <p:nvGraphicFramePr>
          <p:cNvPr id="7" name="Table 6"/>
          <p:cNvGraphicFramePr>
            <a:graphicFrameLocks noGrp="1"/>
          </p:cNvGraphicFramePr>
          <p:nvPr>
            <p:extLst>
              <p:ext uri="{D42A27DB-BD31-4B8C-83A1-F6EECF244321}">
                <p14:modId xmlns:p14="http://schemas.microsoft.com/office/powerpoint/2010/main" val="1067701103"/>
              </p:ext>
            </p:extLst>
          </p:nvPr>
        </p:nvGraphicFramePr>
        <p:xfrm>
          <a:off x="458522" y="1659333"/>
          <a:ext cx="8220076" cy="4008133"/>
        </p:xfrm>
        <a:graphic>
          <a:graphicData uri="http://schemas.openxmlformats.org/drawingml/2006/table">
            <a:tbl>
              <a:tblPr firstRow="1" firstCol="1" bandRow="1">
                <a:tableStyleId>{5940675A-B579-460E-94D1-54222C63F5DA}</a:tableStyleId>
              </a:tblPr>
              <a:tblGrid>
                <a:gridCol w="279041">
                  <a:extLst>
                    <a:ext uri="{9D8B030D-6E8A-4147-A177-3AD203B41FA5}">
                      <a16:colId xmlns:a16="http://schemas.microsoft.com/office/drawing/2014/main" val="2960872462"/>
                    </a:ext>
                  </a:extLst>
                </a:gridCol>
                <a:gridCol w="2457255">
                  <a:extLst>
                    <a:ext uri="{9D8B030D-6E8A-4147-A177-3AD203B41FA5}">
                      <a16:colId xmlns:a16="http://schemas.microsoft.com/office/drawing/2014/main" val="2206267020"/>
                    </a:ext>
                  </a:extLst>
                </a:gridCol>
                <a:gridCol w="1192745">
                  <a:extLst>
                    <a:ext uri="{9D8B030D-6E8A-4147-A177-3AD203B41FA5}">
                      <a16:colId xmlns:a16="http://schemas.microsoft.com/office/drawing/2014/main" val="4065200506"/>
                    </a:ext>
                  </a:extLst>
                </a:gridCol>
                <a:gridCol w="1394258">
                  <a:extLst>
                    <a:ext uri="{9D8B030D-6E8A-4147-A177-3AD203B41FA5}">
                      <a16:colId xmlns:a16="http://schemas.microsoft.com/office/drawing/2014/main" val="3696443388"/>
                    </a:ext>
                  </a:extLst>
                </a:gridCol>
                <a:gridCol w="1373187">
                  <a:extLst>
                    <a:ext uri="{9D8B030D-6E8A-4147-A177-3AD203B41FA5}">
                      <a16:colId xmlns:a16="http://schemas.microsoft.com/office/drawing/2014/main" val="2312625465"/>
                    </a:ext>
                  </a:extLst>
                </a:gridCol>
                <a:gridCol w="1523590">
                  <a:extLst>
                    <a:ext uri="{9D8B030D-6E8A-4147-A177-3AD203B41FA5}">
                      <a16:colId xmlns:a16="http://schemas.microsoft.com/office/drawing/2014/main" val="2704479208"/>
                    </a:ext>
                  </a:extLst>
                </a:gridCol>
              </a:tblGrid>
              <a:tr h="630864">
                <a:tc rowSpan="2">
                  <a:txBody>
                    <a:bodyPr/>
                    <a:lstStyle/>
                    <a:p>
                      <a:pPr>
                        <a:lnSpc>
                          <a:spcPct val="115000"/>
                        </a:lnSpc>
                        <a:spcAft>
                          <a:spcPts val="0"/>
                        </a:spcAft>
                      </a:pP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rowSpan="2">
                  <a:txBody>
                    <a:bodyPr/>
                    <a:lstStyle/>
                    <a:p>
                      <a:pPr>
                        <a:lnSpc>
                          <a:spcPct val="115000"/>
                        </a:lnSpc>
                        <a:spcAft>
                          <a:spcPts val="0"/>
                        </a:spcAft>
                      </a:pPr>
                      <a:r>
                        <a:rPr lang="lt-LT" sz="1800" dirty="0">
                          <a:effectLst/>
                          <a:latin typeface="Times New Roman" panose="02020603050405020304" pitchFamily="18" charset="0"/>
                          <a:cs typeface="Times New Roman" panose="02020603050405020304" pitchFamily="18" charset="0"/>
                        </a:rPr>
                        <a:t>Projekto tinkamų finansuoti išlaidų suma, eurais</a:t>
                      </a: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gridSpan="4">
                  <a:txBody>
                    <a:bodyPr/>
                    <a:lstStyle/>
                    <a:p>
                      <a:pPr algn="ctr">
                        <a:lnSpc>
                          <a:spcPct val="115000"/>
                        </a:lnSpc>
                        <a:spcAft>
                          <a:spcPts val="0"/>
                        </a:spcAft>
                      </a:pPr>
                      <a:r>
                        <a:rPr lang="lt-LT" sz="1800" dirty="0">
                          <a:effectLst/>
                          <a:latin typeface="Times New Roman" panose="02020603050405020304" pitchFamily="18" charset="0"/>
                          <a:cs typeface="Times New Roman" panose="02020603050405020304" pitchFamily="18" charset="0"/>
                        </a:rPr>
                        <a:t>Didžiausia fiksuotoji norma (procentais), kai projekto veiklų rangos išlaidų dalis sudaro</a:t>
                      </a: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772777202"/>
                  </a:ext>
                </a:extLst>
              </a:tr>
              <a:tr h="1682303">
                <a:tc vMerge="1">
                  <a:txBody>
                    <a:bodyPr/>
                    <a:lstStyle/>
                    <a:p>
                      <a:endParaRPr lang="lt-LT"/>
                    </a:p>
                  </a:txBody>
                  <a:tcPr/>
                </a:tc>
                <a:tc vMerge="1">
                  <a:txBody>
                    <a:bodyPr/>
                    <a:lstStyle/>
                    <a:p>
                      <a:endParaRPr lang="lt-LT"/>
                    </a:p>
                  </a:txBody>
                  <a:tcPr/>
                </a:tc>
                <a:tc>
                  <a:txBody>
                    <a:bodyPr/>
                    <a:lstStyle/>
                    <a:p>
                      <a:pPr algn="ctr">
                        <a:lnSpc>
                          <a:spcPct val="115000"/>
                        </a:lnSpc>
                        <a:spcAft>
                          <a:spcPts val="0"/>
                        </a:spcAft>
                      </a:pPr>
                      <a:r>
                        <a:rPr lang="lt-LT" sz="1600" dirty="0">
                          <a:effectLst/>
                          <a:latin typeface="Times New Roman" panose="02020603050405020304" pitchFamily="18" charset="0"/>
                          <a:cs typeface="Times New Roman" panose="02020603050405020304" pitchFamily="18" charset="0"/>
                        </a:rPr>
                        <a:t>Iki 85 proc. tinkamų finansuoti projekto išlaidų</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15000"/>
                        </a:lnSpc>
                        <a:spcAft>
                          <a:spcPts val="0"/>
                        </a:spcAft>
                      </a:pPr>
                      <a:r>
                        <a:rPr lang="lt-LT" sz="1600" dirty="0">
                          <a:effectLst/>
                          <a:latin typeface="Times New Roman" panose="02020603050405020304" pitchFamily="18" charset="0"/>
                          <a:cs typeface="Times New Roman" panose="02020603050405020304" pitchFamily="18" charset="0"/>
                        </a:rPr>
                        <a:t>Nuo  85 (imtinai) iki 95 proc. tinkamų finansuoti projekto išlaidų</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15000"/>
                        </a:lnSpc>
                        <a:spcAft>
                          <a:spcPts val="0"/>
                        </a:spcAft>
                      </a:pPr>
                      <a:r>
                        <a:rPr lang="lt-LT" sz="1600" dirty="0">
                          <a:effectLst/>
                          <a:latin typeface="Times New Roman" panose="02020603050405020304" pitchFamily="18" charset="0"/>
                          <a:cs typeface="Times New Roman" panose="02020603050405020304" pitchFamily="18" charset="0"/>
                        </a:rPr>
                        <a:t>Nuo  95 (imtinai) iki 98 proc. tinkamų finansuoti projekto išlaidų</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15000"/>
                        </a:lnSpc>
                        <a:spcAft>
                          <a:spcPts val="0"/>
                        </a:spcAft>
                      </a:pPr>
                      <a:r>
                        <a:rPr lang="lt-LT" sz="1600" dirty="0">
                          <a:effectLst/>
                          <a:latin typeface="Times New Roman" panose="02020603050405020304" pitchFamily="18" charset="0"/>
                          <a:cs typeface="Times New Roman" panose="02020603050405020304" pitchFamily="18" charset="0"/>
                        </a:rPr>
                        <a:t>Nuo  98 (imtinai) iki 99,99 proc. tinkamų finansuoti projekto išlaidų</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790312739"/>
                  </a:ext>
                </a:extLst>
              </a:tr>
              <a:tr h="282857">
                <a:tc>
                  <a:txBody>
                    <a:bodyPr/>
                    <a:lstStyle/>
                    <a:p>
                      <a:pPr>
                        <a:lnSpc>
                          <a:spcPct val="115000"/>
                        </a:lnSpc>
                        <a:spcAft>
                          <a:spcPts val="0"/>
                        </a:spcAft>
                      </a:pPr>
                      <a:r>
                        <a:rPr lang="lt-LT" sz="1600">
                          <a:effectLst/>
                        </a:rPr>
                        <a:t>1</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dirty="0">
                          <a:effectLst/>
                          <a:latin typeface="Times New Roman" panose="02020603050405020304" pitchFamily="18" charset="0"/>
                          <a:cs typeface="Times New Roman" panose="02020603050405020304" pitchFamily="18" charset="0"/>
                        </a:rPr>
                        <a:t>Iki 175.000</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15000"/>
                        </a:lnSpc>
                        <a:spcAft>
                          <a:spcPts val="0"/>
                        </a:spcAft>
                      </a:pPr>
                      <a:r>
                        <a:rPr lang="lt-LT" sz="1600">
                          <a:effectLst/>
                          <a:latin typeface="Times New Roman" panose="02020603050405020304" pitchFamily="18" charset="0"/>
                          <a:cs typeface="Times New Roman" panose="02020603050405020304" pitchFamily="18" charset="0"/>
                        </a:rPr>
                        <a:t>11,35 </a:t>
                      </a:r>
                      <a:r>
                        <a:rPr lang="en-US" sz="1600">
                          <a:effectLst/>
                          <a:latin typeface="Times New Roman" panose="02020603050405020304" pitchFamily="18" charset="0"/>
                          <a:cs typeface="Times New Roman" panose="02020603050405020304" pitchFamily="18" charset="0"/>
                        </a:rPr>
                        <a:t>%</a:t>
                      </a:r>
                      <a:endParaRPr lang="lt-L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dirty="0">
                          <a:effectLst/>
                          <a:latin typeface="Times New Roman" panose="02020603050405020304" pitchFamily="18" charset="0"/>
                          <a:cs typeface="Times New Roman" panose="02020603050405020304" pitchFamily="18" charset="0"/>
                        </a:rPr>
                        <a:t>7,63 </a:t>
                      </a:r>
                      <a:r>
                        <a:rPr lang="en-US" sz="1600" dirty="0">
                          <a:effectLst/>
                          <a:latin typeface="Times New Roman" panose="02020603050405020304" pitchFamily="18" charset="0"/>
                          <a:cs typeface="Times New Roman" panose="02020603050405020304" pitchFamily="18" charset="0"/>
                        </a:rPr>
                        <a:t>%</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dirty="0">
                          <a:effectLst/>
                          <a:latin typeface="Times New Roman" panose="02020603050405020304" pitchFamily="18" charset="0"/>
                          <a:cs typeface="Times New Roman" panose="02020603050405020304" pitchFamily="18" charset="0"/>
                        </a:rPr>
                        <a:t>2,89 </a:t>
                      </a:r>
                      <a:r>
                        <a:rPr lang="en-US" sz="1600" dirty="0">
                          <a:effectLst/>
                          <a:latin typeface="Times New Roman" panose="02020603050405020304" pitchFamily="18" charset="0"/>
                          <a:cs typeface="Times New Roman" panose="02020603050405020304" pitchFamily="18" charset="0"/>
                        </a:rPr>
                        <a:t>%</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dirty="0">
                          <a:effectLst/>
                          <a:latin typeface="Times New Roman" panose="02020603050405020304" pitchFamily="18" charset="0"/>
                          <a:cs typeface="Times New Roman" panose="02020603050405020304" pitchFamily="18" charset="0"/>
                        </a:rPr>
                        <a:t>1,33 </a:t>
                      </a:r>
                      <a:r>
                        <a:rPr lang="en-US" sz="1600" dirty="0">
                          <a:effectLst/>
                          <a:latin typeface="Times New Roman" panose="02020603050405020304" pitchFamily="18" charset="0"/>
                          <a:cs typeface="Times New Roman" panose="02020603050405020304" pitchFamily="18" charset="0"/>
                        </a:rPr>
                        <a:t>%</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3446124344"/>
                  </a:ext>
                </a:extLst>
              </a:tr>
              <a:tr h="282857">
                <a:tc>
                  <a:txBody>
                    <a:bodyPr/>
                    <a:lstStyle/>
                    <a:p>
                      <a:pPr>
                        <a:lnSpc>
                          <a:spcPct val="115000"/>
                        </a:lnSpc>
                        <a:spcAft>
                          <a:spcPts val="0"/>
                        </a:spcAft>
                      </a:pPr>
                      <a:r>
                        <a:rPr lang="lt-LT" sz="1600">
                          <a:effectLst/>
                        </a:rPr>
                        <a:t>2</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dirty="0">
                          <a:effectLst/>
                          <a:latin typeface="Times New Roman" panose="02020603050405020304" pitchFamily="18" charset="0"/>
                          <a:cs typeface="Times New Roman" panose="02020603050405020304" pitchFamily="18" charset="0"/>
                        </a:rPr>
                        <a:t>Nuo 175.001 iki 435.000</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15000"/>
                        </a:lnSpc>
                        <a:spcAft>
                          <a:spcPts val="0"/>
                        </a:spcAft>
                      </a:pPr>
                      <a:r>
                        <a:rPr lang="lt-LT" sz="1600">
                          <a:effectLst/>
                          <a:latin typeface="Times New Roman" panose="02020603050405020304" pitchFamily="18" charset="0"/>
                          <a:cs typeface="Times New Roman" panose="02020603050405020304" pitchFamily="18" charset="0"/>
                        </a:rPr>
                        <a:t>8.31 %</a:t>
                      </a:r>
                      <a:endParaRPr lang="lt-L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a:effectLst/>
                          <a:latin typeface="Times New Roman" panose="02020603050405020304" pitchFamily="18" charset="0"/>
                          <a:cs typeface="Times New Roman" panose="02020603050405020304" pitchFamily="18" charset="0"/>
                        </a:rPr>
                        <a:t>5,99 %</a:t>
                      </a:r>
                      <a:endParaRPr lang="lt-L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a:effectLst/>
                          <a:latin typeface="Times New Roman" panose="02020603050405020304" pitchFamily="18" charset="0"/>
                          <a:cs typeface="Times New Roman" panose="02020603050405020304" pitchFamily="18" charset="0"/>
                        </a:rPr>
                        <a:t>2,87 %</a:t>
                      </a:r>
                      <a:endParaRPr lang="lt-L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dirty="0">
                          <a:effectLst/>
                          <a:latin typeface="Times New Roman" panose="02020603050405020304" pitchFamily="18" charset="0"/>
                          <a:cs typeface="Times New Roman" panose="02020603050405020304" pitchFamily="18" charset="0"/>
                        </a:rPr>
                        <a:t>1,10 %</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3298367372"/>
                  </a:ext>
                </a:extLst>
              </a:tr>
              <a:tr h="282857">
                <a:tc>
                  <a:txBody>
                    <a:bodyPr/>
                    <a:lstStyle/>
                    <a:p>
                      <a:pPr>
                        <a:lnSpc>
                          <a:spcPct val="115000"/>
                        </a:lnSpc>
                        <a:spcAft>
                          <a:spcPts val="0"/>
                        </a:spcAft>
                      </a:pPr>
                      <a:r>
                        <a:rPr lang="lt-LT" sz="1600">
                          <a:effectLst/>
                        </a:rPr>
                        <a:t>3</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dirty="0">
                          <a:effectLst/>
                          <a:latin typeface="Times New Roman" panose="02020603050405020304" pitchFamily="18" charset="0"/>
                          <a:cs typeface="Times New Roman" panose="02020603050405020304" pitchFamily="18" charset="0"/>
                        </a:rPr>
                        <a:t>Nuo 435.001 iki 780.000</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15000"/>
                        </a:lnSpc>
                        <a:spcAft>
                          <a:spcPts val="0"/>
                        </a:spcAft>
                      </a:pPr>
                      <a:r>
                        <a:rPr lang="lt-LT" sz="1600" dirty="0">
                          <a:effectLst/>
                          <a:latin typeface="Times New Roman" panose="02020603050405020304" pitchFamily="18" charset="0"/>
                          <a:cs typeface="Times New Roman" panose="02020603050405020304" pitchFamily="18" charset="0"/>
                        </a:rPr>
                        <a:t>8.03 %</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dirty="0">
                          <a:effectLst/>
                          <a:latin typeface="Times New Roman" panose="02020603050405020304" pitchFamily="18" charset="0"/>
                          <a:cs typeface="Times New Roman" panose="02020603050405020304" pitchFamily="18" charset="0"/>
                        </a:rPr>
                        <a:t>5,85 %</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a:effectLst/>
                          <a:latin typeface="Times New Roman" panose="02020603050405020304" pitchFamily="18" charset="0"/>
                          <a:cs typeface="Times New Roman" panose="02020603050405020304" pitchFamily="18" charset="0"/>
                        </a:rPr>
                        <a:t>2,84 %</a:t>
                      </a:r>
                      <a:endParaRPr lang="lt-L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dirty="0">
                          <a:effectLst/>
                          <a:latin typeface="Times New Roman" panose="02020603050405020304" pitchFamily="18" charset="0"/>
                          <a:cs typeface="Times New Roman" panose="02020603050405020304" pitchFamily="18" charset="0"/>
                        </a:rPr>
                        <a:t>1,01 %</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783702942"/>
                  </a:ext>
                </a:extLst>
              </a:tr>
              <a:tr h="282857">
                <a:tc>
                  <a:txBody>
                    <a:bodyPr/>
                    <a:lstStyle/>
                    <a:p>
                      <a:pPr>
                        <a:lnSpc>
                          <a:spcPct val="115000"/>
                        </a:lnSpc>
                        <a:spcAft>
                          <a:spcPts val="0"/>
                        </a:spcAft>
                      </a:pPr>
                      <a:r>
                        <a:rPr lang="lt-LT" sz="1600">
                          <a:effectLst/>
                        </a:rPr>
                        <a:t>4</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dirty="0">
                          <a:effectLst/>
                          <a:latin typeface="Times New Roman" panose="02020603050405020304" pitchFamily="18" charset="0"/>
                          <a:cs typeface="Times New Roman" panose="02020603050405020304" pitchFamily="18" charset="0"/>
                        </a:rPr>
                        <a:t>Nuo 780.001 iki 2.260.000</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15000"/>
                        </a:lnSpc>
                        <a:spcAft>
                          <a:spcPts val="0"/>
                        </a:spcAft>
                      </a:pPr>
                      <a:r>
                        <a:rPr lang="lt-LT" sz="1600">
                          <a:effectLst/>
                          <a:latin typeface="Times New Roman" panose="02020603050405020304" pitchFamily="18" charset="0"/>
                          <a:cs typeface="Times New Roman" panose="02020603050405020304" pitchFamily="18" charset="0"/>
                        </a:rPr>
                        <a:t>7.74 %</a:t>
                      </a:r>
                      <a:endParaRPr lang="lt-L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a:effectLst/>
                          <a:latin typeface="Times New Roman" panose="02020603050405020304" pitchFamily="18" charset="0"/>
                          <a:cs typeface="Times New Roman" panose="02020603050405020304" pitchFamily="18" charset="0"/>
                        </a:rPr>
                        <a:t>5,50 %</a:t>
                      </a:r>
                      <a:endParaRPr lang="lt-L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a:effectLst/>
                          <a:latin typeface="Times New Roman" panose="02020603050405020304" pitchFamily="18" charset="0"/>
                          <a:cs typeface="Times New Roman" panose="02020603050405020304" pitchFamily="18" charset="0"/>
                        </a:rPr>
                        <a:t>2,63 %</a:t>
                      </a:r>
                      <a:endParaRPr lang="lt-L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dirty="0">
                          <a:effectLst/>
                          <a:latin typeface="Times New Roman" panose="02020603050405020304" pitchFamily="18" charset="0"/>
                          <a:cs typeface="Times New Roman" panose="02020603050405020304" pitchFamily="18" charset="0"/>
                        </a:rPr>
                        <a:t>0,89 %</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2985056855"/>
                  </a:ext>
                </a:extLst>
              </a:tr>
              <a:tr h="282857">
                <a:tc>
                  <a:txBody>
                    <a:bodyPr/>
                    <a:lstStyle/>
                    <a:p>
                      <a:pPr>
                        <a:lnSpc>
                          <a:spcPct val="115000"/>
                        </a:lnSpc>
                        <a:spcAft>
                          <a:spcPts val="0"/>
                        </a:spcAft>
                      </a:pPr>
                      <a:r>
                        <a:rPr lang="lt-LT" sz="1600">
                          <a:effectLst/>
                        </a:rPr>
                        <a:t>5</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dirty="0">
                          <a:effectLst/>
                          <a:latin typeface="Times New Roman" panose="02020603050405020304" pitchFamily="18" charset="0"/>
                          <a:cs typeface="Times New Roman" panose="02020603050405020304" pitchFamily="18" charset="0"/>
                        </a:rPr>
                        <a:t>Nuo 2.260.001</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15000"/>
                        </a:lnSpc>
                        <a:spcAft>
                          <a:spcPts val="0"/>
                        </a:spcAft>
                      </a:pPr>
                      <a:r>
                        <a:rPr lang="lt-LT" sz="1600">
                          <a:effectLst/>
                          <a:latin typeface="Times New Roman" panose="02020603050405020304" pitchFamily="18" charset="0"/>
                          <a:cs typeface="Times New Roman" panose="02020603050405020304" pitchFamily="18" charset="0"/>
                        </a:rPr>
                        <a:t>4.11 %</a:t>
                      </a:r>
                      <a:endParaRPr lang="lt-L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a:effectLst/>
                          <a:latin typeface="Times New Roman" panose="02020603050405020304" pitchFamily="18" charset="0"/>
                          <a:cs typeface="Times New Roman" panose="02020603050405020304" pitchFamily="18" charset="0"/>
                        </a:rPr>
                        <a:t>4,11 %</a:t>
                      </a:r>
                      <a:endParaRPr lang="lt-L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a:effectLst/>
                          <a:latin typeface="Times New Roman" panose="02020603050405020304" pitchFamily="18" charset="0"/>
                          <a:cs typeface="Times New Roman" panose="02020603050405020304" pitchFamily="18" charset="0"/>
                        </a:rPr>
                        <a:t>2,02 %</a:t>
                      </a:r>
                      <a:endParaRPr lang="lt-L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nSpc>
                          <a:spcPct val="115000"/>
                        </a:lnSpc>
                        <a:spcAft>
                          <a:spcPts val="0"/>
                        </a:spcAft>
                      </a:pPr>
                      <a:r>
                        <a:rPr lang="lt-LT" sz="1600" dirty="0">
                          <a:effectLst/>
                          <a:latin typeface="Times New Roman" panose="02020603050405020304" pitchFamily="18" charset="0"/>
                          <a:cs typeface="Times New Roman" panose="02020603050405020304" pitchFamily="18" charset="0"/>
                        </a:rPr>
                        <a:t>0,59 %</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523856780"/>
                  </a:ext>
                </a:extLst>
              </a:tr>
            </a:tbl>
          </a:graphicData>
        </a:graphic>
      </p:graphicFrame>
      <p:sp>
        <p:nvSpPr>
          <p:cNvPr id="2" name="Slide Number Placeholder 1">
            <a:extLst>
              <a:ext uri="{FF2B5EF4-FFF2-40B4-BE49-F238E27FC236}">
                <a16:creationId xmlns:a16="http://schemas.microsoft.com/office/drawing/2014/main" id="{F9674398-95BE-4EBB-8A87-4A8DCFE30B3F}"/>
              </a:ext>
            </a:extLst>
          </p:cNvPr>
          <p:cNvSpPr>
            <a:spLocks noGrp="1"/>
          </p:cNvSpPr>
          <p:nvPr>
            <p:ph type="sldNum" sz="quarter" idx="12"/>
          </p:nvPr>
        </p:nvSpPr>
        <p:spPr/>
        <p:txBody>
          <a:bodyPr/>
          <a:lstStyle/>
          <a:p>
            <a:fld id="{60160833-80EB-48DE-BC2C-1FE02E0ABDCD}" type="slidenum">
              <a:rPr lang="en-US" smtClean="0"/>
              <a:pPr/>
              <a:t>18</a:t>
            </a:fld>
            <a:endParaRPr lang="en-US"/>
          </a:p>
        </p:txBody>
      </p:sp>
    </p:spTree>
    <p:extLst>
      <p:ext uri="{BB962C8B-B14F-4D97-AF65-F5344CB8AC3E}">
        <p14:creationId xmlns:p14="http://schemas.microsoft.com/office/powerpoint/2010/main" val="1937738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1352-0152-4EB7-8A06-D38532CB45F4}"/>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D31FC6A0-635F-4AE3-B56D-982B387267CB}"/>
              </a:ext>
            </a:extLst>
          </p:cNvPr>
          <p:cNvSpPr>
            <a:spLocks noGrp="1"/>
          </p:cNvSpPr>
          <p:nvPr>
            <p:ph idx="1"/>
          </p:nvPr>
        </p:nvSpPr>
        <p:spPr/>
        <p:txBody>
          <a:bodyPr>
            <a:normAutofit/>
          </a:bodyPr>
          <a:lstStyle/>
          <a:p>
            <a:pPr marL="0" indent="0" algn="just">
              <a:buNone/>
            </a:pPr>
            <a:r>
              <a:rPr lang="lt-LT" sz="2400" u="sng" dirty="0">
                <a:latin typeface="Times New Roman" panose="02020603050405020304" pitchFamily="18" charset="0"/>
                <a:cs typeface="Times New Roman" panose="02020603050405020304" pitchFamily="18" charset="0"/>
              </a:rPr>
              <a:t>Įgyvendinant projektus žalieji viešieji pirkimai turi būti vykdomi perkant prekes ir paslaugas, susijusias su projekto administravimu. </a:t>
            </a:r>
            <a:r>
              <a:rPr lang="lt-LT" sz="2400" dirty="0">
                <a:latin typeface="Times New Roman" panose="02020603050405020304" pitchFamily="18" charset="0"/>
                <a:cs typeface="Times New Roman" panose="02020603050405020304" pitchFamily="18" charset="0"/>
              </a:rPr>
              <a:t>Projekto vykdytojo iniciatyva ir kiti viešieji pirkimai gali būti kaip žalieji viešieji pirkimai. (A. 57 p.)</a:t>
            </a:r>
          </a:p>
        </p:txBody>
      </p:sp>
      <p:sp>
        <p:nvSpPr>
          <p:cNvPr id="4" name="Slide Number Placeholder 3">
            <a:extLst>
              <a:ext uri="{FF2B5EF4-FFF2-40B4-BE49-F238E27FC236}">
                <a16:creationId xmlns:a16="http://schemas.microsoft.com/office/drawing/2014/main" id="{379A6F90-C050-4A9C-870A-16D5DA5E1D26}"/>
              </a:ext>
            </a:extLst>
          </p:cNvPr>
          <p:cNvSpPr>
            <a:spLocks noGrp="1"/>
          </p:cNvSpPr>
          <p:nvPr>
            <p:ph type="sldNum" sz="quarter" idx="12"/>
          </p:nvPr>
        </p:nvSpPr>
        <p:spPr/>
        <p:txBody>
          <a:bodyPr/>
          <a:lstStyle/>
          <a:p>
            <a:fld id="{60160833-80EB-48DE-BC2C-1FE02E0ABDCD}" type="slidenum">
              <a:rPr lang="en-US" smtClean="0"/>
              <a:pPr/>
              <a:t>19</a:t>
            </a:fld>
            <a:endParaRPr lang="en-US"/>
          </a:p>
        </p:txBody>
      </p:sp>
    </p:spTree>
    <p:extLst>
      <p:ext uri="{BB962C8B-B14F-4D97-AF65-F5344CB8AC3E}">
        <p14:creationId xmlns:p14="http://schemas.microsoft.com/office/powerpoint/2010/main" val="3376442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AD18-5626-4E1A-A9D8-BCC4D803CECF}"/>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C647D069-E151-4923-8306-9668034FBD17}"/>
              </a:ext>
            </a:extLst>
          </p:cNvPr>
          <p:cNvSpPr>
            <a:spLocks noGrp="1"/>
          </p:cNvSpPr>
          <p:nvPr>
            <p:ph idx="1"/>
          </p:nvPr>
        </p:nvSpPr>
        <p:spPr>
          <a:xfrm>
            <a:off x="971600" y="1600200"/>
            <a:ext cx="7715200" cy="4525963"/>
          </a:xfrm>
        </p:spPr>
        <p:txBody>
          <a:bodyPr>
            <a:noAutofit/>
          </a:bodyPr>
          <a:lstStyle/>
          <a:p>
            <a:pPr marL="0" indent="0" algn="just">
              <a:lnSpc>
                <a:spcPct val="120000"/>
              </a:lnSpc>
              <a:buNone/>
            </a:pPr>
            <a:r>
              <a:rPr lang="lt-LT" sz="2400" dirty="0">
                <a:latin typeface="Times New Roman" panose="02020603050405020304" pitchFamily="18" charset="0"/>
                <a:cs typeface="Times New Roman" panose="02020603050405020304" pitchFamily="18" charset="0"/>
              </a:rPr>
              <a:t>Priemonės „Potvynių rizikos valdymas“ projektų finansavimo sąlygų aprašas patvirtintas  2017 m. rugpjūčio 24 d. LR Aplinkos ministro įsakymu Nr. D1-683  ,,Dėl 2014–2020 metų Europos Sąjungos fondų investicijų veiksmų programos 5 prioriteto „Aplinkosauga, gamtos išteklių darnus naudojimas ir prisitaikymas prie klimato kaitos“ 05.1.1-APVA-V-006 priemonės „Potvynių rizikos valdymas“ projektų finansavimo sąlygų aprašo patvirtinimo“.</a:t>
            </a:r>
          </a:p>
          <a:p>
            <a:pPr marL="0" indent="0" algn="just">
              <a:buNone/>
            </a:pPr>
            <a:endParaRPr lang="lt-LT" sz="2400" dirty="0">
              <a:latin typeface="Times New Roman" panose="02020603050405020304" pitchFamily="18" charset="0"/>
              <a:cs typeface="Times New Roman" panose="02020603050405020304" pitchFamily="18" charset="0"/>
            </a:endParaRPr>
          </a:p>
          <a:p>
            <a:pPr marL="0" indent="0" algn="just">
              <a:buNone/>
            </a:pPr>
            <a:endParaRPr lang="lt-LT" sz="2400" dirty="0">
              <a:latin typeface="Times New Roman" panose="02020603050405020304" pitchFamily="18" charset="0"/>
              <a:cs typeface="Times New Roman" panose="02020603050405020304" pitchFamily="18" charset="0"/>
            </a:endParaRPr>
          </a:p>
          <a:p>
            <a:pPr marL="0" indent="0" algn="just">
              <a:buNone/>
            </a:pPr>
            <a:r>
              <a:rPr lang="lt-LT" sz="2400" dirty="0">
                <a:latin typeface="Times New Roman" panose="02020603050405020304" pitchFamily="18" charset="0"/>
                <a:cs typeface="Times New Roman" panose="02020603050405020304" pitchFamily="18" charset="0"/>
              </a:rPr>
              <a:t> </a:t>
            </a:r>
          </a:p>
          <a:p>
            <a:pPr marL="0" indent="0" algn="just">
              <a:buNone/>
            </a:pPr>
            <a:endParaRPr lang="lt-LT" sz="2400" dirty="0">
              <a:latin typeface="Times New Roman" panose="02020603050405020304" pitchFamily="18" charset="0"/>
              <a:cs typeface="Times New Roman" panose="02020603050405020304" pitchFamily="18" charset="0"/>
            </a:endParaRPr>
          </a:p>
          <a:p>
            <a:pPr marL="0" indent="0" algn="just">
              <a:buNone/>
            </a:pPr>
            <a:endParaRPr lang="lt-LT" sz="2400" dirty="0">
              <a:latin typeface="Times New Roman" panose="02020603050405020304" pitchFamily="18" charset="0"/>
              <a:cs typeface="Times New Roman" panose="02020603050405020304" pitchFamily="18" charset="0"/>
            </a:endParaRPr>
          </a:p>
          <a:p>
            <a:pPr marL="0" indent="0" algn="just">
              <a:buNone/>
            </a:pPr>
            <a:r>
              <a:rPr lang="lt-LT" sz="2400" dirty="0">
                <a:latin typeface="Times New Roman" panose="02020603050405020304" pitchFamily="18" charset="0"/>
                <a:cs typeface="Times New Roman" panose="02020603050405020304" pitchFamily="18" charset="0"/>
              </a:rPr>
              <a:t> </a:t>
            </a:r>
          </a:p>
          <a:p>
            <a:pPr marL="0" indent="0" algn="just">
              <a:buNone/>
            </a:pPr>
            <a:endParaRPr lang="lt-LT" sz="2400" dirty="0">
              <a:latin typeface="Times New Roman" panose="02020603050405020304" pitchFamily="18" charset="0"/>
              <a:cs typeface="Times New Roman" panose="02020603050405020304" pitchFamily="18" charset="0"/>
            </a:endParaRPr>
          </a:p>
          <a:p>
            <a:pPr marL="0" indent="0" algn="just">
              <a:buNone/>
            </a:pPr>
            <a:endParaRPr lang="lt-LT"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9CDABA-8693-46BF-8F3A-F3EC0E651DBA}"/>
              </a:ext>
            </a:extLst>
          </p:cNvPr>
          <p:cNvSpPr>
            <a:spLocks noGrp="1"/>
          </p:cNvSpPr>
          <p:nvPr>
            <p:ph type="sldNum" sz="quarter" idx="12"/>
          </p:nvPr>
        </p:nvSpPr>
        <p:spPr/>
        <p:txBody>
          <a:bodyPr/>
          <a:lstStyle/>
          <a:p>
            <a:fld id="{60160833-80EB-48DE-BC2C-1FE02E0ABDCD}" type="slidenum">
              <a:rPr lang="en-US" smtClean="0"/>
              <a:pPr/>
              <a:t>2</a:t>
            </a:fld>
            <a:endParaRPr lang="en-US"/>
          </a:p>
        </p:txBody>
      </p:sp>
    </p:spTree>
    <p:extLst>
      <p:ext uri="{BB962C8B-B14F-4D97-AF65-F5344CB8AC3E}">
        <p14:creationId xmlns:p14="http://schemas.microsoft.com/office/powerpoint/2010/main" val="3735436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1187624" y="1484784"/>
            <a:ext cx="7221488" cy="4824536"/>
          </a:xfrm>
        </p:spPr>
        <p:txBody>
          <a:bodyPr>
            <a:normAutofit/>
          </a:bodyPr>
          <a:lstStyle/>
          <a:p>
            <a:pPr marL="0" indent="0" algn="just">
              <a:buNone/>
            </a:pPr>
            <a:r>
              <a:rPr lang="lt-LT" altLang="lt-LT" sz="2400" dirty="0">
                <a:latin typeface="Times New Roman" panose="02020603050405020304" pitchFamily="18" charset="0"/>
                <a:cs typeface="Times New Roman" panose="02020603050405020304" pitchFamily="18" charset="0"/>
              </a:rPr>
              <a:t>Projekto vykdytojas rengia išlaidų pagrindimo dokumentus, teikiamus su mokėjimo prašymais, atsižvelgdamas į 2014 m. lapkričio 27 d. Lietuvos Respublikos aplinkos ministerijos Aplinkos projektų valdymo agentūros direktoriaus įsakymu Nr. T1-190 „Dėl Procedūrų vadovo patvirtinimo“ patvirtintą Mokėjimo prašymų teikimo aprašą, skelbiamą įgyvendinančios institucijos svetainėje www.apva.lt. Visos projekto išlaidos turi būti patvirtintos apskaitos dokumentais ir turi būti užtikrinamas šių dokumentų atsekamumas. (A. 56 p.)</a:t>
            </a:r>
          </a:p>
        </p:txBody>
      </p:sp>
      <p:sp>
        <p:nvSpPr>
          <p:cNvPr id="2" name="Slide Number Placeholder 1">
            <a:extLst>
              <a:ext uri="{FF2B5EF4-FFF2-40B4-BE49-F238E27FC236}">
                <a16:creationId xmlns:a16="http://schemas.microsoft.com/office/drawing/2014/main" id="{1F02167D-B362-41E0-A547-F6EBEE9A5A72}"/>
              </a:ext>
            </a:extLst>
          </p:cNvPr>
          <p:cNvSpPr>
            <a:spLocks noGrp="1"/>
          </p:cNvSpPr>
          <p:nvPr>
            <p:ph type="sldNum" sz="quarter" idx="12"/>
          </p:nvPr>
        </p:nvSpPr>
        <p:spPr/>
        <p:txBody>
          <a:bodyPr/>
          <a:lstStyle/>
          <a:p>
            <a:fld id="{60160833-80EB-48DE-BC2C-1FE02E0ABDCD}" type="slidenum">
              <a:rPr lang="en-US" smtClean="0"/>
              <a:pPr/>
              <a:t>20</a:t>
            </a:fld>
            <a:endParaRPr lang="en-US"/>
          </a:p>
        </p:txBody>
      </p:sp>
    </p:spTree>
    <p:extLst>
      <p:ext uri="{BB962C8B-B14F-4D97-AF65-F5344CB8AC3E}">
        <p14:creationId xmlns:p14="http://schemas.microsoft.com/office/powerpoint/2010/main" val="4128574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686" y="1412777"/>
            <a:ext cx="7581528" cy="1152128"/>
          </a:xfrm>
        </p:spPr>
        <p:txBody>
          <a:bodyPr>
            <a:normAutofit lnSpcReduction="10000"/>
          </a:bodyPr>
          <a:lstStyle/>
          <a:p>
            <a:pPr marL="0" indent="0" algn="just">
              <a:buNone/>
            </a:pPr>
            <a:r>
              <a:rPr lang="lt-LT" sz="2400" dirty="0">
                <a:latin typeface="Times New Roman" panose="02020603050405020304" pitchFamily="18" charset="0"/>
                <a:cs typeface="Times New Roman" panose="02020603050405020304" pitchFamily="18" charset="0"/>
              </a:rPr>
              <a:t>Projektui gali būti skiriamas papildomas finansavimas Projektų taisyklių 20 skirsnyje nustatyta tvarka, jei projektas atitinka šiuos papildomus reikalavimus (A. 58 p.): </a:t>
            </a:r>
          </a:p>
        </p:txBody>
      </p:sp>
      <p:sp>
        <p:nvSpPr>
          <p:cNvPr id="4" name="Title 1"/>
          <p:cNvSpPr>
            <a:spLocks noGrp="1"/>
          </p:cNvSpPr>
          <p:nvPr>
            <p:ph type="title"/>
          </p:nvPr>
        </p:nvSpPr>
        <p:spPr>
          <a:xfrm>
            <a:off x="665677" y="277381"/>
            <a:ext cx="8229600" cy="1143000"/>
          </a:xfrm>
        </p:spPr>
        <p:txBody>
          <a:bodyPr>
            <a:normAutofit/>
          </a:bodyPr>
          <a:lstStyle/>
          <a:p>
            <a:r>
              <a:rPr lang="lt-LT" altLang="lt-LT" sz="3200" b="1" dirty="0">
                <a:latin typeface="Times New Roman" panose="02020603050405020304" pitchFamily="18" charset="0"/>
                <a:cs typeface="Times New Roman" panose="02020603050405020304" pitchFamily="18" charset="0"/>
              </a:rPr>
              <a:t>Projekto tęstinumas</a:t>
            </a:r>
          </a:p>
        </p:txBody>
      </p:sp>
      <p:sp>
        <p:nvSpPr>
          <p:cNvPr id="2" name="Rectangle 1">
            <a:extLst>
              <a:ext uri="{FF2B5EF4-FFF2-40B4-BE49-F238E27FC236}">
                <a16:creationId xmlns:a16="http://schemas.microsoft.com/office/drawing/2014/main" id="{EB05689F-C781-48E5-B7A3-209E73325A85}"/>
              </a:ext>
            </a:extLst>
          </p:cNvPr>
          <p:cNvSpPr/>
          <p:nvPr/>
        </p:nvSpPr>
        <p:spPr>
          <a:xfrm>
            <a:off x="1079686" y="2569986"/>
            <a:ext cx="7401582" cy="1200329"/>
          </a:xfrm>
          <a:prstGeom prst="rect">
            <a:avLst/>
          </a:prstGeom>
        </p:spPr>
        <p:txBody>
          <a:bodyPr wrap="square">
            <a:spAutoFit/>
          </a:bodyPr>
          <a:lstStyle/>
          <a:p>
            <a:pPr algn="just"/>
            <a:r>
              <a:rPr lang="lt-LT" sz="2400" dirty="0">
                <a:latin typeface="Times New Roman" panose="02020603050405020304" pitchFamily="18" charset="0"/>
                <a:cs typeface="Times New Roman" panose="02020603050405020304" pitchFamily="18" charset="0"/>
              </a:rPr>
              <a:t>1. projekto vykdytojas yra pasirašęs darbų pirkimo sutartis arba yra baigta viešojo pirkimo vertinimo procedūra (pasirašyta vertinimo ataskaita);</a:t>
            </a:r>
          </a:p>
        </p:txBody>
      </p:sp>
      <p:sp>
        <p:nvSpPr>
          <p:cNvPr id="5" name="Rectangle 4">
            <a:extLst>
              <a:ext uri="{FF2B5EF4-FFF2-40B4-BE49-F238E27FC236}">
                <a16:creationId xmlns:a16="http://schemas.microsoft.com/office/drawing/2014/main" id="{5F819B78-8CC3-4329-ACF6-3900B7725B85}"/>
              </a:ext>
            </a:extLst>
          </p:cNvPr>
          <p:cNvSpPr/>
          <p:nvPr/>
        </p:nvSpPr>
        <p:spPr>
          <a:xfrm>
            <a:off x="1109919" y="3905971"/>
            <a:ext cx="7581528" cy="461665"/>
          </a:xfrm>
          <a:prstGeom prst="rect">
            <a:avLst/>
          </a:prstGeom>
        </p:spPr>
        <p:txBody>
          <a:bodyPr wrap="square">
            <a:spAutoFit/>
          </a:bodyPr>
          <a:lstStyle/>
          <a:p>
            <a:pPr algn="just"/>
            <a:r>
              <a:rPr lang="lt-LT" sz="2400" dirty="0">
                <a:latin typeface="Times New Roman" panose="02020603050405020304" pitchFamily="18" charset="0"/>
                <a:cs typeface="Times New Roman" panose="02020603050405020304" pitchFamily="18" charset="0"/>
              </a:rPr>
              <a:t>2. projekto veiklos nepabaigtos;</a:t>
            </a:r>
          </a:p>
        </p:txBody>
      </p:sp>
      <p:sp>
        <p:nvSpPr>
          <p:cNvPr id="6" name="Rectangle 5">
            <a:extLst>
              <a:ext uri="{FF2B5EF4-FFF2-40B4-BE49-F238E27FC236}">
                <a16:creationId xmlns:a16="http://schemas.microsoft.com/office/drawing/2014/main" id="{99D5EEFA-96EF-49B6-B29D-ADF5228506D7}"/>
              </a:ext>
            </a:extLst>
          </p:cNvPr>
          <p:cNvSpPr/>
          <p:nvPr/>
        </p:nvSpPr>
        <p:spPr>
          <a:xfrm>
            <a:off x="1079686" y="4503292"/>
            <a:ext cx="7581528" cy="1569660"/>
          </a:xfrm>
          <a:prstGeom prst="rect">
            <a:avLst/>
          </a:prstGeom>
        </p:spPr>
        <p:txBody>
          <a:bodyPr wrap="square">
            <a:spAutoFit/>
          </a:bodyPr>
          <a:lstStyle/>
          <a:p>
            <a:pPr algn="just"/>
            <a:r>
              <a:rPr lang="lt-LT" sz="2400" dirty="0">
                <a:latin typeface="Times New Roman" panose="02020603050405020304" pitchFamily="18" charset="0"/>
                <a:cs typeface="Times New Roman" panose="02020603050405020304" pitchFamily="18" charset="0"/>
              </a:rPr>
              <a:t>3. projekto vykdytojas įsipareigoja prisidėti prie padidėjusios projekto vertės savo lėšomis proporcingai pagal projekto finansavimo ir administravimo sutartyje numatytą finansavimo intensyvumą</a:t>
            </a:r>
          </a:p>
        </p:txBody>
      </p:sp>
      <p:sp>
        <p:nvSpPr>
          <p:cNvPr id="7" name="Slide Number Placeholder 6">
            <a:extLst>
              <a:ext uri="{FF2B5EF4-FFF2-40B4-BE49-F238E27FC236}">
                <a16:creationId xmlns:a16="http://schemas.microsoft.com/office/drawing/2014/main" id="{52B2FB8F-4C05-4502-8F73-43A2F1F18580}"/>
              </a:ext>
            </a:extLst>
          </p:cNvPr>
          <p:cNvSpPr>
            <a:spLocks noGrp="1"/>
          </p:cNvSpPr>
          <p:nvPr>
            <p:ph type="sldNum" sz="quarter" idx="12"/>
          </p:nvPr>
        </p:nvSpPr>
        <p:spPr/>
        <p:txBody>
          <a:bodyPr/>
          <a:lstStyle/>
          <a:p>
            <a:fld id="{60160833-80EB-48DE-BC2C-1FE02E0ABDCD}" type="slidenum">
              <a:rPr lang="en-US" smtClean="0"/>
              <a:pPr/>
              <a:t>21</a:t>
            </a:fld>
            <a:endParaRPr lang="en-US"/>
          </a:p>
        </p:txBody>
      </p:sp>
    </p:spTree>
    <p:extLst>
      <p:ext uri="{BB962C8B-B14F-4D97-AF65-F5344CB8AC3E}">
        <p14:creationId xmlns:p14="http://schemas.microsoft.com/office/powerpoint/2010/main" val="3009070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2CFD-1F19-4988-8E2E-3DA74F132C48}"/>
              </a:ext>
            </a:extLst>
          </p:cNvPr>
          <p:cNvSpPr>
            <a:spLocks noGrp="1"/>
          </p:cNvSpPr>
          <p:nvPr>
            <p:ph type="title"/>
          </p:nvPr>
        </p:nvSpPr>
        <p:spPr>
          <a:xfrm>
            <a:off x="423882" y="764704"/>
            <a:ext cx="8229600" cy="1143000"/>
          </a:xfrm>
        </p:spPr>
        <p:txBody>
          <a:bodyPr>
            <a:normAutofit/>
          </a:bodyPr>
          <a:lstStyle/>
          <a:p>
            <a:r>
              <a:rPr lang="lt-LT" sz="3200" b="1" dirty="0">
                <a:latin typeface="Times New Roman" panose="02020603050405020304" pitchFamily="18" charset="0"/>
                <a:cs typeface="Times New Roman" panose="02020603050405020304" pitchFamily="18" charset="0"/>
              </a:rPr>
              <a:t>Projekto tęstinumo užtikrinimas</a:t>
            </a:r>
          </a:p>
        </p:txBody>
      </p:sp>
      <p:sp>
        <p:nvSpPr>
          <p:cNvPr id="3" name="Content Placeholder 2">
            <a:extLst>
              <a:ext uri="{FF2B5EF4-FFF2-40B4-BE49-F238E27FC236}">
                <a16:creationId xmlns:a16="http://schemas.microsoft.com/office/drawing/2014/main" id="{CA2E36D3-3640-498A-9295-46B6E678A4E4}"/>
              </a:ext>
            </a:extLst>
          </p:cNvPr>
          <p:cNvSpPr>
            <a:spLocks noGrp="1"/>
          </p:cNvSpPr>
          <p:nvPr>
            <p:ph idx="1"/>
          </p:nvPr>
        </p:nvSpPr>
        <p:spPr>
          <a:xfrm>
            <a:off x="457200" y="2204864"/>
            <a:ext cx="8229600" cy="3921299"/>
          </a:xfrm>
        </p:spPr>
        <p:txBody>
          <a:bodyPr>
            <a:normAutofit/>
          </a:bodyPr>
          <a:lstStyle/>
          <a:p>
            <a:pPr marL="0" indent="0">
              <a:buNone/>
            </a:pPr>
            <a:r>
              <a:rPr lang="lt-LT" sz="2400" dirty="0">
                <a:latin typeface="Times New Roman" panose="02020603050405020304" pitchFamily="18" charset="0"/>
                <a:cs typeface="Times New Roman" panose="02020603050405020304" pitchFamily="18" charset="0"/>
              </a:rPr>
              <a:t>5 metus po projekto finansavimo pabaigos turi būti užtikrintas investicijų tęstinumas Projektų taisyklių 27 skirsnyje nustatyta tvarka.</a:t>
            </a:r>
          </a:p>
        </p:txBody>
      </p:sp>
      <p:sp>
        <p:nvSpPr>
          <p:cNvPr id="4" name="Slide Number Placeholder 3">
            <a:extLst>
              <a:ext uri="{FF2B5EF4-FFF2-40B4-BE49-F238E27FC236}">
                <a16:creationId xmlns:a16="http://schemas.microsoft.com/office/drawing/2014/main" id="{4AAE30C5-DCBD-446A-B2B4-CBB040F92EC8}"/>
              </a:ext>
            </a:extLst>
          </p:cNvPr>
          <p:cNvSpPr>
            <a:spLocks noGrp="1"/>
          </p:cNvSpPr>
          <p:nvPr>
            <p:ph type="sldNum" sz="quarter" idx="12"/>
          </p:nvPr>
        </p:nvSpPr>
        <p:spPr/>
        <p:txBody>
          <a:bodyPr/>
          <a:lstStyle/>
          <a:p>
            <a:fld id="{60160833-80EB-48DE-BC2C-1FE02E0ABDCD}" type="slidenum">
              <a:rPr lang="en-US" smtClean="0"/>
              <a:pPr/>
              <a:t>22</a:t>
            </a:fld>
            <a:endParaRPr lang="en-US"/>
          </a:p>
        </p:txBody>
      </p:sp>
    </p:spTree>
    <p:extLst>
      <p:ext uri="{BB962C8B-B14F-4D97-AF65-F5344CB8AC3E}">
        <p14:creationId xmlns:p14="http://schemas.microsoft.com/office/powerpoint/2010/main" val="3716870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142221-FDA8-468B-869C-C7D22A578634}"/>
              </a:ext>
            </a:extLst>
          </p:cNvPr>
          <p:cNvPicPr>
            <a:picLocks noChangeAspect="1"/>
          </p:cNvPicPr>
          <p:nvPr/>
        </p:nvPicPr>
        <p:blipFill>
          <a:blip r:embed="rId2"/>
          <a:stretch>
            <a:fillRect/>
          </a:stretch>
        </p:blipFill>
        <p:spPr>
          <a:xfrm>
            <a:off x="611560" y="0"/>
            <a:ext cx="7697920" cy="6858000"/>
          </a:xfrm>
          <a:prstGeom prst="rect">
            <a:avLst/>
          </a:prstGeom>
        </p:spPr>
      </p:pic>
      <p:sp>
        <p:nvSpPr>
          <p:cNvPr id="2" name="Title 1"/>
          <p:cNvSpPr>
            <a:spLocks noGrp="1"/>
          </p:cNvSpPr>
          <p:nvPr>
            <p:ph type="title"/>
          </p:nvPr>
        </p:nvSpPr>
        <p:spPr>
          <a:xfrm>
            <a:off x="639175" y="404664"/>
            <a:ext cx="8229600" cy="1143000"/>
          </a:xfrm>
        </p:spPr>
        <p:txBody>
          <a:bodyPr/>
          <a:lstStyle/>
          <a:p>
            <a:r>
              <a:rPr lang="lt-LT" b="1" dirty="0">
                <a:solidFill>
                  <a:srgbClr val="FFFF00"/>
                </a:solidFill>
                <a:latin typeface="Times New Roman" panose="02020603050405020304" pitchFamily="18" charset="0"/>
                <a:cs typeface="Times New Roman" panose="02020603050405020304" pitchFamily="18" charset="0"/>
              </a:rPr>
              <a:t>Ačiū už dėmesį!</a:t>
            </a:r>
          </a:p>
        </p:txBody>
      </p:sp>
      <p:sp>
        <p:nvSpPr>
          <p:cNvPr id="3" name="Slide Number Placeholder 2">
            <a:extLst>
              <a:ext uri="{FF2B5EF4-FFF2-40B4-BE49-F238E27FC236}">
                <a16:creationId xmlns:a16="http://schemas.microsoft.com/office/drawing/2014/main" id="{A81B9489-1F9F-44C8-B704-12631677B4C6}"/>
              </a:ext>
            </a:extLst>
          </p:cNvPr>
          <p:cNvSpPr>
            <a:spLocks noGrp="1"/>
          </p:cNvSpPr>
          <p:nvPr>
            <p:ph type="sldNum" sz="quarter" idx="12"/>
          </p:nvPr>
        </p:nvSpPr>
        <p:spPr/>
        <p:txBody>
          <a:bodyPr/>
          <a:lstStyle/>
          <a:p>
            <a:fld id="{60160833-80EB-48DE-BC2C-1FE02E0ABDCD}" type="slidenum">
              <a:rPr lang="en-US" smtClean="0"/>
              <a:pPr/>
              <a:t>23</a:t>
            </a:fld>
            <a:endParaRPr lang="en-US"/>
          </a:p>
        </p:txBody>
      </p:sp>
    </p:spTree>
    <p:extLst>
      <p:ext uri="{BB962C8B-B14F-4D97-AF65-F5344CB8AC3E}">
        <p14:creationId xmlns:p14="http://schemas.microsoft.com/office/powerpoint/2010/main" val="2671880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372D-8931-44CB-9338-4667D77413BE}"/>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D236056B-E299-4D2A-A059-EAC366B9AA3C}"/>
              </a:ext>
            </a:extLst>
          </p:cNvPr>
          <p:cNvSpPr>
            <a:spLocks noGrp="1"/>
          </p:cNvSpPr>
          <p:nvPr>
            <p:ph idx="1"/>
          </p:nvPr>
        </p:nvSpPr>
        <p:spPr>
          <a:xfrm>
            <a:off x="611560" y="1600201"/>
            <a:ext cx="8075240" cy="2188840"/>
          </a:xfrm>
        </p:spPr>
        <p:txBody>
          <a:bodyPr>
            <a:normAutofit fontScale="85000" lnSpcReduction="20000"/>
          </a:bodyPr>
          <a:lstStyle/>
          <a:p>
            <a:pPr marL="0" indent="0" algn="just">
              <a:buNone/>
            </a:pPr>
            <a:r>
              <a:rPr lang="lt-LT" sz="2800" dirty="0">
                <a:latin typeface="Times New Roman" panose="02020603050405020304" pitchFamily="18" charset="0"/>
                <a:cs typeface="Times New Roman" panose="02020603050405020304" pitchFamily="18" charset="0"/>
              </a:rPr>
              <a:t>Projektas tinkamas finansuoti, jeigu jo tikslas ir veikla atitinka tikslą ir veiklą, nurodytus 05.1.1-APVA-V-006 priemonės „Potvynių rizikos valdymas“ projektų finansavimo sąlygų aprašo 8 ir 9 punktuose:</a:t>
            </a:r>
          </a:p>
          <a:p>
            <a:pPr marL="0" indent="0">
              <a:buNone/>
            </a:pPr>
            <a:r>
              <a:rPr lang="lt-LT" dirty="0"/>
              <a:t>                                                                                                                                                                                                              		</a:t>
            </a:r>
          </a:p>
          <a:p>
            <a:pPr marL="0" indent="0">
              <a:buNone/>
            </a:pPr>
            <a:endParaRPr lang="lt-LT" dirty="0"/>
          </a:p>
        </p:txBody>
      </p:sp>
      <p:sp>
        <p:nvSpPr>
          <p:cNvPr id="5" name="Rectangle 4">
            <a:extLst>
              <a:ext uri="{FF2B5EF4-FFF2-40B4-BE49-F238E27FC236}">
                <a16:creationId xmlns:a16="http://schemas.microsoft.com/office/drawing/2014/main" id="{5E37942E-7247-40FB-BC03-32DD44AF72B3}"/>
              </a:ext>
            </a:extLst>
          </p:cNvPr>
          <p:cNvSpPr/>
          <p:nvPr/>
        </p:nvSpPr>
        <p:spPr>
          <a:xfrm>
            <a:off x="683568" y="3042412"/>
            <a:ext cx="8030054" cy="1569660"/>
          </a:xfrm>
          <a:prstGeom prst="rect">
            <a:avLst/>
          </a:prstGeom>
        </p:spPr>
        <p:txBody>
          <a:bodyPr wrap="square">
            <a:spAutoFit/>
          </a:bodyPr>
          <a:lstStyle/>
          <a:p>
            <a:pPr algn="just"/>
            <a:r>
              <a:rPr lang="lt-LT" sz="2400" dirty="0">
                <a:latin typeface="Times New Roman" panose="02020603050405020304" pitchFamily="18" charset="0"/>
                <a:cs typeface="Times New Roman" panose="02020603050405020304" pitchFamily="18" charset="0"/>
              </a:rPr>
              <a:t>Priemonės tikslas –  </a:t>
            </a:r>
            <a:r>
              <a:rPr lang="lt-LT" sz="2400" b="1" dirty="0">
                <a:latin typeface="Times New Roman" panose="02020603050405020304" pitchFamily="18" charset="0"/>
                <a:cs typeface="Times New Roman" panose="02020603050405020304" pitchFamily="18" charset="0"/>
              </a:rPr>
              <a:t>įgyvendinti potvynių rizikos mažinimo priemones apgyvendintose potvynio grėsmės teritorijose, siekiant minimizuoti neigiamas klimato kaitos pasekmes ir mažinti ekosistemų ir šalies ūkio pažeidžiamumą</a:t>
            </a:r>
            <a:r>
              <a:rPr lang="lt-LT" sz="2400" dirty="0">
                <a:latin typeface="Times New Roman" panose="02020603050405020304" pitchFamily="18" charset="0"/>
                <a:cs typeface="Times New Roman" panose="02020603050405020304" pitchFamily="18" charset="0"/>
              </a:rPr>
              <a:t>. (A. 8 p.) </a:t>
            </a:r>
          </a:p>
        </p:txBody>
      </p:sp>
      <p:sp>
        <p:nvSpPr>
          <p:cNvPr id="6" name="Rectangle 5">
            <a:extLst>
              <a:ext uri="{FF2B5EF4-FFF2-40B4-BE49-F238E27FC236}">
                <a16:creationId xmlns:a16="http://schemas.microsoft.com/office/drawing/2014/main" id="{024666AC-5B27-4C15-B6CF-4A3A65BF0EEA}"/>
              </a:ext>
            </a:extLst>
          </p:cNvPr>
          <p:cNvSpPr/>
          <p:nvPr/>
        </p:nvSpPr>
        <p:spPr>
          <a:xfrm>
            <a:off x="683568" y="4612072"/>
            <a:ext cx="7889122" cy="830997"/>
          </a:xfrm>
          <a:prstGeom prst="rect">
            <a:avLst/>
          </a:prstGeom>
        </p:spPr>
        <p:txBody>
          <a:bodyPr wrap="square">
            <a:spAutoFit/>
          </a:bodyPr>
          <a:lstStyle/>
          <a:p>
            <a:pPr algn="just"/>
            <a:r>
              <a:rPr lang="lt-LT" sz="2400" dirty="0">
                <a:latin typeface="Times New Roman" panose="02020603050405020304" pitchFamily="18" charset="0"/>
                <a:cs typeface="Times New Roman" panose="02020603050405020304" pitchFamily="18" charset="0"/>
              </a:rPr>
              <a:t>Pagal Aprašą remiama veikla –. (A. 9</a:t>
            </a:r>
            <a:r>
              <a:rPr lang="en-US" sz="2400" dirty="0">
                <a:latin typeface="Times New Roman" panose="02020603050405020304" pitchFamily="18" charset="0"/>
                <a:cs typeface="Times New Roman" panose="02020603050405020304" pitchFamily="18" charset="0"/>
              </a:rPr>
              <a:t> </a:t>
            </a:r>
            <a:r>
              <a:rPr lang="lt-LT" sz="2400" dirty="0">
                <a:latin typeface="Times New Roman" panose="02020603050405020304" pitchFamily="18" charset="0"/>
                <a:cs typeface="Times New Roman" panose="02020603050405020304" pitchFamily="18" charset="0"/>
              </a:rPr>
              <a:t>p.)</a:t>
            </a:r>
            <a:r>
              <a:rPr lang="lt-LT" sz="2400" b="1" dirty="0">
                <a:latin typeface="Times New Roman" panose="02020603050405020304" pitchFamily="18" charset="0"/>
                <a:cs typeface="Times New Roman" panose="02020603050405020304" pitchFamily="18" charset="0"/>
              </a:rPr>
              <a:t> potvynių rizikos mažinimo priemonių įgyvendinimas</a:t>
            </a:r>
            <a:endParaRPr lang="lt-LT"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E7F3115-7D75-48F6-BAE9-9AB57F569F69}"/>
              </a:ext>
            </a:extLst>
          </p:cNvPr>
          <p:cNvSpPr>
            <a:spLocks noGrp="1"/>
          </p:cNvSpPr>
          <p:nvPr>
            <p:ph type="sldNum" sz="quarter" idx="12"/>
          </p:nvPr>
        </p:nvSpPr>
        <p:spPr/>
        <p:txBody>
          <a:bodyPr/>
          <a:lstStyle/>
          <a:p>
            <a:fld id="{60160833-80EB-48DE-BC2C-1FE02E0ABDCD}" type="slidenum">
              <a:rPr lang="en-US" smtClean="0"/>
              <a:pPr/>
              <a:t>3</a:t>
            </a:fld>
            <a:endParaRPr lang="en-US"/>
          </a:p>
        </p:txBody>
      </p:sp>
    </p:spTree>
    <p:extLst>
      <p:ext uri="{BB962C8B-B14F-4D97-AF65-F5344CB8AC3E}">
        <p14:creationId xmlns:p14="http://schemas.microsoft.com/office/powerpoint/2010/main" val="671046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DE3B-7E4E-4E05-AFFC-B3BB5407B9EE}"/>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8AE32B4A-6DEE-4A7C-8D18-EB89195599D0}"/>
              </a:ext>
            </a:extLst>
          </p:cNvPr>
          <p:cNvSpPr>
            <a:spLocks noGrp="1"/>
          </p:cNvSpPr>
          <p:nvPr>
            <p:ph idx="1"/>
          </p:nvPr>
        </p:nvSpPr>
        <p:spPr>
          <a:xfrm>
            <a:off x="457200" y="3140969"/>
            <a:ext cx="8229600" cy="1656184"/>
          </a:xfrm>
        </p:spPr>
        <p:txBody>
          <a:bodyPr>
            <a:normAutofit/>
          </a:bodyPr>
          <a:lstStyle/>
          <a:p>
            <a:pPr marL="0" indent="0" algn="just">
              <a:buNone/>
            </a:pPr>
            <a:r>
              <a:rPr lang="lt-LT" sz="2400" dirty="0">
                <a:latin typeface="Times New Roman" panose="02020603050405020304" pitchFamily="18" charset="0"/>
                <a:cs typeface="Times New Roman" panose="02020603050405020304" pitchFamily="18" charset="0"/>
              </a:rPr>
              <a:t>Priemonės įgyvendinimo stebėsenos rodiklio skaičiavimui taikomas Veiksmų programos stebėsenos rodiklių skaičiavimo aprašas, paskelbtas ES struktūrinių fondų svetainėje </a:t>
            </a:r>
            <a:r>
              <a:rPr lang="lt-LT" sz="2400" u="sng" dirty="0">
                <a:latin typeface="Times New Roman" panose="02020603050405020304" pitchFamily="18" charset="0"/>
                <a:cs typeface="Times New Roman" panose="02020603050405020304" pitchFamily="18" charset="0"/>
              </a:rPr>
              <a:t>www.esinvesticijos.lt.</a:t>
            </a:r>
            <a:r>
              <a:rPr lang="lt-LT" sz="2400" dirty="0">
                <a:latin typeface="Times New Roman" panose="02020603050405020304" pitchFamily="18" charset="0"/>
                <a:cs typeface="Times New Roman" panose="02020603050405020304" pitchFamily="18" charset="0"/>
              </a:rPr>
              <a:t>  (A. 20 p.)</a:t>
            </a:r>
          </a:p>
          <a:p>
            <a:pPr marL="0" indent="0">
              <a:buNone/>
            </a:pPr>
            <a:endParaRPr lang="lt-LT" dirty="0"/>
          </a:p>
        </p:txBody>
      </p:sp>
      <p:sp>
        <p:nvSpPr>
          <p:cNvPr id="4" name="Rectangle 3">
            <a:extLst>
              <a:ext uri="{FF2B5EF4-FFF2-40B4-BE49-F238E27FC236}">
                <a16:creationId xmlns:a16="http://schemas.microsoft.com/office/drawing/2014/main" id="{5D34EE2F-E5B9-4D59-B4CE-685F3277A837}"/>
              </a:ext>
            </a:extLst>
          </p:cNvPr>
          <p:cNvSpPr/>
          <p:nvPr/>
        </p:nvSpPr>
        <p:spPr>
          <a:xfrm>
            <a:off x="457200" y="1556792"/>
            <a:ext cx="8229600" cy="1200329"/>
          </a:xfrm>
          <a:prstGeom prst="rect">
            <a:avLst/>
          </a:prstGeom>
        </p:spPr>
        <p:txBody>
          <a:bodyPr wrap="square">
            <a:spAutoFit/>
          </a:bodyPr>
          <a:lstStyle/>
          <a:p>
            <a:pPr algn="just"/>
            <a:r>
              <a:rPr lang="lt-LT" sz="2400" dirty="0">
                <a:latin typeface="Times New Roman" panose="02020603050405020304" pitchFamily="18" charset="0"/>
                <a:cs typeface="Times New Roman" panose="02020603050405020304" pitchFamily="18" charset="0"/>
              </a:rPr>
              <a:t>Projektu turi būti siekiama priemonės įgyvendinimo stebėsenos rodiklio: </a:t>
            </a:r>
            <a:r>
              <a:rPr lang="lt-LT" sz="2400" b="1" dirty="0">
                <a:latin typeface="Times New Roman" panose="02020603050405020304" pitchFamily="18" charset="0"/>
                <a:cs typeface="Times New Roman" panose="02020603050405020304" pitchFamily="18" charset="0"/>
              </a:rPr>
              <a:t>gyventojai, kuriems yra naudingos apsaugos nuo potvynių priemonės (asmenys)</a:t>
            </a:r>
            <a:r>
              <a:rPr lang="lt-LT" sz="2400" dirty="0">
                <a:latin typeface="Times New Roman" panose="02020603050405020304" pitchFamily="18" charset="0"/>
                <a:cs typeface="Times New Roman" panose="02020603050405020304" pitchFamily="18" charset="0"/>
              </a:rPr>
              <a:t>, kodas P.B.220. (A. 19 p.)</a:t>
            </a:r>
          </a:p>
        </p:txBody>
      </p:sp>
      <p:sp>
        <p:nvSpPr>
          <p:cNvPr id="5" name="Slide Number Placeholder 4">
            <a:extLst>
              <a:ext uri="{FF2B5EF4-FFF2-40B4-BE49-F238E27FC236}">
                <a16:creationId xmlns:a16="http://schemas.microsoft.com/office/drawing/2014/main" id="{633123CE-3D73-4C21-B9DE-A83C7BE1F70F}"/>
              </a:ext>
            </a:extLst>
          </p:cNvPr>
          <p:cNvSpPr>
            <a:spLocks noGrp="1"/>
          </p:cNvSpPr>
          <p:nvPr>
            <p:ph type="sldNum" sz="quarter" idx="12"/>
          </p:nvPr>
        </p:nvSpPr>
        <p:spPr/>
        <p:txBody>
          <a:bodyPr/>
          <a:lstStyle/>
          <a:p>
            <a:fld id="{60160833-80EB-48DE-BC2C-1FE02E0ABDCD}" type="slidenum">
              <a:rPr lang="en-US" smtClean="0"/>
              <a:pPr/>
              <a:t>4</a:t>
            </a:fld>
            <a:endParaRPr lang="en-US"/>
          </a:p>
        </p:txBody>
      </p:sp>
    </p:spTree>
    <p:extLst>
      <p:ext uri="{BB962C8B-B14F-4D97-AF65-F5344CB8AC3E}">
        <p14:creationId xmlns:p14="http://schemas.microsoft.com/office/powerpoint/2010/main" val="1962883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574E-61FF-4328-9D77-2B579F01A82F}"/>
              </a:ext>
            </a:extLst>
          </p:cNvPr>
          <p:cNvSpPr>
            <a:spLocks noGrp="1"/>
          </p:cNvSpPr>
          <p:nvPr>
            <p:ph type="title"/>
          </p:nvPr>
        </p:nvSpPr>
        <p:spPr/>
        <p:txBody>
          <a:bodyPr>
            <a:normAutofit/>
          </a:bodyPr>
          <a:lstStyle/>
          <a:p>
            <a:r>
              <a:rPr lang="lt-LT" sz="3200" b="1" dirty="0">
                <a:latin typeface="Times New Roman" panose="02020603050405020304" pitchFamily="18" charset="0"/>
                <a:cs typeface="Times New Roman" panose="02020603050405020304" pitchFamily="18" charset="0"/>
              </a:rPr>
              <a:t>Paraiškas kviečiamos teikti savivaldybės</a:t>
            </a:r>
          </a:p>
        </p:txBody>
      </p:sp>
      <p:graphicFrame>
        <p:nvGraphicFramePr>
          <p:cNvPr id="5" name="Table 4">
            <a:extLst>
              <a:ext uri="{FF2B5EF4-FFF2-40B4-BE49-F238E27FC236}">
                <a16:creationId xmlns:a16="http://schemas.microsoft.com/office/drawing/2014/main" id="{31DCDF33-7D0B-4B59-B998-29C23088CD80}"/>
              </a:ext>
            </a:extLst>
          </p:cNvPr>
          <p:cNvGraphicFramePr>
            <a:graphicFrameLocks noGrp="1"/>
          </p:cNvGraphicFramePr>
          <p:nvPr>
            <p:extLst>
              <p:ext uri="{D42A27DB-BD31-4B8C-83A1-F6EECF244321}">
                <p14:modId xmlns:p14="http://schemas.microsoft.com/office/powerpoint/2010/main" val="744721266"/>
              </p:ext>
            </p:extLst>
          </p:nvPr>
        </p:nvGraphicFramePr>
        <p:xfrm>
          <a:off x="457200" y="1124744"/>
          <a:ext cx="8435280" cy="5394960"/>
        </p:xfrm>
        <a:graphic>
          <a:graphicData uri="http://schemas.openxmlformats.org/drawingml/2006/table">
            <a:tbl>
              <a:tblPr firstRow="1" bandRow="1">
                <a:tableStyleId>{5940675A-B579-460E-94D1-54222C63F5DA}</a:tableStyleId>
              </a:tblPr>
              <a:tblGrid>
                <a:gridCol w="2237931">
                  <a:extLst>
                    <a:ext uri="{9D8B030D-6E8A-4147-A177-3AD203B41FA5}">
                      <a16:colId xmlns:a16="http://schemas.microsoft.com/office/drawing/2014/main" val="1761109359"/>
                    </a:ext>
                  </a:extLst>
                </a:gridCol>
                <a:gridCol w="2668303">
                  <a:extLst>
                    <a:ext uri="{9D8B030D-6E8A-4147-A177-3AD203B41FA5}">
                      <a16:colId xmlns:a16="http://schemas.microsoft.com/office/drawing/2014/main" val="230538783"/>
                    </a:ext>
                  </a:extLst>
                </a:gridCol>
                <a:gridCol w="3529046">
                  <a:extLst>
                    <a:ext uri="{9D8B030D-6E8A-4147-A177-3AD203B41FA5}">
                      <a16:colId xmlns:a16="http://schemas.microsoft.com/office/drawing/2014/main" val="3733250716"/>
                    </a:ext>
                  </a:extLst>
                </a:gridCol>
              </a:tblGrid>
              <a:tr h="287193">
                <a:tc>
                  <a:txBody>
                    <a:bodyPr/>
                    <a:lstStyle/>
                    <a:p>
                      <a:r>
                        <a:rPr lang="lt-LT" sz="2000" dirty="0">
                          <a:latin typeface="Times New Roman" panose="02020603050405020304" pitchFamily="18" charset="0"/>
                          <a:cs typeface="Times New Roman" panose="02020603050405020304" pitchFamily="18" charset="0"/>
                        </a:rPr>
                        <a:t>Kaišiadorių r. sav.</a:t>
                      </a:r>
                    </a:p>
                  </a:txBody>
                  <a:tcPr/>
                </a:tc>
                <a:tc>
                  <a:txBody>
                    <a:bodyPr/>
                    <a:lstStyle/>
                    <a:p>
                      <a:r>
                        <a:rPr lang="lt-LT" sz="2000" dirty="0" err="1">
                          <a:latin typeface="Times New Roman" panose="02020603050405020304" pitchFamily="18" charset="0"/>
                          <a:cs typeface="Times New Roman" panose="02020603050405020304" pitchFamily="18" charset="0"/>
                        </a:rPr>
                        <a:t>Darsūniškis</a:t>
                      </a:r>
                      <a:endParaRPr lang="lt-LT" sz="2000" dirty="0">
                        <a:latin typeface="Times New Roman" panose="02020603050405020304" pitchFamily="18" charset="0"/>
                        <a:cs typeface="Times New Roman" panose="02020603050405020304" pitchFamily="18" charset="0"/>
                      </a:endParaRPr>
                    </a:p>
                  </a:txBody>
                  <a:tcPr/>
                </a:tc>
                <a:tc>
                  <a:txBody>
                    <a:bodyPr/>
                    <a:lstStyle/>
                    <a:p>
                      <a:r>
                        <a:rPr lang="lt-LT" sz="2000" dirty="0">
                          <a:latin typeface="Times New Roman" panose="02020603050405020304" pitchFamily="18" charset="0"/>
                          <a:cs typeface="Times New Roman" panose="02020603050405020304" pitchFamily="18" charset="0"/>
                        </a:rPr>
                        <a:t>Esamų pylimų paaukštinimas</a:t>
                      </a:r>
                    </a:p>
                  </a:txBody>
                  <a:tcPr/>
                </a:tc>
                <a:extLst>
                  <a:ext uri="{0D108BD9-81ED-4DB2-BD59-A6C34878D82A}">
                    <a16:rowId xmlns:a16="http://schemas.microsoft.com/office/drawing/2014/main" val="2232808019"/>
                  </a:ext>
                </a:extLst>
              </a:tr>
              <a:tr h="502587">
                <a:tc>
                  <a:txBody>
                    <a:bodyPr/>
                    <a:lstStyle/>
                    <a:p>
                      <a:r>
                        <a:rPr lang="lt-LT" sz="2000" dirty="0">
                          <a:latin typeface="Times New Roman" panose="02020603050405020304" pitchFamily="18" charset="0"/>
                          <a:cs typeface="Times New Roman" panose="02020603050405020304" pitchFamily="18" charset="0"/>
                        </a:rPr>
                        <a:t>Šilutės r. sav. </a:t>
                      </a:r>
                    </a:p>
                  </a:txBody>
                  <a:tcPr/>
                </a:tc>
                <a:tc>
                  <a:txBody>
                    <a:bodyPr/>
                    <a:lstStyle/>
                    <a:p>
                      <a:r>
                        <a:rPr lang="lt-LT" sz="2000" dirty="0">
                          <a:latin typeface="Times New Roman" panose="02020603050405020304" pitchFamily="18" charset="0"/>
                          <a:cs typeface="Times New Roman" panose="02020603050405020304" pitchFamily="18" charset="0"/>
                        </a:rPr>
                        <a:t>Traksėdžių polderis</a:t>
                      </a:r>
                    </a:p>
                  </a:txBody>
                  <a:tcPr/>
                </a:tc>
                <a:tc>
                  <a:txBody>
                    <a:bodyPr/>
                    <a:lstStyle/>
                    <a:p>
                      <a:r>
                        <a:rPr lang="lt-LT" sz="2000" dirty="0">
                          <a:latin typeface="Times New Roman" panose="02020603050405020304" pitchFamily="18" charset="0"/>
                          <a:cs typeface="Times New Roman" panose="02020603050405020304" pitchFamily="18" charset="0"/>
                        </a:rPr>
                        <a:t>Esamų pylimų paaukštinimas, naujų pylimų įrengimas</a:t>
                      </a:r>
                    </a:p>
                  </a:txBody>
                  <a:tcPr/>
                </a:tc>
                <a:extLst>
                  <a:ext uri="{0D108BD9-81ED-4DB2-BD59-A6C34878D82A}">
                    <a16:rowId xmlns:a16="http://schemas.microsoft.com/office/drawing/2014/main" val="802819860"/>
                  </a:ext>
                </a:extLst>
              </a:tr>
              <a:tr h="801130">
                <a:tc>
                  <a:txBody>
                    <a:bodyPr/>
                    <a:lstStyle/>
                    <a:p>
                      <a:r>
                        <a:rPr lang="lt-LT" sz="2000" dirty="0">
                          <a:latin typeface="Times New Roman" panose="02020603050405020304" pitchFamily="18" charset="0"/>
                          <a:cs typeface="Times New Roman" panose="02020603050405020304" pitchFamily="18" charset="0"/>
                        </a:rPr>
                        <a:t>Kretingos r. sav. </a:t>
                      </a:r>
                    </a:p>
                  </a:txBody>
                  <a:tcPr/>
                </a:tc>
                <a:tc>
                  <a:txBody>
                    <a:bodyPr/>
                    <a:lstStyle/>
                    <a:p>
                      <a:r>
                        <a:rPr lang="lt-LT" sz="2000" dirty="0" err="1">
                          <a:latin typeface="Times New Roman" panose="02020603050405020304" pitchFamily="18" charset="0"/>
                          <a:cs typeface="Times New Roman" panose="02020603050405020304" pitchFamily="18" charset="0"/>
                        </a:rPr>
                        <a:t>Kumponai</a:t>
                      </a:r>
                      <a:endParaRPr lang="lt-LT" sz="2000" dirty="0">
                        <a:latin typeface="Times New Roman" panose="02020603050405020304" pitchFamily="18" charset="0"/>
                        <a:cs typeface="Times New Roman" panose="02020603050405020304" pitchFamily="18" charset="0"/>
                      </a:endParaRPr>
                    </a:p>
                  </a:txBody>
                  <a:tcPr/>
                </a:tc>
                <a:tc>
                  <a:txBody>
                    <a:bodyPr/>
                    <a:lstStyle/>
                    <a:p>
                      <a:r>
                        <a:rPr lang="lt-LT" sz="2000" dirty="0">
                          <a:latin typeface="Times New Roman" panose="02020603050405020304" pitchFamily="18" charset="0"/>
                          <a:cs typeface="Times New Roman" panose="02020603050405020304" pitchFamily="18" charset="0"/>
                        </a:rPr>
                        <a:t>Esamų pylimų paaukštinimas, naujų pylimų įrengimas, šlaito tvirtinimas nuo erozijos</a:t>
                      </a:r>
                    </a:p>
                  </a:txBody>
                  <a:tcPr/>
                </a:tc>
                <a:extLst>
                  <a:ext uri="{0D108BD9-81ED-4DB2-BD59-A6C34878D82A}">
                    <a16:rowId xmlns:a16="http://schemas.microsoft.com/office/drawing/2014/main" val="2971891940"/>
                  </a:ext>
                </a:extLst>
              </a:tr>
              <a:tr h="307146">
                <a:tc>
                  <a:txBody>
                    <a:bodyPr/>
                    <a:lstStyle/>
                    <a:p>
                      <a:r>
                        <a:rPr lang="lt-LT" sz="2000" dirty="0">
                          <a:latin typeface="Times New Roman" panose="02020603050405020304" pitchFamily="18" charset="0"/>
                          <a:cs typeface="Times New Roman" panose="02020603050405020304" pitchFamily="18" charset="0"/>
                        </a:rPr>
                        <a:t>Kauno r. sav. </a:t>
                      </a:r>
                    </a:p>
                  </a:txBody>
                  <a:tcPr/>
                </a:tc>
                <a:tc>
                  <a:txBody>
                    <a:bodyPr/>
                    <a:lstStyle/>
                    <a:p>
                      <a:r>
                        <a:rPr lang="lt-LT" sz="2000" dirty="0">
                          <a:latin typeface="Times New Roman" panose="02020603050405020304" pitchFamily="18" charset="0"/>
                          <a:cs typeface="Times New Roman" panose="02020603050405020304" pitchFamily="18" charset="0"/>
                        </a:rPr>
                        <a:t>Kulautuva (Kranto g.)</a:t>
                      </a:r>
                    </a:p>
                  </a:txBody>
                  <a:tcPr/>
                </a:tc>
                <a:tc>
                  <a:txBody>
                    <a:bodyPr/>
                    <a:lstStyle/>
                    <a:p>
                      <a:r>
                        <a:rPr lang="lt-LT" sz="2000" dirty="0">
                          <a:latin typeface="Times New Roman" panose="02020603050405020304" pitchFamily="18" charset="0"/>
                          <a:cs typeface="Times New Roman" panose="02020603050405020304" pitchFamily="18" charset="0"/>
                        </a:rPr>
                        <a:t>Naujų pylimų įrengimas</a:t>
                      </a:r>
                    </a:p>
                  </a:txBody>
                  <a:tcPr/>
                </a:tc>
                <a:extLst>
                  <a:ext uri="{0D108BD9-81ED-4DB2-BD59-A6C34878D82A}">
                    <a16:rowId xmlns:a16="http://schemas.microsoft.com/office/drawing/2014/main" val="2247812713"/>
                  </a:ext>
                </a:extLst>
              </a:tr>
              <a:tr h="307146">
                <a:tc>
                  <a:txBody>
                    <a:bodyPr/>
                    <a:lstStyle/>
                    <a:p>
                      <a:r>
                        <a:rPr lang="lt-LT" sz="2000" dirty="0">
                          <a:latin typeface="Times New Roman" panose="02020603050405020304" pitchFamily="18" charset="0"/>
                          <a:cs typeface="Times New Roman" panose="02020603050405020304" pitchFamily="18" charset="0"/>
                        </a:rPr>
                        <a:t>Kauno m. sav.</a:t>
                      </a:r>
                    </a:p>
                  </a:txBody>
                  <a:tcPr/>
                </a:tc>
                <a:tc>
                  <a:txBody>
                    <a:bodyPr/>
                    <a:lstStyle/>
                    <a:p>
                      <a:r>
                        <a:rPr lang="lt-LT" sz="2000" dirty="0">
                          <a:latin typeface="Times New Roman" panose="02020603050405020304" pitchFamily="18" charset="0"/>
                          <a:cs typeface="Times New Roman" panose="02020603050405020304" pitchFamily="18" charset="0"/>
                        </a:rPr>
                        <a:t>Žemutiniai Kaniūkai</a:t>
                      </a:r>
                    </a:p>
                  </a:txBody>
                  <a:tcPr/>
                </a:tc>
                <a:tc>
                  <a:txBody>
                    <a:bodyPr/>
                    <a:lstStyle/>
                    <a:p>
                      <a:r>
                        <a:rPr lang="lt-LT" sz="2000" dirty="0">
                          <a:latin typeface="Times New Roman" panose="02020603050405020304" pitchFamily="18" charset="0"/>
                          <a:cs typeface="Times New Roman" panose="02020603050405020304" pitchFamily="18" charset="0"/>
                        </a:rPr>
                        <a:t>Kelio apsauga, atitvėrimo nuo vandens siena</a:t>
                      </a:r>
                    </a:p>
                  </a:txBody>
                  <a:tcPr/>
                </a:tc>
                <a:extLst>
                  <a:ext uri="{0D108BD9-81ED-4DB2-BD59-A6C34878D82A}">
                    <a16:rowId xmlns:a16="http://schemas.microsoft.com/office/drawing/2014/main" val="817168396"/>
                  </a:ext>
                </a:extLst>
              </a:tr>
              <a:tr h="307146">
                <a:tc>
                  <a:txBody>
                    <a:bodyPr/>
                    <a:lstStyle/>
                    <a:p>
                      <a:r>
                        <a:rPr lang="lt-LT" sz="2000" dirty="0">
                          <a:latin typeface="Times New Roman" panose="02020603050405020304" pitchFamily="18" charset="0"/>
                          <a:cs typeface="Times New Roman" panose="02020603050405020304" pitchFamily="18" charset="0"/>
                        </a:rPr>
                        <a:t>Kauno m. sav.</a:t>
                      </a:r>
                    </a:p>
                  </a:txBody>
                  <a:tcPr/>
                </a:tc>
                <a:tc>
                  <a:txBody>
                    <a:bodyPr/>
                    <a:lstStyle/>
                    <a:p>
                      <a:r>
                        <a:rPr lang="lt-LT" sz="2000" dirty="0">
                          <a:latin typeface="Times New Roman" panose="02020603050405020304" pitchFamily="18" charset="0"/>
                          <a:cs typeface="Times New Roman" panose="02020603050405020304" pitchFamily="18" charset="0"/>
                        </a:rPr>
                        <a:t>Marvelė</a:t>
                      </a:r>
                    </a:p>
                  </a:txBody>
                  <a:tcPr/>
                </a:tc>
                <a:tc>
                  <a:txBody>
                    <a:bodyPr/>
                    <a:lstStyle/>
                    <a:p>
                      <a:r>
                        <a:rPr lang="lt-LT" sz="2000" dirty="0">
                          <a:latin typeface="Times New Roman" panose="02020603050405020304" pitchFamily="18" charset="0"/>
                          <a:cs typeface="Times New Roman" panose="02020603050405020304" pitchFamily="18" charset="0"/>
                        </a:rPr>
                        <a:t>Naujų pylimų įrengimas, kelio paaukštinimas</a:t>
                      </a:r>
                    </a:p>
                  </a:txBody>
                  <a:tcPr/>
                </a:tc>
                <a:extLst>
                  <a:ext uri="{0D108BD9-81ED-4DB2-BD59-A6C34878D82A}">
                    <a16:rowId xmlns:a16="http://schemas.microsoft.com/office/drawing/2014/main" val="3743685921"/>
                  </a:ext>
                </a:extLst>
              </a:tr>
              <a:tr h="307146">
                <a:tc>
                  <a:txBody>
                    <a:bodyPr/>
                    <a:lstStyle/>
                    <a:p>
                      <a:r>
                        <a:rPr lang="lt-LT" sz="2000" dirty="0">
                          <a:latin typeface="Times New Roman" panose="02020603050405020304" pitchFamily="18" charset="0"/>
                          <a:cs typeface="Times New Roman" panose="02020603050405020304" pitchFamily="18" charset="0"/>
                        </a:rPr>
                        <a:t>Klaipėdos m. sav.</a:t>
                      </a:r>
                    </a:p>
                  </a:txBody>
                  <a:tcPr/>
                </a:tc>
                <a:tc>
                  <a:txBody>
                    <a:bodyPr/>
                    <a:lstStyle/>
                    <a:p>
                      <a:r>
                        <a:rPr lang="lt-LT" sz="2000" dirty="0">
                          <a:latin typeface="Times New Roman" panose="02020603050405020304" pitchFamily="18" charset="0"/>
                          <a:cs typeface="Times New Roman" panose="02020603050405020304" pitchFamily="18" charset="0"/>
                        </a:rPr>
                        <a:t>Mažasis kaimelis</a:t>
                      </a:r>
                    </a:p>
                  </a:txBody>
                  <a:tcPr/>
                </a:tc>
                <a:tc>
                  <a:txBody>
                    <a:bodyPr/>
                    <a:lstStyle/>
                    <a:p>
                      <a:r>
                        <a:rPr lang="lt-LT" sz="2000" dirty="0">
                          <a:latin typeface="Times New Roman" panose="02020603050405020304" pitchFamily="18" charset="0"/>
                          <a:cs typeface="Times New Roman" panose="02020603050405020304" pitchFamily="18" charset="0"/>
                        </a:rPr>
                        <a:t>Naujų pylimų įrengimas</a:t>
                      </a:r>
                    </a:p>
                  </a:txBody>
                  <a:tcPr/>
                </a:tc>
                <a:extLst>
                  <a:ext uri="{0D108BD9-81ED-4DB2-BD59-A6C34878D82A}">
                    <a16:rowId xmlns:a16="http://schemas.microsoft.com/office/drawing/2014/main" val="2441469473"/>
                  </a:ext>
                </a:extLst>
              </a:tr>
              <a:tr h="307146">
                <a:tc>
                  <a:txBody>
                    <a:bodyPr/>
                    <a:lstStyle/>
                    <a:p>
                      <a:r>
                        <a:rPr lang="lt-LT" sz="2000" dirty="0">
                          <a:latin typeface="Times New Roman" panose="02020603050405020304" pitchFamily="18" charset="0"/>
                          <a:cs typeface="Times New Roman" panose="02020603050405020304" pitchFamily="18" charset="0"/>
                        </a:rPr>
                        <a:t>Jonavos r. sav. </a:t>
                      </a:r>
                    </a:p>
                  </a:txBody>
                  <a:tcPr/>
                </a:tc>
                <a:tc>
                  <a:txBody>
                    <a:bodyPr/>
                    <a:lstStyle/>
                    <a:p>
                      <a:r>
                        <a:rPr lang="lt-LT" sz="2000" dirty="0">
                          <a:latin typeface="Times New Roman" panose="02020603050405020304" pitchFamily="18" charset="0"/>
                          <a:cs typeface="Times New Roman" panose="02020603050405020304" pitchFamily="18" charset="0"/>
                        </a:rPr>
                        <a:t>Jonava (Sodų g.)</a:t>
                      </a:r>
                    </a:p>
                  </a:txBody>
                  <a:tcPr/>
                </a:tc>
                <a:tc>
                  <a:txBody>
                    <a:bodyPr/>
                    <a:lstStyle/>
                    <a:p>
                      <a:r>
                        <a:rPr lang="lt-LT" sz="2000" dirty="0">
                          <a:latin typeface="Times New Roman" panose="02020603050405020304" pitchFamily="18" charset="0"/>
                          <a:cs typeface="Times New Roman" panose="02020603050405020304" pitchFamily="18" charset="0"/>
                        </a:rPr>
                        <a:t>Naujų pylimų įrengimas</a:t>
                      </a:r>
                    </a:p>
                  </a:txBody>
                  <a:tcPr/>
                </a:tc>
                <a:extLst>
                  <a:ext uri="{0D108BD9-81ED-4DB2-BD59-A6C34878D82A}">
                    <a16:rowId xmlns:a16="http://schemas.microsoft.com/office/drawing/2014/main" val="2453625178"/>
                  </a:ext>
                </a:extLst>
              </a:tr>
              <a:tr h="307146">
                <a:tc>
                  <a:txBody>
                    <a:bodyPr/>
                    <a:lstStyle/>
                    <a:p>
                      <a:r>
                        <a:rPr lang="lt-LT" sz="2000" dirty="0">
                          <a:latin typeface="Times New Roman" panose="02020603050405020304" pitchFamily="18" charset="0"/>
                          <a:cs typeface="Times New Roman" panose="02020603050405020304" pitchFamily="18" charset="0"/>
                        </a:rPr>
                        <a:t>Klaipėdos  r. sav. </a:t>
                      </a:r>
                    </a:p>
                  </a:txBody>
                  <a:tcPr/>
                </a:tc>
                <a:tc>
                  <a:txBody>
                    <a:bodyPr/>
                    <a:lstStyle/>
                    <a:p>
                      <a:r>
                        <a:rPr lang="lt-LT" sz="2000" dirty="0" err="1">
                          <a:latin typeface="Times New Roman" panose="02020603050405020304" pitchFamily="18" charset="0"/>
                          <a:cs typeface="Times New Roman" panose="02020603050405020304" pitchFamily="18" charset="0"/>
                        </a:rPr>
                        <a:t>Svencelės</a:t>
                      </a:r>
                      <a:r>
                        <a:rPr lang="lt-LT" sz="2000" dirty="0">
                          <a:latin typeface="Times New Roman" panose="02020603050405020304" pitchFamily="18" charset="0"/>
                          <a:cs typeface="Times New Roman" panose="02020603050405020304" pitchFamily="18" charset="0"/>
                        </a:rPr>
                        <a:t> polderis</a:t>
                      </a:r>
                    </a:p>
                  </a:txBody>
                  <a:tcPr/>
                </a:tc>
                <a:tc>
                  <a:txBody>
                    <a:bodyPr/>
                    <a:lstStyle/>
                    <a:p>
                      <a:r>
                        <a:rPr lang="lt-LT" sz="2000" dirty="0">
                          <a:latin typeface="Times New Roman" panose="02020603050405020304" pitchFamily="18" charset="0"/>
                          <a:cs typeface="Times New Roman" panose="02020603050405020304" pitchFamily="18" charset="0"/>
                        </a:rPr>
                        <a:t>Esamų pylimų paaukštinimas, naujų pylimų įrengimas</a:t>
                      </a:r>
                    </a:p>
                  </a:txBody>
                  <a:tcPr/>
                </a:tc>
                <a:extLst>
                  <a:ext uri="{0D108BD9-81ED-4DB2-BD59-A6C34878D82A}">
                    <a16:rowId xmlns:a16="http://schemas.microsoft.com/office/drawing/2014/main" val="3291521269"/>
                  </a:ext>
                </a:extLst>
              </a:tr>
            </a:tbl>
          </a:graphicData>
        </a:graphic>
      </p:graphicFrame>
      <p:sp>
        <p:nvSpPr>
          <p:cNvPr id="3" name="Slide Number Placeholder 2">
            <a:extLst>
              <a:ext uri="{FF2B5EF4-FFF2-40B4-BE49-F238E27FC236}">
                <a16:creationId xmlns:a16="http://schemas.microsoft.com/office/drawing/2014/main" id="{06F83BD2-ABCE-4ED1-916F-5884D9E24747}"/>
              </a:ext>
            </a:extLst>
          </p:cNvPr>
          <p:cNvSpPr>
            <a:spLocks noGrp="1"/>
          </p:cNvSpPr>
          <p:nvPr>
            <p:ph type="sldNum" sz="quarter" idx="12"/>
          </p:nvPr>
        </p:nvSpPr>
        <p:spPr/>
        <p:txBody>
          <a:bodyPr/>
          <a:lstStyle/>
          <a:p>
            <a:fld id="{60160833-80EB-48DE-BC2C-1FE02E0ABDCD}" type="slidenum">
              <a:rPr lang="en-US" smtClean="0"/>
              <a:pPr/>
              <a:t>5</a:t>
            </a:fld>
            <a:endParaRPr lang="en-US"/>
          </a:p>
        </p:txBody>
      </p:sp>
    </p:spTree>
    <p:extLst>
      <p:ext uri="{BB962C8B-B14F-4D97-AF65-F5344CB8AC3E}">
        <p14:creationId xmlns:p14="http://schemas.microsoft.com/office/powerpoint/2010/main" val="2677947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7C23-AC0E-4140-8AA4-C5D72D6B211B}"/>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C702F5F6-DB1E-4FD1-B8EE-5BC4FA02F6F5}"/>
              </a:ext>
            </a:extLst>
          </p:cNvPr>
          <p:cNvSpPr>
            <a:spLocks noGrp="1"/>
          </p:cNvSpPr>
          <p:nvPr>
            <p:ph idx="1"/>
          </p:nvPr>
        </p:nvSpPr>
        <p:spPr/>
        <p:txBody>
          <a:bodyPr>
            <a:normAutofit/>
          </a:bodyPr>
          <a:lstStyle/>
          <a:p>
            <a:pPr marL="0" indent="0" algn="just">
              <a:buNone/>
            </a:pPr>
            <a:r>
              <a:rPr lang="lt-LT" sz="2400" dirty="0">
                <a:latin typeface="Times New Roman" panose="02020603050405020304" pitchFamily="18" charset="0"/>
                <a:cs typeface="Times New Roman" panose="02020603050405020304" pitchFamily="18" charset="0"/>
              </a:rPr>
              <a:t>Paraiškų pateikimo paskutinė diena nustatoma valstybės projektų sąraše, kuris skelbiamas ES struktūrinių fondų svetainėje www.esinvesticijos.lt. </a:t>
            </a:r>
          </a:p>
          <a:p>
            <a:pPr marL="0" indent="0" algn="just">
              <a:buNone/>
            </a:pPr>
            <a:r>
              <a:rPr lang="lt-LT" sz="2400" dirty="0">
                <a:latin typeface="Times New Roman" panose="02020603050405020304" pitchFamily="18" charset="0"/>
                <a:cs typeface="Times New Roman" panose="02020603050405020304" pitchFamily="18" charset="0"/>
              </a:rPr>
              <a:t>Pareiškėjui praleidus valstybės projektų sąraše nustatytą paraiškos pateikimo terminą, sprendimą dėl paraiškos priėmimo, atsižvelgdama į termino praleidimo priežastis, priima Įgyvendinančioji institucija suderinusi su Aplinkos ministerija. (A. 41 p.) </a:t>
            </a:r>
          </a:p>
        </p:txBody>
      </p:sp>
      <p:sp>
        <p:nvSpPr>
          <p:cNvPr id="4" name="Slide Number Placeholder 3">
            <a:extLst>
              <a:ext uri="{FF2B5EF4-FFF2-40B4-BE49-F238E27FC236}">
                <a16:creationId xmlns:a16="http://schemas.microsoft.com/office/drawing/2014/main" id="{6E7B0396-EE78-44EC-A948-725547563405}"/>
              </a:ext>
            </a:extLst>
          </p:cNvPr>
          <p:cNvSpPr>
            <a:spLocks noGrp="1"/>
          </p:cNvSpPr>
          <p:nvPr>
            <p:ph type="sldNum" sz="quarter" idx="12"/>
          </p:nvPr>
        </p:nvSpPr>
        <p:spPr/>
        <p:txBody>
          <a:bodyPr/>
          <a:lstStyle/>
          <a:p>
            <a:fld id="{60160833-80EB-48DE-BC2C-1FE02E0ABDCD}" type="slidenum">
              <a:rPr lang="en-US" smtClean="0"/>
              <a:pPr/>
              <a:t>6</a:t>
            </a:fld>
            <a:endParaRPr lang="en-US"/>
          </a:p>
        </p:txBody>
      </p:sp>
    </p:spTree>
    <p:extLst>
      <p:ext uri="{BB962C8B-B14F-4D97-AF65-F5344CB8AC3E}">
        <p14:creationId xmlns:p14="http://schemas.microsoft.com/office/powerpoint/2010/main" val="2282067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3996-06D9-47DA-A581-F54DC84D1647}"/>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F74D7FFF-6C67-4155-A421-E5EEAB0B73ED}"/>
              </a:ext>
            </a:extLst>
          </p:cNvPr>
          <p:cNvSpPr>
            <a:spLocks noGrp="1"/>
          </p:cNvSpPr>
          <p:nvPr>
            <p:ph idx="1"/>
          </p:nvPr>
        </p:nvSpPr>
        <p:spPr/>
        <p:txBody>
          <a:bodyPr>
            <a:normAutofit/>
          </a:bodyPr>
          <a:lstStyle/>
          <a:p>
            <a:pPr marL="0" indent="0" algn="just">
              <a:buNone/>
            </a:pPr>
            <a:r>
              <a:rPr lang="lt-LT" sz="2400" dirty="0">
                <a:latin typeface="Times New Roman" panose="02020603050405020304" pitchFamily="18" charset="0"/>
                <a:cs typeface="Times New Roman" panose="02020603050405020304" pitchFamily="18" charset="0"/>
              </a:rPr>
              <a:t>Projekto parengtumui taikomas reikalavimas - iki </a:t>
            </a:r>
            <a:r>
              <a:rPr lang="lt-LT" sz="2400" u="sng" dirty="0">
                <a:solidFill>
                  <a:srgbClr val="FF0000"/>
                </a:solidFill>
                <a:latin typeface="Times New Roman" panose="02020603050405020304" pitchFamily="18" charset="0"/>
                <a:cs typeface="Times New Roman" panose="02020603050405020304" pitchFamily="18" charset="0"/>
              </a:rPr>
              <a:t>paraiškos pateikimo pareiškėjas turi būti  pradėjęs vykdyti bent vieną rangos darbų viešąjį pirkimą. </a:t>
            </a:r>
            <a:r>
              <a:rPr lang="lt-LT" sz="2400" dirty="0">
                <a:latin typeface="Times New Roman" panose="02020603050405020304" pitchFamily="18" charset="0"/>
                <a:cs typeface="Times New Roman" panose="02020603050405020304" pitchFamily="18" charset="0"/>
              </a:rPr>
              <a:t>(A. 21 p.).</a:t>
            </a:r>
            <a:endParaRPr lang="lt-LT" sz="2400" u="sng"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AE63B0B-0665-47E6-AF7F-4A4765051B9C}"/>
              </a:ext>
            </a:extLst>
          </p:cNvPr>
          <p:cNvSpPr>
            <a:spLocks noGrp="1"/>
          </p:cNvSpPr>
          <p:nvPr>
            <p:ph type="sldNum" sz="quarter" idx="12"/>
          </p:nvPr>
        </p:nvSpPr>
        <p:spPr/>
        <p:txBody>
          <a:bodyPr/>
          <a:lstStyle/>
          <a:p>
            <a:fld id="{60160833-80EB-48DE-BC2C-1FE02E0ABDCD}" type="slidenum">
              <a:rPr lang="en-US" smtClean="0"/>
              <a:pPr/>
              <a:t>7</a:t>
            </a:fld>
            <a:endParaRPr lang="en-US"/>
          </a:p>
        </p:txBody>
      </p:sp>
    </p:spTree>
    <p:extLst>
      <p:ext uri="{BB962C8B-B14F-4D97-AF65-F5344CB8AC3E}">
        <p14:creationId xmlns:p14="http://schemas.microsoft.com/office/powerpoint/2010/main" val="2399623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3931-EC59-4DF8-9E14-71A94837A1C7}"/>
              </a:ext>
            </a:extLst>
          </p:cNvPr>
          <p:cNvSpPr>
            <a:spLocks noGrp="1"/>
          </p:cNvSpPr>
          <p:nvPr>
            <p:ph type="title"/>
          </p:nvPr>
        </p:nvSpPr>
        <p:spPr>
          <a:xfrm>
            <a:off x="323528" y="463207"/>
            <a:ext cx="8229600" cy="1143000"/>
          </a:xfrm>
        </p:spPr>
        <p:txBody>
          <a:bodyPr>
            <a:normAutofit/>
          </a:bodyPr>
          <a:lstStyle/>
          <a:p>
            <a:r>
              <a:rPr lang="lt-LT" sz="3200" b="1" dirty="0">
                <a:latin typeface="Times New Roman" panose="02020603050405020304" pitchFamily="18" charset="0"/>
                <a:cs typeface="Times New Roman" panose="02020603050405020304" pitchFamily="18" charset="0"/>
              </a:rPr>
              <a:t>Pagrindiniai išlaidų tinkamumo reikalavimai:</a:t>
            </a:r>
          </a:p>
        </p:txBody>
      </p:sp>
      <p:sp>
        <p:nvSpPr>
          <p:cNvPr id="3" name="Content Placeholder 2">
            <a:extLst>
              <a:ext uri="{FF2B5EF4-FFF2-40B4-BE49-F238E27FC236}">
                <a16:creationId xmlns:a16="http://schemas.microsoft.com/office/drawing/2014/main" id="{EAC19B93-297E-41A8-9855-575C0EFA7F0B}"/>
              </a:ext>
            </a:extLst>
          </p:cNvPr>
          <p:cNvSpPr>
            <a:spLocks noGrp="1"/>
          </p:cNvSpPr>
          <p:nvPr>
            <p:ph idx="1"/>
          </p:nvPr>
        </p:nvSpPr>
        <p:spPr/>
        <p:txBody>
          <a:bodyPr>
            <a:normAutofit/>
          </a:bodyPr>
          <a:lstStyle/>
          <a:p>
            <a:pPr marL="0" indent="0" algn="just">
              <a:buNone/>
            </a:pPr>
            <a:r>
              <a:rPr lang="lt-LT" sz="2400" dirty="0">
                <a:latin typeface="Times New Roman" panose="02020603050405020304" pitchFamily="18" charset="0"/>
                <a:cs typeface="Times New Roman" panose="02020603050405020304" pitchFamily="18" charset="0"/>
              </a:rPr>
              <a:t>Projekto išlaidos turi atitikti Projektų taisyklių VI skyriuje ir Rekomendacijose dėl projektų išlaidų atitikties Europos Sąjungos struktūrinių fondų reikalavimams išdėstytus projekto išlaidoms taikomus reikalavimus.</a:t>
            </a:r>
          </a:p>
        </p:txBody>
      </p:sp>
      <p:sp>
        <p:nvSpPr>
          <p:cNvPr id="4" name="Slide Number Placeholder 3">
            <a:extLst>
              <a:ext uri="{FF2B5EF4-FFF2-40B4-BE49-F238E27FC236}">
                <a16:creationId xmlns:a16="http://schemas.microsoft.com/office/drawing/2014/main" id="{D98D324C-BFAD-4FF2-B7F3-799ACEC76BDC}"/>
              </a:ext>
            </a:extLst>
          </p:cNvPr>
          <p:cNvSpPr>
            <a:spLocks noGrp="1"/>
          </p:cNvSpPr>
          <p:nvPr>
            <p:ph type="sldNum" sz="quarter" idx="12"/>
          </p:nvPr>
        </p:nvSpPr>
        <p:spPr/>
        <p:txBody>
          <a:bodyPr/>
          <a:lstStyle/>
          <a:p>
            <a:fld id="{60160833-80EB-48DE-BC2C-1FE02E0ABDCD}" type="slidenum">
              <a:rPr lang="en-US" smtClean="0"/>
              <a:pPr/>
              <a:t>8</a:t>
            </a:fld>
            <a:endParaRPr lang="en-US"/>
          </a:p>
        </p:txBody>
      </p:sp>
    </p:spTree>
    <p:extLst>
      <p:ext uri="{BB962C8B-B14F-4D97-AF65-F5344CB8AC3E}">
        <p14:creationId xmlns:p14="http://schemas.microsoft.com/office/powerpoint/2010/main" val="3087211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3831-034E-4F6E-91D2-2B2CFB773435}"/>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BEF9FC7C-D67B-4BD7-8742-A38FC690E3D6}"/>
              </a:ext>
            </a:extLst>
          </p:cNvPr>
          <p:cNvSpPr>
            <a:spLocks noGrp="1"/>
          </p:cNvSpPr>
          <p:nvPr>
            <p:ph idx="1"/>
          </p:nvPr>
        </p:nvSpPr>
        <p:spPr>
          <a:xfrm>
            <a:off x="323528" y="1600200"/>
            <a:ext cx="8363272" cy="4525963"/>
          </a:xfrm>
        </p:spPr>
        <p:txBody>
          <a:bodyPr>
            <a:normAutofit/>
          </a:bodyPr>
          <a:lstStyle/>
          <a:p>
            <a:pPr marL="0" indent="0" algn="just">
              <a:buNone/>
            </a:pPr>
            <a:r>
              <a:rPr lang="lt-LT" sz="2400" dirty="0">
                <a:latin typeface="Times New Roman" panose="02020603050405020304" pitchFamily="18" charset="0"/>
                <a:cs typeface="Times New Roman" panose="02020603050405020304" pitchFamily="18" charset="0"/>
              </a:rPr>
              <a:t>Didžiausia galima projekto finansuojamoji dalis sudaro </a:t>
            </a:r>
            <a:r>
              <a:rPr lang="lt-LT" sz="2400" b="1" u="sng" dirty="0">
                <a:latin typeface="Times New Roman" panose="02020603050405020304" pitchFamily="18" charset="0"/>
                <a:cs typeface="Times New Roman" panose="02020603050405020304" pitchFamily="18" charset="0"/>
              </a:rPr>
              <a:t>92,5 proc</a:t>
            </a:r>
            <a:r>
              <a:rPr lang="lt-LT" sz="2400" dirty="0">
                <a:latin typeface="Times New Roman" panose="02020603050405020304" pitchFamily="18" charset="0"/>
                <a:cs typeface="Times New Roman" panose="02020603050405020304" pitchFamily="18" charset="0"/>
              </a:rPr>
              <a:t>. visų tinkamų finansuoti projekto išlaidų. Pareiškėjas privalo prisidėti prie projekto finansavimo ne mažiau nei </a:t>
            </a:r>
            <a:r>
              <a:rPr lang="lt-LT" sz="2400" b="1" u="sng" dirty="0">
                <a:latin typeface="Times New Roman" panose="02020603050405020304" pitchFamily="18" charset="0"/>
                <a:cs typeface="Times New Roman" panose="02020603050405020304" pitchFamily="18" charset="0"/>
              </a:rPr>
              <a:t>7,5 proc.</a:t>
            </a:r>
            <a:r>
              <a:rPr lang="lt-LT" sz="2400" dirty="0">
                <a:latin typeface="Times New Roman" panose="02020603050405020304" pitchFamily="18" charset="0"/>
                <a:cs typeface="Times New Roman" panose="02020603050405020304" pitchFamily="18" charset="0"/>
              </a:rPr>
              <a:t> visų tinkamų finansuoti projekto išlaidų. (A. 27 p.)</a:t>
            </a:r>
          </a:p>
        </p:txBody>
      </p:sp>
      <p:sp>
        <p:nvSpPr>
          <p:cNvPr id="4" name="Rectangle 3">
            <a:extLst>
              <a:ext uri="{FF2B5EF4-FFF2-40B4-BE49-F238E27FC236}">
                <a16:creationId xmlns:a16="http://schemas.microsoft.com/office/drawing/2014/main" id="{2014F7F9-8355-41B5-A90B-979DC1E87948}"/>
              </a:ext>
            </a:extLst>
          </p:cNvPr>
          <p:cNvSpPr/>
          <p:nvPr/>
        </p:nvSpPr>
        <p:spPr>
          <a:xfrm>
            <a:off x="323528" y="3263016"/>
            <a:ext cx="8363271" cy="1200329"/>
          </a:xfrm>
          <a:prstGeom prst="rect">
            <a:avLst/>
          </a:prstGeom>
        </p:spPr>
        <p:txBody>
          <a:bodyPr wrap="square">
            <a:spAutoFit/>
          </a:bodyPr>
          <a:lstStyle/>
          <a:p>
            <a:pPr algn="just"/>
            <a:r>
              <a:rPr lang="lt-LT" sz="2400" dirty="0">
                <a:latin typeface="Times New Roman" panose="02020603050405020304" pitchFamily="18" charset="0"/>
                <a:ea typeface="Calibri" panose="020F0502020204030204" pitchFamily="34" charset="0"/>
              </a:rPr>
              <a:t>Pareiškėjas savo iniciatyva ir savo ir (arba) kitų šaltinių lėšomis gali prisidėti prie projekto įgyvendinimo didesne, nei reikalaujama, lėšų suma. (A. 28 p.)</a:t>
            </a:r>
            <a:endParaRPr lang="lt-LT" sz="2400" dirty="0"/>
          </a:p>
        </p:txBody>
      </p:sp>
      <p:sp>
        <p:nvSpPr>
          <p:cNvPr id="5" name="Rectangle 4">
            <a:extLst>
              <a:ext uri="{FF2B5EF4-FFF2-40B4-BE49-F238E27FC236}">
                <a16:creationId xmlns:a16="http://schemas.microsoft.com/office/drawing/2014/main" id="{CBFD7805-CAAD-4521-932D-D606DF6D335F}"/>
              </a:ext>
            </a:extLst>
          </p:cNvPr>
          <p:cNvSpPr/>
          <p:nvPr/>
        </p:nvSpPr>
        <p:spPr>
          <a:xfrm>
            <a:off x="323527" y="4463345"/>
            <a:ext cx="8363272" cy="1200329"/>
          </a:xfrm>
          <a:prstGeom prst="rect">
            <a:avLst/>
          </a:prstGeom>
        </p:spPr>
        <p:txBody>
          <a:bodyPr wrap="square">
            <a:spAutoFit/>
          </a:bodyPr>
          <a:lstStyle/>
          <a:p>
            <a:pPr algn="just"/>
            <a:r>
              <a:rPr lang="lt-LT" sz="2400" dirty="0">
                <a:latin typeface="Times New Roman" panose="02020603050405020304" pitchFamily="18" charset="0"/>
                <a:ea typeface="Calibri" panose="020F0502020204030204" pitchFamily="34" charset="0"/>
              </a:rPr>
              <a:t>Projekto tinkamų finansuoti išlaidų dalis, kurios nepadengia projektui skiriamo finansavimo lėšos, turi būti finansuojama iš projekto vykdytojo lėšų. (A. 29 p.)</a:t>
            </a:r>
            <a:endParaRPr lang="lt-LT" sz="2400" dirty="0"/>
          </a:p>
        </p:txBody>
      </p:sp>
      <p:sp>
        <p:nvSpPr>
          <p:cNvPr id="6" name="Slide Number Placeholder 5">
            <a:extLst>
              <a:ext uri="{FF2B5EF4-FFF2-40B4-BE49-F238E27FC236}">
                <a16:creationId xmlns:a16="http://schemas.microsoft.com/office/drawing/2014/main" id="{2DB7BFDE-C2D6-4425-9B64-7E23F678C67E}"/>
              </a:ext>
            </a:extLst>
          </p:cNvPr>
          <p:cNvSpPr>
            <a:spLocks noGrp="1"/>
          </p:cNvSpPr>
          <p:nvPr>
            <p:ph type="sldNum" sz="quarter" idx="12"/>
          </p:nvPr>
        </p:nvSpPr>
        <p:spPr/>
        <p:txBody>
          <a:bodyPr/>
          <a:lstStyle/>
          <a:p>
            <a:fld id="{60160833-80EB-48DE-BC2C-1FE02E0ABDCD}" type="slidenum">
              <a:rPr lang="en-US" smtClean="0"/>
              <a:pPr/>
              <a:t>9</a:t>
            </a:fld>
            <a:endParaRPr lang="en-US"/>
          </a:p>
        </p:txBody>
      </p:sp>
    </p:spTree>
    <p:extLst>
      <p:ext uri="{BB962C8B-B14F-4D97-AF65-F5344CB8AC3E}">
        <p14:creationId xmlns:p14="http://schemas.microsoft.com/office/powerpoint/2010/main" val="730796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PVA PREZENTACIJ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APVA PREZENTACIJA</Template>
  <TotalTime>993</TotalTime>
  <Words>1433</Words>
  <Application>Microsoft Office PowerPoint</Application>
  <PresentationFormat>On-screen Show (4:3)</PresentationFormat>
  <Paragraphs>211</Paragraphs>
  <Slides>23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APVA PREZENTACIJA</vt:lpstr>
      <vt:lpstr>Priemonė “Potvynių rizikos valdymas”    Išlaidų tinkamumas ir jų pagrindimas paraiškoje  </vt:lpstr>
      <vt:lpstr>PowerPoint Presentation</vt:lpstr>
      <vt:lpstr>PowerPoint Presentation</vt:lpstr>
      <vt:lpstr>PowerPoint Presentation</vt:lpstr>
      <vt:lpstr>Paraiškas kviečiamos teikti savivaldybės</vt:lpstr>
      <vt:lpstr>PowerPoint Presentation</vt:lpstr>
      <vt:lpstr>PowerPoint Presentation</vt:lpstr>
      <vt:lpstr>Pagrindiniai išlaidų tinkamumo reikalavimai:</vt:lpstr>
      <vt:lpstr>PowerPoint Presentation</vt:lpstr>
      <vt:lpstr>Pagrindiniai išlaidų tinkamumo reikalavimai: </vt:lpstr>
      <vt:lpstr>Pagrindiniai išlaidų tinkamumo reikalavimai:</vt:lpstr>
      <vt:lpstr>Pagrindiniai išlaidų tinkamumo reikalavimai:</vt:lpstr>
      <vt:lpstr>PowerPoint Presentation</vt:lpstr>
      <vt:lpstr>Pagal Aprašą tinkamų arba netinkamų finansuoti išlaidų kategorijos yra šios (A. 30 p.):  </vt:lpstr>
      <vt:lpstr>Pagal Aprašą tinkamų arba netinkamų finansuoti išlaidų kategorijos yra šios (A. 30 p.):</vt:lpstr>
      <vt:lpstr>Pagal Aprašą tinkamų arba netinkamų finansuoti išlaidų kategorijos yra šios (A. 30 p.):</vt:lpstr>
      <vt:lpstr>PowerPoint Presentation</vt:lpstr>
      <vt:lpstr>Projekto veiklų rangos (angl. outsourcing) išlaidomis laikomos tik tų veiklų, kurias visiškai įgyvendina ne pats projekto vykdytojas, o paslaugų teikėjai, prekių tiekėjai ar rangovai, išlaidos. (Rekomendacijos dėl projektų išlaidų atitikties Europos Sąjungos struktūrinių fondų reikalavimams, 45 punktas)</vt:lpstr>
      <vt:lpstr>PowerPoint Presentation</vt:lpstr>
      <vt:lpstr>PowerPoint Presentation</vt:lpstr>
      <vt:lpstr>Projekto tęstinumas</vt:lpstr>
      <vt:lpstr>Projekto tęstinumo užtikrinimas</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asus_2016</dc:creator>
  <cp:lastModifiedBy>Gytautas Ignatavicius</cp:lastModifiedBy>
  <cp:revision>53</cp:revision>
  <dcterms:created xsi:type="dcterms:W3CDTF">2016-09-30T17:33:21Z</dcterms:created>
  <dcterms:modified xsi:type="dcterms:W3CDTF">2017-10-03T05:41:33Z</dcterms:modified>
</cp:coreProperties>
</file>