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2"/>
  </p:notesMasterIdLst>
  <p:sldIdLst>
    <p:sldId id="265" r:id="rId3"/>
    <p:sldId id="258" r:id="rId4"/>
    <p:sldId id="260" r:id="rId5"/>
    <p:sldId id="259" r:id="rId6"/>
    <p:sldId id="267" r:id="rId7"/>
    <p:sldId id="273" r:id="rId8"/>
    <p:sldId id="295" r:id="rId9"/>
    <p:sldId id="287" r:id="rId10"/>
    <p:sldId id="271" r:id="rId11"/>
    <p:sldId id="269" r:id="rId12"/>
    <p:sldId id="270" r:id="rId13"/>
    <p:sldId id="288" r:id="rId14"/>
    <p:sldId id="289" r:id="rId15"/>
    <p:sldId id="272" r:id="rId16"/>
    <p:sldId id="274" r:id="rId17"/>
    <p:sldId id="281" r:id="rId18"/>
    <p:sldId id="292" r:id="rId19"/>
    <p:sldId id="293" r:id="rId20"/>
    <p:sldId id="294" r:id="rId21"/>
    <p:sldId id="291" r:id="rId22"/>
    <p:sldId id="290" r:id="rId23"/>
    <p:sldId id="275" r:id="rId24"/>
    <p:sldId id="277" r:id="rId25"/>
    <p:sldId id="276" r:id="rId26"/>
    <p:sldId id="278" r:id="rId27"/>
    <p:sldId id="280" r:id="rId28"/>
    <p:sldId id="296" r:id="rId29"/>
    <p:sldId id="279" r:id="rId30"/>
    <p:sldId id="297" r:id="rId31"/>
  </p:sldIdLst>
  <p:sldSz cx="9144000" cy="6858000" type="screen4x3"/>
  <p:notesSz cx="6858000" cy="9144000"/>
  <p:defaultTextStyle>
    <a:defPPr>
      <a:defRPr lang="lt-L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27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2EA3921-65B6-47FE-81D9-146E0A6D6269}" type="datetimeFigureOut">
              <a:rPr lang="lt-LT"/>
              <a:pPr>
                <a:defRPr/>
              </a:pPr>
              <a:t>2015.05.18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lt-LT" noProof="0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 noProof="0" smtClean="0"/>
              <a:t>Spustelėję redag. ruoš. teksto stilių</a:t>
            </a:r>
          </a:p>
          <a:p>
            <a:pPr lvl="1"/>
            <a:r>
              <a:rPr lang="lt-LT" noProof="0" smtClean="0"/>
              <a:t>Antras lygmuo</a:t>
            </a:r>
          </a:p>
          <a:p>
            <a:pPr lvl="2"/>
            <a:r>
              <a:rPr lang="lt-LT" noProof="0" smtClean="0"/>
              <a:t>Trečias lygmuo</a:t>
            </a:r>
          </a:p>
          <a:p>
            <a:pPr lvl="3"/>
            <a:r>
              <a:rPr lang="lt-LT" noProof="0" smtClean="0"/>
              <a:t>Ketvirtas lygmuo</a:t>
            </a:r>
          </a:p>
          <a:p>
            <a:pPr lvl="4"/>
            <a:r>
              <a:rPr lang="lt-LT" noProof="0" smtClean="0"/>
              <a:t>Penktas lygmuo</a:t>
            </a:r>
            <a:endParaRPr lang="lt-LT" noProof="0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3BC1F16-CBB0-43E7-B67A-72DB87F208FF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lt-L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lt-LT"/>
              <a:t>Alytus, 2015 m.</a:t>
            </a:r>
            <a:endParaRPr lang="lt-L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11B5271-63CF-4628-BA7D-780965FFE9D9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lt-LT"/>
              <a:t>Alytus, 2015 m.</a:t>
            </a:r>
            <a:endParaRPr lang="lt-L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0DFD519-95BF-4447-A541-A01B8E51CDCA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lt-LT"/>
              <a:t>Alytus, 2015 m.</a:t>
            </a:r>
            <a:endParaRPr lang="lt-L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712316F-70F6-436D-859A-694B851A8C31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lt-L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lt-LT"/>
              <a:t>Alytus, 2015 m.</a:t>
            </a:r>
            <a:endParaRPr lang="lt-L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4FCED48-B5D3-40F5-BED2-F3D52EEC6CFF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lt-LT"/>
              <a:t>Alytus, 2015 m.</a:t>
            </a:r>
            <a:endParaRPr lang="lt-L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BBB261C-654E-4C3F-8A33-97E16B46FD0F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lt-LT"/>
              <a:t>Alytus, 2015 m.</a:t>
            </a:r>
            <a:endParaRPr lang="lt-L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D307998-1EDC-4871-8FA8-CE68E3A35C1A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lt-LT"/>
              <a:t>Alytus, 2015 m.</a:t>
            </a:r>
            <a:endParaRPr lang="lt-L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9780F8-0D72-42D3-BA37-7AD7FC934D70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lt-LT"/>
              <a:t>Alytus, 2015 m.</a:t>
            </a:r>
            <a:endParaRPr lang="lt-L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34ED72D-1048-45CF-821A-6EF24E80D227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lt-LT"/>
              <a:t>Alytus, 2015 m.</a:t>
            </a:r>
            <a:endParaRPr lang="lt-L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910032B-0DDF-44E7-95A6-2B8F63348C90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lt-LT"/>
              <a:t>Alytus, 2015 m.</a:t>
            </a:r>
            <a:endParaRPr lang="lt-L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257EE69-41DA-42D2-9EA2-6142B23FF6B5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lt-LT"/>
              <a:t>Alytus, 2015 m.</a:t>
            </a:r>
            <a:endParaRPr lang="lt-L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697E44A-4AB3-4F41-B332-A7B383D682B0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lt-LT"/>
              <a:t>Alytus, 2015 m.</a:t>
            </a:r>
            <a:endParaRPr lang="lt-L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7E0FD5-0871-4A68-ABC3-3D4A93F4E301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lt-L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lt-LT"/>
              <a:t>Alytus, 2015 m.</a:t>
            </a:r>
            <a:endParaRPr lang="lt-L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8A098F1-E804-48E6-AB26-51B47B6A27E7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lt-LT"/>
              <a:t>Alytus, 2015 m.</a:t>
            </a:r>
            <a:endParaRPr lang="lt-L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FFAA5C7-1F64-4B1E-A98C-45A2FF52C84B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lt-LT"/>
              <a:t>Alytus, 2015 m.</a:t>
            </a:r>
            <a:endParaRPr lang="lt-L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25359CA-11A7-41F7-A220-EB4C53CD0DC5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lt-LT"/>
              <a:t>Alytus, 2015 m.</a:t>
            </a:r>
            <a:endParaRPr lang="lt-L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0F2C7BE-8EA1-47E7-BBC2-B2212962D9A7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lt-LT"/>
              <a:t>Alytus, 2015 m.</a:t>
            </a:r>
            <a:endParaRPr lang="lt-L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A4A6196-80E1-4FA7-9722-559AFF324905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lt-LT"/>
              <a:t>Alytus, 2015 m.</a:t>
            </a:r>
            <a:endParaRPr lang="lt-L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9A5D471-38FE-4BB7-8773-0A36477835C5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lt-LT"/>
              <a:t>Alytus, 2015 m.</a:t>
            </a:r>
            <a:endParaRPr lang="lt-L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33C4959-A05E-4503-A6F6-9A0B355C8D5D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lt-LT"/>
              <a:t>Alytus, 2015 m.</a:t>
            </a:r>
            <a:endParaRPr lang="lt-L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DAA589F-5848-48AC-9A30-99E65AAFFF35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lt-LT"/>
              <a:t>Alytus, 2015 m.</a:t>
            </a:r>
            <a:endParaRPr lang="lt-L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9D93917-F9B3-430D-AAEB-E8D8D2FBC40B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lt-L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r>
              <a:rPr lang="lt-LT"/>
              <a:t>Alytus, 2015 m.</a:t>
            </a:r>
            <a:endParaRPr lang="lt-L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620CE47-F52C-453D-9C15-BF3F76FDD48B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t-LT" smtClean="0"/>
              <a:t>Click to edit Master title style</a:t>
            </a:r>
            <a:endParaRPr lang="lt-LT" altLang="lt-LT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t-LT" smtClean="0"/>
              <a:t>Click to edit Master text styles</a:t>
            </a:r>
          </a:p>
          <a:p>
            <a:pPr lvl="1"/>
            <a:r>
              <a:rPr lang="en-US" altLang="lt-LT" smtClean="0"/>
              <a:t>Second level</a:t>
            </a:r>
          </a:p>
          <a:p>
            <a:pPr lvl="2"/>
            <a:r>
              <a:rPr lang="en-US" altLang="lt-LT" smtClean="0"/>
              <a:t>Third level</a:t>
            </a:r>
          </a:p>
          <a:p>
            <a:pPr lvl="3"/>
            <a:r>
              <a:rPr lang="en-US" altLang="lt-LT" smtClean="0"/>
              <a:t>Fourth level</a:t>
            </a:r>
          </a:p>
          <a:p>
            <a:pPr lvl="4"/>
            <a:r>
              <a:rPr lang="en-US" altLang="lt-LT" smtClean="0"/>
              <a:t>Fifth level</a:t>
            </a:r>
            <a:endParaRPr lang="lt-LT" altLang="lt-LT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lt-LT"/>
              <a:t>Alytus, 2015 m.</a:t>
            </a:r>
            <a:endParaRPr lang="lt-L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F53F0D3-7942-494B-9CE5-34EB64398C63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t-LT" smtClean="0"/>
              <a:t>Click to edit Master title style</a:t>
            </a:r>
            <a:endParaRPr lang="lt-LT" altLang="lt-LT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lt-LT" smtClean="0"/>
              <a:t>Click to edit Master text styles</a:t>
            </a:r>
          </a:p>
          <a:p>
            <a:pPr lvl="1"/>
            <a:r>
              <a:rPr lang="en-US" altLang="lt-LT" smtClean="0"/>
              <a:t>Second level</a:t>
            </a:r>
          </a:p>
          <a:p>
            <a:pPr lvl="2"/>
            <a:r>
              <a:rPr lang="en-US" altLang="lt-LT" smtClean="0"/>
              <a:t>Third level</a:t>
            </a:r>
          </a:p>
          <a:p>
            <a:pPr lvl="3"/>
            <a:r>
              <a:rPr lang="en-US" altLang="lt-LT" smtClean="0"/>
              <a:t>Fourth level</a:t>
            </a:r>
          </a:p>
          <a:p>
            <a:pPr lvl="4"/>
            <a:r>
              <a:rPr lang="en-US" altLang="lt-LT" smtClean="0"/>
              <a:t>Fifth level</a:t>
            </a:r>
            <a:endParaRPr lang="lt-LT" altLang="lt-LT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lt-LT"/>
              <a:t>Alytus, 2015 m.</a:t>
            </a:r>
            <a:endParaRPr lang="lt-L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5AD1812-F239-4945-BFE9-2E31610B567F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 spd="slow"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5" descr="honey bee with flower animation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5157788"/>
            <a:ext cx="126682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0" descr="http://www.heathersanimations.com/animals/squirrel1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0788" y="3011488"/>
            <a:ext cx="30480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Stačiakampis 3"/>
          <p:cNvSpPr>
            <a:spLocks noChangeArrowheads="1"/>
          </p:cNvSpPr>
          <p:nvPr/>
        </p:nvSpPr>
        <p:spPr bwMode="auto">
          <a:xfrm>
            <a:off x="471488" y="333375"/>
            <a:ext cx="86693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t-LT" b="1" i="1"/>
              <a:t>Gamta – pati turtingiausia knyga, kurios kiekvienas puslapis prasmingas </a:t>
            </a:r>
            <a:br>
              <a:rPr lang="lt-LT" b="1" i="1"/>
            </a:br>
            <a:r>
              <a:rPr lang="lt-LT" b="1" i="1"/>
              <a:t>                                           J. V. Getė</a:t>
            </a:r>
            <a:endParaRPr lang="lt-LT"/>
          </a:p>
        </p:txBody>
      </p:sp>
      <p:sp>
        <p:nvSpPr>
          <p:cNvPr id="5" name="Stačiakampis 4"/>
          <p:cNvSpPr/>
          <p:nvPr/>
        </p:nvSpPr>
        <p:spPr>
          <a:xfrm>
            <a:off x="684213" y="1196975"/>
            <a:ext cx="7920037" cy="9223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t-LT" sz="5400" b="1" i="1" kern="0" dirty="0">
                <a:latin typeface="AR DARLING" panose="02000000000000000000" pitchFamily="2" charset="0"/>
                <a:cs typeface="+mn-cs"/>
              </a:rPr>
              <a:t>ATRADIMAI GAMTOJE</a:t>
            </a:r>
            <a:endParaRPr lang="lt-LT" sz="5400" b="1" i="1" kern="0" dirty="0">
              <a:latin typeface="AR DARLING" panose="02000000000000000000" pitchFamily="2" charset="0"/>
              <a:cs typeface="+mn-cs"/>
            </a:endParaRPr>
          </a:p>
        </p:txBody>
      </p:sp>
      <p:sp>
        <p:nvSpPr>
          <p:cNvPr id="6" name="Stačiakampis 5"/>
          <p:cNvSpPr/>
          <p:nvPr/>
        </p:nvSpPr>
        <p:spPr>
          <a:xfrm>
            <a:off x="319088" y="4211638"/>
            <a:ext cx="7181850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t-LT" sz="2800" b="1" i="1" kern="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ALYTAUS PUTINŲ GIMNAZIJOS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t-LT" sz="2800" b="1" i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9-11 </a:t>
            </a:r>
            <a:r>
              <a:rPr lang="lt-LT" sz="2800" b="1" i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KLASIŲ MOKINIAI</a:t>
            </a:r>
            <a:r>
              <a:rPr lang="lt-LT" sz="2800" b="1" i="1" kern="0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631" name="Poraštės vietos rezervavimo ženklas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lt-LT"/>
              <a:t>Alytus, 2015 m.</a:t>
            </a:r>
          </a:p>
        </p:txBody>
      </p:sp>
      <p:sp>
        <p:nvSpPr>
          <p:cNvPr id="8" name="Stačiakampis 7"/>
          <p:cNvSpPr/>
          <p:nvPr/>
        </p:nvSpPr>
        <p:spPr>
          <a:xfrm>
            <a:off x="900113" y="2487613"/>
            <a:ext cx="6696075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lt-LT" sz="3200" b="1" i="1" kern="0" dirty="0">
                <a:solidFill>
                  <a:srgbClr val="000000"/>
                </a:solidFill>
                <a:latin typeface="AR DARLING" panose="02000000000000000000" pitchFamily="2" charset="0"/>
                <a:cs typeface="+mn-cs"/>
              </a:rPr>
              <a:t>FENOLOGINIAI STEBEJIMAI IR ATRADIMAI GAMTOJE</a:t>
            </a:r>
          </a:p>
        </p:txBody>
      </p:sp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71488" y="62484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7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8">
                <p:cTn id="7" repeatCount="200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Paprastasis putinas pradėjo žydėti gegužės 16 d. </a:t>
            </a:r>
          </a:p>
        </p:txBody>
      </p:sp>
      <p:sp>
        <p:nvSpPr>
          <p:cNvPr id="35842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179388" y="1557338"/>
            <a:ext cx="4038600" cy="4525962"/>
          </a:xfrm>
        </p:spPr>
        <p:txBody>
          <a:bodyPr/>
          <a:lstStyle/>
          <a:p>
            <a:r>
              <a:rPr lang="lt-LT" smtClean="0">
                <a:solidFill>
                  <a:srgbClr val="000000"/>
                </a:solidFill>
                <a:latin typeface="Verdana" pitchFamily="34" charset="0"/>
              </a:rPr>
              <a:t>Jeigu </a:t>
            </a:r>
            <a:r>
              <a:rPr lang="lt-LT" b="1" smtClean="0">
                <a:solidFill>
                  <a:srgbClr val="000000"/>
                </a:solidFill>
                <a:latin typeface="Verdana" pitchFamily="34" charset="0"/>
              </a:rPr>
              <a:t>putinas</a:t>
            </a:r>
            <a:r>
              <a:rPr lang="lt-LT" smtClean="0">
                <a:solidFill>
                  <a:srgbClr val="000000"/>
                </a:solidFill>
                <a:latin typeface="Verdana" pitchFamily="34" charset="0"/>
              </a:rPr>
              <a:t> nuo pažemės pražysta, </a:t>
            </a:r>
            <a:r>
              <a:rPr lang="lt-LT" b="1" smtClean="0">
                <a:solidFill>
                  <a:srgbClr val="000000"/>
                </a:solidFill>
                <a:latin typeface="Verdana" pitchFamily="34" charset="0"/>
              </a:rPr>
              <a:t>vasara</a:t>
            </a:r>
            <a:r>
              <a:rPr lang="lt-LT" smtClean="0">
                <a:solidFill>
                  <a:srgbClr val="000000"/>
                </a:solidFill>
                <a:latin typeface="Verdana" pitchFamily="34" charset="0"/>
              </a:rPr>
              <a:t> bus giedra, o jeigu pirma pražysta putino viršūnė - </a:t>
            </a:r>
            <a:r>
              <a:rPr lang="lt-LT" b="1" smtClean="0">
                <a:solidFill>
                  <a:srgbClr val="000000"/>
                </a:solidFill>
                <a:latin typeface="Verdana" pitchFamily="34" charset="0"/>
              </a:rPr>
              <a:t>pavasaris</a:t>
            </a:r>
            <a:r>
              <a:rPr lang="lt-LT" smtClean="0">
                <a:solidFill>
                  <a:srgbClr val="000000"/>
                </a:solidFill>
                <a:latin typeface="Verdana" pitchFamily="34" charset="0"/>
              </a:rPr>
              <a:t> bus ilgas, o vasara lietinga</a:t>
            </a:r>
            <a:endParaRPr lang="lt-LT" smtClean="0"/>
          </a:p>
        </p:txBody>
      </p:sp>
      <p:sp>
        <p:nvSpPr>
          <p:cNvPr id="35843" name="Poraštės vietos rezervavimo ženklas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lt-LT"/>
              <a:t>Alytus, 2015 m.</a:t>
            </a:r>
          </a:p>
        </p:txBody>
      </p:sp>
      <p:pic>
        <p:nvPicPr>
          <p:cNvPr id="3584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8200" y="2332038"/>
            <a:ext cx="4038600" cy="3062287"/>
          </a:xfrm>
        </p:spPr>
      </p:pic>
    </p:spTree>
  </p:cSld>
  <p:clrMapOvr>
    <a:masterClrMapping/>
  </p:clrMapOvr>
  <p:transition spd="slow" advTm="5143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Paprastasis šermukšnis pradėjo žydėti gegužės 2 d.</a:t>
            </a:r>
          </a:p>
        </p:txBody>
      </p:sp>
      <p:sp>
        <p:nvSpPr>
          <p:cNvPr id="36866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315913" y="1508125"/>
            <a:ext cx="4495800" cy="4525963"/>
          </a:xfrm>
        </p:spPr>
        <p:txBody>
          <a:bodyPr/>
          <a:lstStyle/>
          <a:p>
            <a:r>
              <a:rPr lang="lt-LT" smtClean="0"/>
              <a:t> </a:t>
            </a:r>
            <a:r>
              <a:rPr lang="lt-LT" sz="3200" smtClean="0"/>
              <a:t>Jei šermukšnis gausiai žydi, </a:t>
            </a:r>
            <a:r>
              <a:rPr lang="lt-LT" sz="3200" b="1" smtClean="0"/>
              <a:t>vasara</a:t>
            </a:r>
            <a:r>
              <a:rPr lang="lt-LT" sz="3200" smtClean="0"/>
              <a:t> bus lietinga. </a:t>
            </a:r>
          </a:p>
          <a:p>
            <a:r>
              <a:rPr lang="lt-LT" sz="3200" smtClean="0"/>
              <a:t>Šermukšniai vėlai žydi, </a:t>
            </a:r>
            <a:r>
              <a:rPr lang="lt-LT" sz="3200" b="1" smtClean="0"/>
              <a:t>vasara</a:t>
            </a:r>
            <a:r>
              <a:rPr lang="lt-LT" sz="3200" smtClean="0"/>
              <a:t> bus šalta</a:t>
            </a:r>
          </a:p>
          <a:p>
            <a:r>
              <a:rPr lang="lt-LT" sz="3200" smtClean="0"/>
              <a:t>Anksti sužydo </a:t>
            </a:r>
            <a:r>
              <a:rPr lang="lt-LT" sz="3200" b="1" smtClean="0"/>
              <a:t>šermukšnis</a:t>
            </a:r>
            <a:r>
              <a:rPr lang="lt-LT" sz="3200" smtClean="0"/>
              <a:t> – tikra vasara bus negreit.</a:t>
            </a:r>
            <a:br>
              <a:rPr lang="lt-LT" sz="3200" smtClean="0"/>
            </a:br>
            <a:r>
              <a:rPr lang="lt-LT" sz="3200" smtClean="0"/>
              <a:t/>
            </a:r>
            <a:br>
              <a:rPr lang="lt-LT" sz="3200" smtClean="0"/>
            </a:br>
            <a:endParaRPr lang="lt-LT" sz="3200" smtClean="0"/>
          </a:p>
        </p:txBody>
      </p:sp>
      <p:sp>
        <p:nvSpPr>
          <p:cNvPr id="36867" name="Poraštės vietos rezervavimo ženklas 4"/>
          <p:cNvSpPr>
            <a:spLocks noGrp="1"/>
          </p:cNvSpPr>
          <p:nvPr>
            <p:ph type="ftr" sz="quarter" idx="11"/>
          </p:nvPr>
        </p:nvSpPr>
        <p:spPr>
          <a:xfrm>
            <a:off x="2771775" y="6381750"/>
            <a:ext cx="2895600" cy="476250"/>
          </a:xfrm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lt-LT"/>
              <a:t>Alytus, 2015 m.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4902476" y="3717032"/>
            <a:ext cx="4038600" cy="2867113"/>
          </a:xfrm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" name="Turinio vietos rezervavimo ženklas 5" descr="DSC034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4664" y="1556792"/>
            <a:ext cx="4153052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4153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lt-LT" dirty="0" smtClean="0">
                <a:solidFill>
                  <a:schemeClr val="tx1"/>
                </a:solidFill>
              </a:rPr>
              <a:t>Paprastasis kaštonas</a:t>
            </a:r>
            <a:br>
              <a:rPr lang="lt-LT" dirty="0" smtClean="0">
                <a:solidFill>
                  <a:schemeClr val="tx1"/>
                </a:solidFill>
              </a:rPr>
            </a:br>
            <a:r>
              <a:rPr lang="lt-LT" dirty="0" smtClean="0">
                <a:solidFill>
                  <a:schemeClr val="tx1"/>
                </a:solidFill>
              </a:rPr>
              <a:t> Pradėjo žydėti gegužės 14d.</a:t>
            </a:r>
            <a:endParaRPr lang="lt-LT" dirty="0">
              <a:solidFill>
                <a:schemeClr val="tx1"/>
              </a:solidFill>
            </a:endParaRPr>
          </a:p>
        </p:txBody>
      </p:sp>
      <p:pic>
        <p:nvPicPr>
          <p:cNvPr id="10" name="Turinio vietos rezervavimo ženklas 9" descr="DSC03435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67544" y="1628800"/>
            <a:ext cx="4835154" cy="2719774"/>
          </a:xfrm>
          <a:effectLst>
            <a:softEdge rad="112500"/>
          </a:effec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004048" y="3933056"/>
            <a:ext cx="3960440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advTm="2726"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Antraštė 1"/>
          <p:cNvSpPr>
            <a:spLocks noGrp="1"/>
          </p:cNvSpPr>
          <p:nvPr>
            <p:ph type="title"/>
          </p:nvPr>
        </p:nvSpPr>
        <p:spPr>
          <a:xfrm>
            <a:off x="457200" y="620713"/>
            <a:ext cx="8229600" cy="796925"/>
          </a:xfrm>
        </p:spPr>
        <p:txBody>
          <a:bodyPr/>
          <a:lstStyle/>
          <a:p>
            <a:endParaRPr lang="lt-LT" smtClean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250825" y="409575"/>
            <a:ext cx="8229600" cy="5749925"/>
          </a:xfrm>
        </p:spPr>
        <p:txBody>
          <a:bodyPr/>
          <a:lstStyle/>
          <a:p>
            <a:pPr>
              <a:defRPr/>
            </a:pPr>
            <a:r>
              <a:rPr lang="lt-LT" dirty="0"/>
              <a:t>Jei pirmas pražysta </a:t>
            </a:r>
            <a:r>
              <a:rPr lang="lt-LT" dirty="0" smtClean="0"/>
              <a:t>šalpusnis, </a:t>
            </a:r>
            <a:r>
              <a:rPr lang="lt-LT" dirty="0"/>
              <a:t>po </a:t>
            </a:r>
            <a:r>
              <a:rPr lang="lt-LT" dirty="0" smtClean="0"/>
              <a:t>jo paprastasis lazdynas –, </a:t>
            </a:r>
            <a:r>
              <a:rPr lang="lt-LT" dirty="0"/>
              <a:t>o </a:t>
            </a:r>
            <a:r>
              <a:rPr lang="lt-LT" dirty="0" smtClean="0"/>
              <a:t>vėliau baltalksnis –, </a:t>
            </a:r>
            <a:r>
              <a:rPr lang="lt-LT" dirty="0"/>
              <a:t>tai tokiais metais į mūsų kraštą paprastai atplūsta </a:t>
            </a:r>
            <a:r>
              <a:rPr lang="lt-LT" dirty="0" smtClean="0"/>
              <a:t>rytinės oro </a:t>
            </a:r>
            <a:r>
              <a:rPr lang="lt-LT" dirty="0"/>
              <a:t>masės</a:t>
            </a:r>
            <a:r>
              <a:rPr lang="lt-LT" dirty="0" smtClean="0"/>
              <a:t>.</a:t>
            </a:r>
          </a:p>
          <a:p>
            <a:pPr>
              <a:defRPr/>
            </a:pPr>
            <a:r>
              <a:rPr lang="lt-LT" dirty="0" smtClean="0"/>
              <a:t> </a:t>
            </a:r>
          </a:p>
          <a:p>
            <a:pPr>
              <a:defRPr/>
            </a:pPr>
            <a:endParaRPr lang="lt-LT" dirty="0" smtClean="0"/>
          </a:p>
          <a:p>
            <a:pPr marL="0" indent="0">
              <a:buFontTx/>
              <a:buNone/>
              <a:defRPr/>
            </a:pPr>
            <a:endParaRPr lang="lt-LT" dirty="0" smtClean="0"/>
          </a:p>
          <a:p>
            <a:pPr marL="0" indent="0">
              <a:buFontTx/>
              <a:buNone/>
              <a:defRPr/>
            </a:pPr>
            <a:r>
              <a:rPr lang="lt-LT" sz="2000" b="1" dirty="0" smtClean="0"/>
              <a:t>Pražydo šalpusnis </a:t>
            </a:r>
          </a:p>
          <a:p>
            <a:pPr marL="0" indent="0">
              <a:buFontTx/>
              <a:buNone/>
              <a:defRPr/>
            </a:pPr>
            <a:r>
              <a:rPr lang="lt-LT" sz="2000" b="1" dirty="0" smtClean="0"/>
              <a:t>(kovo 23 d.)</a:t>
            </a:r>
          </a:p>
        </p:txBody>
      </p:sp>
      <p:sp>
        <p:nvSpPr>
          <p:cNvPr id="38915" name="Poraštės vietos rezervavimo ženklas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lt-LT"/>
              <a:t>Alytus, 2015 m.</a:t>
            </a: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68638"/>
            <a:ext cx="2814638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987824" y="2973663"/>
            <a:ext cx="2619375" cy="1887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8918" name="TextBox 6"/>
          <p:cNvSpPr txBox="1">
            <a:spLocks noChangeArrowheads="1"/>
          </p:cNvSpPr>
          <p:nvPr/>
        </p:nvSpPr>
        <p:spPr bwMode="auto">
          <a:xfrm>
            <a:off x="3203575" y="4767263"/>
            <a:ext cx="1873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t-LT" b="1"/>
              <a:t>Paprastasis lazdynas (kovo 29 d.)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868143" y="2924944"/>
            <a:ext cx="2597042" cy="1887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8920" name="TextBox 9"/>
          <p:cNvSpPr txBox="1">
            <a:spLocks noChangeArrowheads="1"/>
          </p:cNvSpPr>
          <p:nvPr/>
        </p:nvSpPr>
        <p:spPr bwMode="auto">
          <a:xfrm>
            <a:off x="6130925" y="4759325"/>
            <a:ext cx="1873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t-LT" b="1"/>
              <a:t>Baltalksnis (balandžio 2 d.), </a:t>
            </a:r>
          </a:p>
        </p:txBody>
      </p:sp>
    </p:spTree>
  </p:cSld>
  <p:clrMapOvr>
    <a:masterClrMapping/>
  </p:clrMapOvr>
  <p:transition spd="slow" advTm="506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                    Baltalksnis</a:t>
            </a:r>
          </a:p>
        </p:txBody>
      </p:sp>
      <p:sp>
        <p:nvSpPr>
          <p:cNvPr id="39938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323850" y="765175"/>
            <a:ext cx="4038600" cy="4525963"/>
          </a:xfrm>
        </p:spPr>
        <p:txBody>
          <a:bodyPr/>
          <a:lstStyle/>
          <a:p>
            <a:r>
              <a:rPr lang="lt-LT" sz="2400" smtClean="0"/>
              <a:t>Jei pirma lapelius išskleis baltalksniai - vasara bus lietinga.</a:t>
            </a:r>
          </a:p>
          <a:p>
            <a:r>
              <a:rPr lang="lt-LT" sz="2400" smtClean="0"/>
              <a:t> Įdomiausia, kad žydėti šis augalas pradeda likus vienuolikai dienų iki prasiskleidžiant lapams.</a:t>
            </a:r>
          </a:p>
          <a:p>
            <a:r>
              <a:rPr lang="lt-LT" sz="2400" smtClean="0"/>
              <a:t>Iš kankorėžėlių, žievės ir lapų gaminami vaistai virškinamojo trakto sutrikimams gydyti bei viduriavimui stabdyti, sutraukiantys, kraują stabdantys, preparatai. </a:t>
            </a:r>
            <a:br>
              <a:rPr lang="lt-LT" sz="2400" smtClean="0"/>
            </a:br>
            <a:r>
              <a:rPr lang="lt-LT" sz="2400" smtClean="0"/>
              <a:t/>
            </a:r>
            <a:br>
              <a:rPr lang="lt-LT" sz="2400" smtClean="0"/>
            </a:br>
            <a:endParaRPr lang="lt-LT" sz="2400" smtClean="0"/>
          </a:p>
        </p:txBody>
      </p:sp>
      <p:sp>
        <p:nvSpPr>
          <p:cNvPr id="39939" name="Poraštės vietos rezervavimo ženklas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lt-LT"/>
              <a:t>Alytus, 2015 m.</a:t>
            </a:r>
          </a:p>
        </p:txBody>
      </p:sp>
      <p:pic>
        <p:nvPicPr>
          <p:cNvPr id="3994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643438" y="1412875"/>
            <a:ext cx="4038600" cy="2692400"/>
          </a:xfrm>
        </p:spPr>
      </p:pic>
    </p:spTree>
  </p:cSld>
  <p:clrMapOvr>
    <a:masterClrMapping/>
  </p:clrMapOvr>
  <p:transition spd="slow" advTm="2458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Content Placeholder 1"/>
          <p:cNvSpPr>
            <a:spLocks noGrp="1"/>
          </p:cNvSpPr>
          <p:nvPr>
            <p:ph idx="1"/>
          </p:nvPr>
        </p:nvSpPr>
        <p:spPr>
          <a:xfrm>
            <a:off x="428625" y="1143000"/>
            <a:ext cx="8229600" cy="4525963"/>
          </a:xfrm>
        </p:spPr>
        <p:txBody>
          <a:bodyPr/>
          <a:lstStyle/>
          <a:p>
            <a:r>
              <a:rPr lang="lt-LT" smtClean="0"/>
              <a:t>Prieš:                                      PO:</a:t>
            </a:r>
            <a:endParaRPr lang="en-GB" smtClean="0"/>
          </a:p>
        </p:txBody>
      </p:sp>
      <p:sp>
        <p:nvSpPr>
          <p:cNvPr id="4096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Paprastoji kiaulpienė</a:t>
            </a:r>
            <a:endParaRPr lang="en-GB" smtClean="0"/>
          </a:p>
        </p:txBody>
      </p:sp>
      <p:pic>
        <p:nvPicPr>
          <p:cNvPr id="40963" name="Picture 2" descr="https://scontent-fra.xx.fbcdn.net/hphotos-xpt1/v/t34.0-12/11208737_954672421230624_1821934104_n.jpg?oh=07c77b22210942c4bce6c16f4636c6aa&amp;oe=5551D6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38" y="1890713"/>
            <a:ext cx="26733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https://scontent-fra.xx.fbcdn.net/hphotos-xta1/v/t34.0-12/11253769_954672434563956_1295935960_n.jpg?oh=7563f0d41400cdd26b6c15a4813c5d2f&amp;oe=555153C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771650"/>
            <a:ext cx="2860675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2728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smtClean="0"/>
              <a:t>Prieš žydėjimą:                     Po žydėjimo:</a:t>
            </a:r>
            <a:endParaRPr lang="en-GB" smtClean="0"/>
          </a:p>
        </p:txBody>
      </p:sp>
      <p:sp>
        <p:nvSpPr>
          <p:cNvPr id="4198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TRISKIAUTĖ ŽIBUOKLĖ:</a:t>
            </a:r>
            <a:br>
              <a:rPr lang="lt-LT" smtClean="0"/>
            </a:br>
            <a:endParaRPr lang="en-GB" smtClean="0"/>
          </a:p>
        </p:txBody>
      </p:sp>
      <p:pic>
        <p:nvPicPr>
          <p:cNvPr id="3078" name="Picture 6" descr="http://admin.bernardinai.lt/file/e2d660a6c9a657127c3e19f5b1b4fedffef29b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420888"/>
            <a:ext cx="3878986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 descr="https://scontent-fra.xx.fbcdn.net/hphotos-xta1/v/t34.0-12/11257671_954323374598862_749285723_n.jpg?oh=e5a402d495e657bbe811b0a9918cc014&amp;oe=555056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276872"/>
            <a:ext cx="2571736" cy="3428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44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lt-LT" dirty="0" smtClean="0">
                <a:solidFill>
                  <a:schemeClr val="tx1"/>
                </a:solidFill>
              </a:rPr>
              <a:t>Paprastasis klevas pradėjo žydėti balandžio 11d.</a:t>
            </a:r>
            <a:endParaRPr lang="lt-LT" dirty="0">
              <a:solidFill>
                <a:schemeClr val="tx1"/>
              </a:solidFill>
            </a:endParaRPr>
          </a:p>
        </p:txBody>
      </p:sp>
      <p:pic>
        <p:nvPicPr>
          <p:cNvPr id="5" name="Turinio vietos rezervavimo ženklas 4" descr="DSC0341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077072"/>
            <a:ext cx="4069686" cy="2780928"/>
          </a:xfrm>
          <a:effectLst>
            <a:softEdge rad="112500"/>
          </a:effectLst>
        </p:spPr>
      </p:pic>
      <p:pic>
        <p:nvPicPr>
          <p:cNvPr id="6" name="Turinio vietos rezervavimo ženklas 5" descr="DSC0341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851920" y="1484784"/>
            <a:ext cx="5080035" cy="2857520"/>
          </a:xfrm>
          <a:effectLst>
            <a:softEdge rad="112500"/>
          </a:effectLst>
        </p:spPr>
      </p:pic>
    </p:spTree>
  </p:cSld>
  <p:clrMapOvr>
    <a:masterClrMapping/>
  </p:clrMapOvr>
  <p:transition advTm="1733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1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lt-LT" dirty="0" smtClean="0">
                <a:solidFill>
                  <a:schemeClr val="tx1"/>
                </a:solidFill>
              </a:rPr>
              <a:t>Paprastosios alyvos  pradėjo žydėti balandžio 21 d.</a:t>
            </a:r>
            <a:endParaRPr lang="lt-LT" dirty="0">
              <a:solidFill>
                <a:schemeClr val="tx1"/>
              </a:solidFill>
            </a:endParaRPr>
          </a:p>
        </p:txBody>
      </p:sp>
      <p:pic>
        <p:nvPicPr>
          <p:cNvPr id="7" name="Turinio vietos rezervavimo ženklas 6" descr="DSC0338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0045" y="4223535"/>
            <a:ext cx="4134410" cy="2634465"/>
          </a:xfrm>
          <a:effectLst>
            <a:softEdge rad="112500"/>
          </a:effectLst>
        </p:spPr>
      </p:pic>
      <p:pic>
        <p:nvPicPr>
          <p:cNvPr id="8" name="Turinio vietos rezervavimo ženklas 7" descr="DSC03421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2771800" y="1700808"/>
            <a:ext cx="3168352" cy="2016684"/>
          </a:xfrm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940152" y="1772816"/>
            <a:ext cx="2921636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028" name="Picture 4" descr="http://www.lmnsc.lt/images/d907272b33c8c5c7b99c8c24339e1910Paprastosios_alyvos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255641" y="4274915"/>
            <a:ext cx="3701999" cy="2564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ransition advTm="3052"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Lenktašakė forzitija pradėjo žydėti balandžio 23 d</a:t>
            </a:r>
          </a:p>
        </p:txBody>
      </p:sp>
      <p:sp>
        <p:nvSpPr>
          <p:cNvPr id="45058" name="Turinio vietos rezervavimo ženkla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t-LT" smtClean="0"/>
          </a:p>
        </p:txBody>
      </p:sp>
      <p:sp>
        <p:nvSpPr>
          <p:cNvPr id="45059" name="Poraštės vietos rezervavimo ženklas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lt-LT"/>
              <a:t>Alytus, 2015 m.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323528" y="2276872"/>
            <a:ext cx="3240360" cy="4320480"/>
          </a:xfrm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88024" y="3284984"/>
            <a:ext cx="3600400" cy="2700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 advTm="4608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Antraštė 1"/>
          <p:cNvSpPr>
            <a:spLocks noGrp="1"/>
          </p:cNvSpPr>
          <p:nvPr>
            <p:ph type="title"/>
          </p:nvPr>
        </p:nvSpPr>
        <p:spPr>
          <a:xfrm>
            <a:off x="4572000" y="3213100"/>
            <a:ext cx="4968875" cy="1857375"/>
          </a:xfrm>
        </p:spPr>
        <p:txBody>
          <a:bodyPr/>
          <a:lstStyle/>
          <a:p>
            <a:pPr algn="l"/>
            <a:r>
              <a:rPr lang="lt-LT" sz="2800" b="1" smtClean="0"/>
              <a:t>Gamtoje vis dar slypi daug paslapčių, kurių mums nepavyko atskleisti. Kai kurių reiškinių ir procesų pažinimą nustelbė spartus technikos vystymas. </a:t>
            </a:r>
          </a:p>
        </p:txBody>
      </p:sp>
      <p:sp>
        <p:nvSpPr>
          <p:cNvPr id="27650" name="Poraštės vietos rezervavimo ženklas 4"/>
          <p:cNvSpPr>
            <a:spLocks noGrp="1"/>
          </p:cNvSpPr>
          <p:nvPr>
            <p:ph type="ftr" sz="quarter" idx="11"/>
          </p:nvPr>
        </p:nvSpPr>
        <p:spPr>
          <a:xfrm>
            <a:off x="3851275" y="6381750"/>
            <a:ext cx="2895600" cy="476250"/>
          </a:xfrm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lt-LT"/>
              <a:t>Alytus, 2015 m.</a:t>
            </a:r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4494003" y="0"/>
            <a:ext cx="4637053" cy="2332211"/>
          </a:xfrm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13" y="981075"/>
            <a:ext cx="4468812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2"/>
          <p:cNvSpPr txBox="1">
            <a:spLocks noChangeArrowheads="1"/>
          </p:cNvSpPr>
          <p:nvPr/>
        </p:nvSpPr>
        <p:spPr bwMode="auto">
          <a:xfrm>
            <a:off x="250825" y="260350"/>
            <a:ext cx="561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t-LT" sz="2400" b="1"/>
              <a:t>AUGALŲ VAIVORYKŠTĖS</a:t>
            </a:r>
          </a:p>
        </p:txBody>
      </p:sp>
    </p:spTree>
    <p:custDataLst>
      <p:tags r:id="rId1"/>
    </p:custDataLst>
  </p:cSld>
  <p:clrMapOvr>
    <a:masterClrMapping/>
  </p:clrMapOvr>
  <p:transition spd="slow" advTm="78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Baltažiedė plukė pradėjo žydėti balandžio 9 d</a:t>
            </a:r>
          </a:p>
        </p:txBody>
      </p:sp>
      <p:pic>
        <p:nvPicPr>
          <p:cNvPr id="5" name="Turinio vietos rezervavimo ženklas 4" descr="DSC0307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4365104"/>
            <a:ext cx="4320480" cy="2430270"/>
          </a:xfrm>
          <a:effectLst>
            <a:softEdge rad="112500"/>
          </a:effectLst>
        </p:spPr>
      </p:pic>
      <p:pic>
        <p:nvPicPr>
          <p:cNvPr id="6" name="Turinio vietos rezervavimo ženklas 5" descr="DSC0321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139952" y="1844824"/>
            <a:ext cx="4352484" cy="2448272"/>
          </a:xfrm>
          <a:effectLst>
            <a:softEdge rad="112500"/>
          </a:effectLst>
        </p:spPr>
      </p:pic>
    </p:spTree>
  </p:cSld>
  <p:clrMapOvr>
    <a:masterClrMapping/>
  </p:clrMapOvr>
  <p:transition spd="slow" advTm="2178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Paprastoji kiaulpienė pradėjo žydėti balandžio 18d.</a:t>
            </a:r>
          </a:p>
        </p:txBody>
      </p:sp>
      <p:pic>
        <p:nvPicPr>
          <p:cNvPr id="5" name="Turinio vietos rezervavimo ženklas 4" descr="DSC0351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85719" y="4000504"/>
            <a:ext cx="4419605" cy="2486028"/>
          </a:xfrm>
          <a:effectLst>
            <a:softEdge rad="112500"/>
          </a:effectLst>
        </p:spPr>
      </p:pic>
      <p:pic>
        <p:nvPicPr>
          <p:cNvPr id="6" name="Turinio vietos rezervavimo ženklas 5" descr="DSC0340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3851920" y="1412776"/>
            <a:ext cx="4800608" cy="2700342"/>
          </a:xfrm>
          <a:effectLst>
            <a:softEdge rad="112500"/>
          </a:effectLst>
        </p:spPr>
      </p:pic>
    </p:spTree>
  </p:cSld>
  <p:clrMapOvr>
    <a:masterClrMapping/>
  </p:clrMapOvr>
  <p:transition spd="slow" advTm="1421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Content Placeholder 1"/>
          <p:cNvSpPr>
            <a:spLocks noGrp="1"/>
          </p:cNvSpPr>
          <p:nvPr>
            <p:ph idx="1"/>
          </p:nvPr>
        </p:nvSpPr>
        <p:spPr>
          <a:xfrm>
            <a:off x="214313" y="714375"/>
            <a:ext cx="8229600" cy="4525963"/>
          </a:xfrm>
        </p:spPr>
        <p:txBody>
          <a:bodyPr/>
          <a:lstStyle/>
          <a:p>
            <a:r>
              <a:rPr lang="lt-LT" smtClean="0"/>
              <a:t>Prieš:                                                 PO:</a:t>
            </a:r>
            <a:endParaRPr lang="en-GB" smtClean="0"/>
          </a:p>
        </p:txBody>
      </p:sp>
      <p:sp>
        <p:nvSpPr>
          <p:cNvPr id="48130" name="Title 2"/>
          <p:cNvSpPr>
            <a:spLocks noGrp="1"/>
          </p:cNvSpPr>
          <p:nvPr>
            <p:ph type="title"/>
          </p:nvPr>
        </p:nvSpPr>
        <p:spPr>
          <a:xfrm>
            <a:off x="0" y="-142875"/>
            <a:ext cx="8229600" cy="1143000"/>
          </a:xfrm>
        </p:spPr>
        <p:txBody>
          <a:bodyPr/>
          <a:lstStyle/>
          <a:p>
            <a:r>
              <a:rPr lang="lt-LT" smtClean="0"/>
              <a:t>Paprastasis klevas</a:t>
            </a:r>
            <a:endParaRPr lang="en-GB" smtClean="0"/>
          </a:p>
        </p:txBody>
      </p:sp>
      <p:pic>
        <p:nvPicPr>
          <p:cNvPr id="27650" name="Picture 2" descr="https://scontent-fra.xx.fbcdn.net/hphotos-xpt1/v/t34.0-12/11210162_954672531230613_423495659_n.jpg?oh=6f485592362ec6c5e6281079332d7817&amp;oe=55509D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67394"/>
            <a:ext cx="2917558" cy="5186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2" name="Picture 4" descr="http://upload.wikimedia.org/wikipedia/commons/b/b6/Acer_platanoides_fruit_k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0231" y="1911690"/>
            <a:ext cx="4919253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444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</p:nvPr>
        </p:nvGraphicFramePr>
        <p:xfrm>
          <a:off x="827088" y="2781300"/>
          <a:ext cx="7129462" cy="3892550"/>
        </p:xfrm>
        <a:graphic>
          <a:graphicData uri="http://schemas.openxmlformats.org/drawingml/2006/table">
            <a:tbl>
              <a:tblPr/>
              <a:tblGrid>
                <a:gridCol w="947217"/>
                <a:gridCol w="3714864"/>
                <a:gridCol w="2466710"/>
              </a:tblGrid>
              <a:tr h="679557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Nr</a:t>
                      </a:r>
                      <a:endParaRPr lang="lt-LT" sz="20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Pavadinimas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2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Žydėjimo pradžia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642824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Triskiautė Žibuoklė</a:t>
                      </a:r>
                      <a:endParaRPr lang="lt-LT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Kovo 24</a:t>
                      </a:r>
                      <a:r>
                        <a:rPr lang="lt-LT" sz="20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lt-LT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824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Pavasarinis švitriešis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Balandžio 13</a:t>
                      </a:r>
                      <a:endParaRPr lang="lt-LT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824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Paprastoji kiaulpienė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Balandžio</a:t>
                      </a:r>
                      <a:r>
                        <a:rPr lang="lt-LT" sz="20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25</a:t>
                      </a:r>
                      <a:endParaRPr lang="lt-LT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824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Paprastoji pakalnutė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Gegužės 10</a:t>
                      </a:r>
                      <a:endParaRPr lang="lt-LT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2824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Paprastoji baltagalvė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20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Gegužės 13</a:t>
                      </a:r>
                      <a:endParaRPr lang="lt-LT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9183" name="Antraštė 2"/>
          <p:cNvSpPr>
            <a:spLocks noGrp="1"/>
          </p:cNvSpPr>
          <p:nvPr>
            <p:ph type="title"/>
          </p:nvPr>
        </p:nvSpPr>
        <p:spPr>
          <a:xfrm>
            <a:off x="-1189038" y="376238"/>
            <a:ext cx="8229601" cy="1143000"/>
          </a:xfrm>
        </p:spPr>
        <p:txBody>
          <a:bodyPr/>
          <a:lstStyle/>
          <a:p>
            <a:r>
              <a:rPr lang="lt-LT" smtClean="0"/>
              <a:t>Kiti žolininai augalai</a:t>
            </a:r>
          </a:p>
        </p:txBody>
      </p:sp>
      <p:pic>
        <p:nvPicPr>
          <p:cNvPr id="6146" name="Picture 2" descr="C:\Users\Mokytojas\Pictures\Nuotraukos ŠVARI APLINKA\Vinkevičiūtė IVB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436096" y="116632"/>
            <a:ext cx="3409184" cy="2556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ransition spd="slow" advTm="3246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Antraštė 2"/>
          <p:cNvSpPr>
            <a:spLocks noGrp="1"/>
          </p:cNvSpPr>
          <p:nvPr>
            <p:ph type="title"/>
          </p:nvPr>
        </p:nvSpPr>
        <p:spPr>
          <a:xfrm>
            <a:off x="0" y="404813"/>
            <a:ext cx="8229600" cy="1143000"/>
          </a:xfrm>
        </p:spPr>
        <p:txBody>
          <a:bodyPr/>
          <a:lstStyle/>
          <a:p>
            <a:r>
              <a:rPr lang="lt-LT" smtClean="0"/>
              <a:t>Kiti reiškiniai</a:t>
            </a:r>
          </a:p>
        </p:txBody>
      </p:sp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</p:nvPr>
        </p:nvGraphicFramePr>
        <p:xfrm>
          <a:off x="395288" y="2565400"/>
          <a:ext cx="6408737" cy="3854450"/>
        </p:xfrm>
        <a:graphic>
          <a:graphicData uri="http://schemas.openxmlformats.org/drawingml/2006/table">
            <a:tbl>
              <a:tblPr/>
              <a:tblGrid>
                <a:gridCol w="792831"/>
                <a:gridCol w="3881566"/>
                <a:gridCol w="1734316"/>
              </a:tblGrid>
              <a:tr h="720308">
                <a:tc>
                  <a:txBody>
                    <a:bodyPr/>
                    <a:lstStyle/>
                    <a:p>
                      <a:pPr algn="l" fontAlgn="b"/>
                      <a:r>
                        <a:rPr lang="lt-L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Nr.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Pavadinimas ir fazė arba reiškinys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Data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436111"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Beržo sulčių judėjimo pradžia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Kovo 12</a:t>
                      </a:r>
                      <a:endParaRPr lang="lt-LT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436111"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Klevo sulčių judėjimo pradžia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Kovo 5</a:t>
                      </a:r>
                      <a:endParaRPr lang="lt-LT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436111"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Beržas sužaliuoja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Balandžio 23</a:t>
                      </a:r>
                      <a:endParaRPr lang="lt-LT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436111"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Ieva sužaliuoja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Balandžio 22</a:t>
                      </a:r>
                      <a:endParaRPr lang="lt-LT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487576"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Ąžuolas sužaliuoja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Gegužės 9</a:t>
                      </a:r>
                      <a:endParaRPr lang="lt-LT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467262"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Paskutinė pavasarinė šalna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Gegužės 16</a:t>
                      </a:r>
                      <a:endParaRPr lang="lt-LT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DDC"/>
                    </a:solidFill>
                  </a:tcPr>
                </a:tc>
              </a:tr>
              <a:tr h="436111">
                <a:tc>
                  <a:txBody>
                    <a:bodyPr/>
                    <a:lstStyle/>
                    <a:p>
                      <a:pPr algn="ctr" fontAlgn="b"/>
                      <a:r>
                        <a:rPr lang="lt-LT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Ganiavos pradžia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Gegužės 1</a:t>
                      </a:r>
                      <a:endParaRPr lang="lt-LT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5463" y="404813"/>
            <a:ext cx="2268537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5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urinio vietos rezervavimo ženklas 5"/>
          <p:cNvGraphicFramePr>
            <a:graphicFrameLocks noGrp="1"/>
          </p:cNvGraphicFramePr>
          <p:nvPr>
            <p:ph idx="1"/>
          </p:nvPr>
        </p:nvGraphicFramePr>
        <p:xfrm>
          <a:off x="1187450" y="1628775"/>
          <a:ext cx="6840538" cy="3960813"/>
        </p:xfrm>
        <a:graphic>
          <a:graphicData uri="http://schemas.openxmlformats.org/drawingml/2006/table">
            <a:tbl>
              <a:tblPr/>
              <a:tblGrid>
                <a:gridCol w="696743"/>
                <a:gridCol w="3061451"/>
                <a:gridCol w="3082566"/>
              </a:tblGrid>
              <a:tr h="556631">
                <a:tc>
                  <a:txBody>
                    <a:bodyPr/>
                    <a:lstStyle/>
                    <a:p>
                      <a:pPr algn="ctr" fontAlgn="b"/>
                      <a:r>
                        <a:rPr lang="lt-LT" sz="24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Nr.</a:t>
                      </a:r>
                    </a:p>
                  </a:txBody>
                  <a:tcPr marL="7985" marR="7985" marT="7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4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Pavadinimas</a:t>
                      </a:r>
                    </a:p>
                  </a:txBody>
                  <a:tcPr marL="7985" marR="7985" marT="7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2400" b="1" i="0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Žydejimo</a:t>
                      </a:r>
                      <a:r>
                        <a:rPr lang="lt-LT" sz="24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 pradžia</a:t>
                      </a:r>
                    </a:p>
                  </a:txBody>
                  <a:tcPr marL="7985" marR="7985" marT="7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</a:tr>
              <a:tr h="815466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7985" marR="7985" marT="7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Paprastasis lazdynas</a:t>
                      </a:r>
                    </a:p>
                  </a:txBody>
                  <a:tcPr marL="7985" marR="7985" marT="7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Kovo 12  </a:t>
                      </a:r>
                      <a:endParaRPr lang="lt-LT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85" marR="7985" marT="7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390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7985" marR="7985" marT="7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Drebulė</a:t>
                      </a:r>
                    </a:p>
                  </a:txBody>
                  <a:tcPr marL="7985" marR="7985" marT="7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Balandžio 15</a:t>
                      </a:r>
                      <a:endParaRPr lang="lt-LT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85" marR="7985" marT="7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390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7985" marR="7985" marT="7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Karpotasis beržas</a:t>
                      </a:r>
                    </a:p>
                  </a:txBody>
                  <a:tcPr marL="7985" marR="7985" marT="7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Balandžio 29</a:t>
                      </a:r>
                      <a:endParaRPr lang="lt-LT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85" marR="7985" marT="7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390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7985" marR="7985" marT="7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Paprastasis klevas</a:t>
                      </a:r>
                    </a:p>
                  </a:txBody>
                  <a:tcPr marL="7985" marR="7985" marT="7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Balandžio 28</a:t>
                      </a:r>
                      <a:endParaRPr lang="lt-LT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85" marR="7985" marT="7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390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7985" marR="7985" marT="7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Paprastoji ieva</a:t>
                      </a:r>
                    </a:p>
                  </a:txBody>
                  <a:tcPr marL="7985" marR="7985" marT="7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Balandžio 3</a:t>
                      </a:r>
                      <a:r>
                        <a:rPr lang="lt-LT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lt-LT" sz="2000" b="1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85" marR="7985" marT="7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390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7985" marR="7985" marT="7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Paprastasis ąžuolas</a:t>
                      </a:r>
                    </a:p>
                  </a:txBody>
                  <a:tcPr marL="7985" marR="7985" marT="7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Gegužės 10</a:t>
                      </a:r>
                      <a:endParaRPr lang="lt-LT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85" marR="7985" marT="7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1390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lang="lt-LT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85" marR="7985" marT="7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Paprastasis uosis</a:t>
                      </a:r>
                    </a:p>
                  </a:txBody>
                  <a:tcPr marL="7985" marR="7985" marT="7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Balandžio 27</a:t>
                      </a:r>
                      <a:endParaRPr lang="lt-LT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985" marR="7985" marT="79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1239" name="Antraštė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Medžiai ,krūmai</a:t>
            </a:r>
          </a:p>
        </p:txBody>
      </p:sp>
    </p:spTree>
  </p:cSld>
  <p:clrMapOvr>
    <a:masterClrMapping/>
  </p:clrMapOvr>
  <p:transition spd="slow" advTm="1776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</p:nvPr>
        </p:nvGraphicFramePr>
        <p:xfrm>
          <a:off x="312738" y="2420938"/>
          <a:ext cx="7272337" cy="3486150"/>
        </p:xfrm>
        <a:graphic>
          <a:graphicData uri="http://schemas.openxmlformats.org/drawingml/2006/table">
            <a:tbl>
              <a:tblPr/>
              <a:tblGrid>
                <a:gridCol w="646083"/>
                <a:gridCol w="2815703"/>
                <a:gridCol w="1938251"/>
                <a:gridCol w="1872770"/>
              </a:tblGrid>
              <a:tr h="140781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 dirty="0" err="1">
                          <a:solidFill>
                            <a:srgbClr val="FFFFFF"/>
                          </a:solidFill>
                          <a:latin typeface="Calibri"/>
                        </a:rPr>
                        <a:t>Nr</a:t>
                      </a:r>
                      <a:endParaRPr lang="lt-LT" sz="20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Pavadinimas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20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Kada parlėkė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2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Kada išlėkė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  <a:tr h="792897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Varnėnas šnekutis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Kovo 10</a:t>
                      </a:r>
                      <a:endParaRPr lang="lt-LT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lt-LT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897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Dirvinis vieversys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Kovo</a:t>
                      </a:r>
                      <a:r>
                        <a:rPr lang="lt-LT" sz="20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2</a:t>
                      </a:r>
                      <a:endParaRPr lang="lt-LT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897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Raiboji gegutė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Balandžio 21</a:t>
                      </a:r>
                      <a:endParaRPr lang="lt-LT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-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896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Šelmeninė kregždė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Balandžio 24</a:t>
                      </a:r>
                      <a:endParaRPr lang="lt-LT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</a:t>
                      </a:r>
                      <a:endParaRPr lang="lt-LT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2257" name="Antraštė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Paukščiai</a:t>
            </a:r>
          </a:p>
        </p:txBody>
      </p:sp>
      <p:sp>
        <p:nvSpPr>
          <p:cNvPr id="52258" name="AutoShape 2" descr="Vaizdo rezultatas pagal užklausą „varnėnas snekutis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lt-LT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300192" y="332656"/>
            <a:ext cx="2696716" cy="20067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 advTm="2007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Belaukiant plunksnuotų skarjūnų</a:t>
            </a:r>
          </a:p>
        </p:txBody>
      </p:sp>
      <p:sp>
        <p:nvSpPr>
          <p:cNvPr id="53251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smtClean="0"/>
          </a:p>
        </p:txBody>
      </p:sp>
      <p:sp>
        <p:nvSpPr>
          <p:cNvPr id="53252" name="Poraštės vietos rezervavimo ženklas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lt-LT"/>
              <a:t>Alytus, 2015 m.</a:t>
            </a:r>
          </a:p>
        </p:txBody>
      </p:sp>
      <p:pic>
        <p:nvPicPr>
          <p:cNvPr id="53253" name="Picture 2" descr="C:\Users\Mokytojas\Pictures\Žuvinto rezervatas\Untitled_Panorama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2492375"/>
            <a:ext cx="694690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3406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urinio vietos rezervavimo ženklas 3"/>
          <p:cNvGraphicFramePr>
            <a:graphicFrameLocks noGrp="1"/>
          </p:cNvGraphicFramePr>
          <p:nvPr>
            <p:ph idx="1"/>
          </p:nvPr>
        </p:nvGraphicFramePr>
        <p:xfrm>
          <a:off x="1219200" y="2205038"/>
          <a:ext cx="7308850" cy="3240087"/>
        </p:xfrm>
        <a:graphic>
          <a:graphicData uri="http://schemas.openxmlformats.org/drawingml/2006/table">
            <a:tbl>
              <a:tblPr/>
              <a:tblGrid>
                <a:gridCol w="662240"/>
                <a:gridCol w="3788965"/>
                <a:gridCol w="2857098"/>
              </a:tblGrid>
              <a:tr h="1031024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Nr.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PAVADINIMAS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Kada pasirodė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</a:tr>
              <a:tr h="736445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Bitės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Kovo 30</a:t>
                      </a:r>
                      <a:endParaRPr lang="lt-LT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  <a:tr h="736445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Kopūstinis baltukas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Gegužės</a:t>
                      </a:r>
                      <a:r>
                        <a:rPr lang="lt-LT" sz="20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7</a:t>
                      </a:r>
                      <a:endParaRPr lang="lt-LT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445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Paprastasis grambuolys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Balandžio 28</a:t>
                      </a:r>
                      <a:endParaRPr lang="lt-LT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</a:tr>
            </a:tbl>
          </a:graphicData>
        </a:graphic>
      </p:graphicFrame>
      <p:sp>
        <p:nvSpPr>
          <p:cNvPr id="54295" name="Antraštė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Vabzdžiai</a:t>
            </a:r>
          </a:p>
        </p:txBody>
      </p:sp>
      <p:pic>
        <p:nvPicPr>
          <p:cNvPr id="54296" name="Picture 35" descr="honey bee with flower animation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-17463"/>
            <a:ext cx="1266825" cy="1123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084168" y="404664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 advTm="1266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Antraštė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lt-LT" sz="2800" b="1" i="1" smtClean="0"/>
              <a:t>Gamta- tai </a:t>
            </a:r>
            <a:r>
              <a:rPr lang="en-US" sz="2800" b="1" i="1" smtClean="0"/>
              <a:t>vi</a:t>
            </a:r>
            <a:r>
              <a:rPr lang="lt-LT" sz="2800" b="1" i="1" smtClean="0"/>
              <a:t>sų </a:t>
            </a:r>
            <a:r>
              <a:rPr lang="en-US" sz="2800" b="1" i="1" smtClean="0"/>
              <a:t>m</a:t>
            </a:r>
            <a:r>
              <a:rPr lang="lt-LT" sz="2800" b="1" i="1" smtClean="0"/>
              <a:t>ūsų namai</a:t>
            </a:r>
            <a:r>
              <a:rPr lang="en-US" sz="2800" b="1" i="1" smtClean="0"/>
              <a:t>- tai saugokime juos!</a:t>
            </a:r>
            <a:endParaRPr lang="lt-LT" sz="2800" b="1" i="1" smtClean="0"/>
          </a:p>
        </p:txBody>
      </p:sp>
      <p:sp>
        <p:nvSpPr>
          <p:cNvPr id="55298" name="Turinio vietos rezervavimo ženklas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t-LT" smtClean="0"/>
          </a:p>
        </p:txBody>
      </p:sp>
      <p:sp>
        <p:nvSpPr>
          <p:cNvPr id="55299" name="Turinio vietos rezervavimo ženkla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t-LT" smtClean="0"/>
          </a:p>
        </p:txBody>
      </p:sp>
      <p:sp>
        <p:nvSpPr>
          <p:cNvPr id="55300" name="Poraštės vietos rezervavimo ženklas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lt-LT"/>
              <a:t>Alytus, 2015 m.</a:t>
            </a:r>
          </a:p>
        </p:txBody>
      </p:sp>
      <p:pic>
        <p:nvPicPr>
          <p:cNvPr id="55301" name="Picture 2" descr="C:\Users\Mokytojas\Pictures\Žuvinto rezervatas\IMG_12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268413"/>
            <a:ext cx="8066088" cy="525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252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ntraštė 1"/>
          <p:cNvSpPr>
            <a:spLocks noGrp="1"/>
          </p:cNvSpPr>
          <p:nvPr>
            <p:ph type="title"/>
          </p:nvPr>
        </p:nvSpPr>
        <p:spPr>
          <a:xfrm>
            <a:off x="-31750" y="404813"/>
            <a:ext cx="8964613" cy="1612900"/>
          </a:xfrm>
        </p:spPr>
        <p:txBody>
          <a:bodyPr/>
          <a:lstStyle/>
          <a:p>
            <a:r>
              <a:rPr lang="lt-LT" sz="2400" b="1" i="1" smtClean="0"/>
              <a:t>Mokymasis gamtoje ir iš gamtos, situacijų analizė ir rezultatų interpretavimas, modelių   kūrimas skatino kūrybiškumą ir  prigimtinį asmens smalsumą pažinti, nes mes atpažinome daugiau nei 150 augalų rūšių </a:t>
            </a:r>
          </a:p>
        </p:txBody>
      </p:sp>
      <p:sp>
        <p:nvSpPr>
          <p:cNvPr id="28675" name="Poraštės vietos rezervavimo ženklas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lt-LT"/>
              <a:t>Alytus, 2015 m.</a:t>
            </a:r>
          </a:p>
        </p:txBody>
      </p:sp>
      <p:pic>
        <p:nvPicPr>
          <p:cNvPr id="2051" name="Picture 3" descr="C:\Users\Vaida\Desktop\nuotraukos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276475"/>
            <a:ext cx="8799513" cy="4949825"/>
          </a:xfrm>
        </p:spPr>
      </p:pic>
    </p:spTree>
  </p:cSld>
  <p:clrMapOvr>
    <a:masterClrMapping/>
  </p:clrMapOvr>
  <p:transition spd="slow" advTm="15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afterEffect">
                                  <p:stCondLst>
                                    <p:cond delay="25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remove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remove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remove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remove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ntraštė 1"/>
          <p:cNvSpPr>
            <a:spLocks noGrp="1"/>
          </p:cNvSpPr>
          <p:nvPr>
            <p:ph type="title"/>
          </p:nvPr>
        </p:nvSpPr>
        <p:spPr>
          <a:xfrm>
            <a:off x="4773613" y="981075"/>
            <a:ext cx="3873500" cy="3671888"/>
          </a:xfrm>
        </p:spPr>
        <p:txBody>
          <a:bodyPr/>
          <a:lstStyle/>
          <a:p>
            <a:pPr algn="just"/>
            <a:r>
              <a:rPr lang="lt-LT" sz="2400" b="1" i="1" smtClean="0"/>
              <a:t>Tiriamieji darbai aplinkoje skatina būti aktyviais, mąstančiais, pastabiais ugdymo proceso dalyviais – tai puikus savarankiškumo, sąmoningo ir atsakingo elgesio aplinkoje ugdymo pavyzdys</a:t>
            </a:r>
          </a:p>
        </p:txBody>
      </p:sp>
      <p:sp>
        <p:nvSpPr>
          <p:cNvPr id="29698" name="Poraštės vietos rezervavimo ženklas 4"/>
          <p:cNvSpPr>
            <a:spLocks noGrp="1"/>
          </p:cNvSpPr>
          <p:nvPr>
            <p:ph type="ftr" sz="quarter" idx="11"/>
          </p:nvPr>
        </p:nvSpPr>
        <p:spPr>
          <a:xfrm>
            <a:off x="4284663" y="6237288"/>
            <a:ext cx="2895600" cy="476250"/>
          </a:xfrm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lt-LT"/>
              <a:t>Alytus, 2015 m.</a:t>
            </a:r>
          </a:p>
        </p:txBody>
      </p:sp>
      <p:sp>
        <p:nvSpPr>
          <p:cNvPr id="29699" name="Turinio vietos rezervavimo ženklas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smtClean="0"/>
          </a:p>
        </p:txBody>
      </p:sp>
      <p:pic>
        <p:nvPicPr>
          <p:cNvPr id="29700" name="Picture 2" descr="C:\Users\Vaida\Desktop\collageaSGADFJGKKXRUDHFUJZWSDX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260350"/>
            <a:ext cx="4594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72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Antraštė 1"/>
          <p:cNvSpPr>
            <a:spLocks noGrp="1"/>
          </p:cNvSpPr>
          <p:nvPr>
            <p:ph type="title"/>
          </p:nvPr>
        </p:nvSpPr>
        <p:spPr>
          <a:xfrm>
            <a:off x="468313" y="773113"/>
            <a:ext cx="8229600" cy="1143000"/>
          </a:xfrm>
        </p:spPr>
        <p:txBody>
          <a:bodyPr/>
          <a:lstStyle/>
          <a:p>
            <a:r>
              <a:rPr lang="lt-LT" sz="2400" b="1" i="1" smtClean="0"/>
              <a:t>Ar žinai kokie gamtos ženklai padeda nuspėti orą? Juk mėgstantiems sodo, daržo ar gėlyno darbus, itin svarbu žinoti koks bus oras artimiausiomis dienomis. Tad, ką gali išduoti pati gamta?</a:t>
            </a:r>
            <a:r>
              <a:rPr lang="lt-LT" sz="2400" smtClean="0"/>
              <a:t/>
            </a:r>
            <a:br>
              <a:rPr lang="lt-LT" sz="2400" smtClean="0"/>
            </a:br>
            <a:endParaRPr lang="lt-LT" sz="2400" smtClean="0"/>
          </a:p>
        </p:txBody>
      </p:sp>
      <p:sp>
        <p:nvSpPr>
          <p:cNvPr id="30723" name="Poraštės vietos rezervavimo ženklas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lt-LT"/>
              <a:t>Alytus, 2015 m.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3253750" y="2348880"/>
            <a:ext cx="5708678" cy="4407133"/>
          </a:xfrm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4084" y="1916832"/>
            <a:ext cx="3138054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  <p:custDataLst>
      <p:tags r:id="rId1"/>
    </p:custDataLst>
  </p:cSld>
  <p:clrMapOvr>
    <a:masterClrMapping/>
  </p:clrMapOvr>
  <p:transition spd="slow" advTm="31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Antraštė 1"/>
          <p:cNvSpPr>
            <a:spLocks noGrp="1"/>
          </p:cNvSpPr>
          <p:nvPr>
            <p:ph type="title"/>
          </p:nvPr>
        </p:nvSpPr>
        <p:spPr>
          <a:xfrm>
            <a:off x="684213" y="476250"/>
            <a:ext cx="8229600" cy="1143000"/>
          </a:xfrm>
        </p:spPr>
        <p:txBody>
          <a:bodyPr/>
          <a:lstStyle/>
          <a:p>
            <a:r>
              <a:rPr lang="lt-LT" sz="2800" smtClean="0"/>
              <a:t>Mes džiaugiamės  ne tik </a:t>
            </a:r>
            <a:r>
              <a:rPr lang="lt-LT" sz="2800" b="1" smtClean="0"/>
              <a:t>atradę daugiau </a:t>
            </a:r>
            <a:r>
              <a:rPr lang="lt-LT" sz="2800" smtClean="0"/>
              <a:t>negu 150 augalų rūšių, tačiau dvasiškai ir fiziškai pastiprėję...</a:t>
            </a:r>
          </a:p>
        </p:txBody>
      </p:sp>
      <p:sp>
        <p:nvSpPr>
          <p:cNvPr id="31746" name="Turinio vietos rezervavimo ženkla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t-LT" smtClean="0"/>
          </a:p>
        </p:txBody>
      </p:sp>
      <p:sp>
        <p:nvSpPr>
          <p:cNvPr id="31747" name="Poraštės vietos rezervavimo ženklas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lt-LT"/>
              <a:t>Alytus, 2015 m.</a:t>
            </a:r>
          </a:p>
        </p:txBody>
      </p:sp>
      <p:pic>
        <p:nvPicPr>
          <p:cNvPr id="31748" name="Picture 2" descr="C:\Users\Mokytojas\Pictures\Žuvinto rezervatas\IMG_12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700213"/>
            <a:ext cx="6732587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269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ntraštė 1"/>
          <p:cNvSpPr>
            <a:spLocks noGrp="1"/>
          </p:cNvSpPr>
          <p:nvPr>
            <p:ph type="title"/>
          </p:nvPr>
        </p:nvSpPr>
        <p:spPr>
          <a:xfrm>
            <a:off x="914400" y="633413"/>
            <a:ext cx="8229600" cy="1143000"/>
          </a:xfrm>
        </p:spPr>
        <p:txBody>
          <a:bodyPr/>
          <a:lstStyle/>
          <a:p>
            <a:endParaRPr lang="lt-LT" smtClean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105150" y="765175"/>
            <a:ext cx="6069013" cy="4525963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lt-LT" sz="2600" b="1" i="1" dirty="0">
                <a:solidFill>
                  <a:srgbClr val="000000"/>
                </a:solidFill>
                <a:ea typeface="+mj-ea"/>
              </a:rPr>
              <a:t>Ar žinai kokie gamtos ženklai padeda nuspėti orą? Juk mėgstantiems sodo, daržo ar gėlyno darbus, itin svarbu žinoti koks bus oras artimiausiomis dienomis. Tad, ką gali išduoti pati gamta?</a:t>
            </a:r>
            <a:r>
              <a:rPr lang="lt-LT" sz="2600" dirty="0">
                <a:solidFill>
                  <a:srgbClr val="000000"/>
                </a:solidFill>
                <a:ea typeface="+mj-ea"/>
              </a:rPr>
              <a:t/>
            </a:r>
            <a:br>
              <a:rPr lang="lt-LT" sz="2600" dirty="0">
                <a:solidFill>
                  <a:srgbClr val="000000"/>
                </a:solidFill>
                <a:ea typeface="+mj-ea"/>
              </a:rPr>
            </a:br>
            <a:endParaRPr lang="lt-LT" sz="2600" dirty="0"/>
          </a:p>
        </p:txBody>
      </p:sp>
      <p:sp>
        <p:nvSpPr>
          <p:cNvPr id="32772" name="Poraštės vietos rezervavimo ženklas 3"/>
          <p:cNvSpPr>
            <a:spLocks noGrp="1"/>
          </p:cNvSpPr>
          <p:nvPr>
            <p:ph type="ftr" sz="quarter" idx="11"/>
          </p:nvPr>
        </p:nvSpPr>
        <p:spPr>
          <a:xfrm>
            <a:off x="2771775" y="6381750"/>
            <a:ext cx="2895600" cy="476250"/>
          </a:xfrm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lt-LT"/>
              <a:t>Alytus, 2015 m.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779912" y="3429000"/>
            <a:ext cx="4629692" cy="2996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332656"/>
            <a:ext cx="3138054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 advTm="25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3200" b="1" i="1" smtClean="0"/>
              <a:t>Gamta žeria gausias dovanas, mums tereikia jas pastebėti ir mokėti pasinaudoti </a:t>
            </a:r>
          </a:p>
        </p:txBody>
      </p:sp>
      <p:sp>
        <p:nvSpPr>
          <p:cNvPr id="33794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250825" y="1628775"/>
            <a:ext cx="4176713" cy="4525963"/>
          </a:xfrm>
        </p:spPr>
        <p:txBody>
          <a:bodyPr/>
          <a:lstStyle/>
          <a:p>
            <a:r>
              <a:rPr lang="lt-LT" b="1" smtClean="0"/>
              <a:t>Pražydęs šalpusnis pranašauja šilumą;</a:t>
            </a:r>
          </a:p>
          <a:p>
            <a:r>
              <a:rPr lang="lt-LT" b="1" smtClean="0"/>
              <a:t>Šalpusniai - viena iš jų, mat šių anksti pražystančių augalų žiedai - nepamainomas vaistas nuo įvairiausių kvėpavimo takų uždegimų.</a:t>
            </a:r>
          </a:p>
          <a:p>
            <a:endParaRPr lang="lt-LT" smtClean="0"/>
          </a:p>
        </p:txBody>
      </p:sp>
      <p:sp>
        <p:nvSpPr>
          <p:cNvPr id="33795" name="Poraštės vietos rezervavimo ženklas 4"/>
          <p:cNvSpPr>
            <a:spLocks noGrp="1"/>
          </p:cNvSpPr>
          <p:nvPr>
            <p:ph type="ftr" sz="quarter" idx="11"/>
          </p:nvPr>
        </p:nvSpPr>
        <p:spPr>
          <a:xfrm>
            <a:off x="2411413" y="6308725"/>
            <a:ext cx="2895600" cy="476250"/>
          </a:xfrm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lt-LT"/>
              <a:t>Alytus, 2015 m.</a:t>
            </a:r>
          </a:p>
        </p:txBody>
      </p:sp>
      <p:pic>
        <p:nvPicPr>
          <p:cNvPr id="3379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51425" y="4665663"/>
            <a:ext cx="3579813" cy="2187575"/>
          </a:xfrm>
        </p:spPr>
      </p:pic>
      <p:sp>
        <p:nvSpPr>
          <p:cNvPr id="33797" name="Stačiakampis 5"/>
          <p:cNvSpPr>
            <a:spLocks noChangeArrowheads="1"/>
          </p:cNvSpPr>
          <p:nvPr/>
        </p:nvSpPr>
        <p:spPr bwMode="auto">
          <a:xfrm>
            <a:off x="4716463" y="1628775"/>
            <a:ext cx="4572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t-LT" sz="2400"/>
              <a:t>Paprastasis šalpusnis</a:t>
            </a:r>
            <a:br>
              <a:rPr lang="lt-LT" sz="2400"/>
            </a:br>
            <a:r>
              <a:rPr lang="lt-LT" sz="2400"/>
              <a:t> Pradėjo žydėti </a:t>
            </a:r>
            <a:r>
              <a:rPr lang="lt-LT" sz="2400" b="1"/>
              <a:t>balandžio 9d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076056" y="2454828"/>
            <a:ext cx="3438128" cy="22110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 advTm="4878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Paprastoji ieva pradėjo žydėti balandžio 19 d. </a:t>
            </a:r>
          </a:p>
        </p:txBody>
      </p:sp>
      <p:sp>
        <p:nvSpPr>
          <p:cNvPr id="34818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395288" y="1773238"/>
            <a:ext cx="4392612" cy="4968875"/>
          </a:xfrm>
        </p:spPr>
        <p:txBody>
          <a:bodyPr/>
          <a:lstStyle/>
          <a:p>
            <a:r>
              <a:rPr lang="lt-LT" sz="3200" smtClean="0"/>
              <a:t>Jei </a:t>
            </a:r>
            <a:r>
              <a:rPr lang="lt-LT" sz="3200" b="1" smtClean="0"/>
              <a:t>ievos</a:t>
            </a:r>
            <a:r>
              <a:rPr lang="lt-LT" sz="3200" smtClean="0"/>
              <a:t> gausiai žydi, </a:t>
            </a:r>
            <a:r>
              <a:rPr lang="lt-LT" sz="3200" b="1" smtClean="0"/>
              <a:t>vasara bus šalta.</a:t>
            </a:r>
            <a:r>
              <a:rPr lang="lt-LT" b="1" smtClean="0"/>
              <a:t> </a:t>
            </a:r>
          </a:p>
          <a:p>
            <a:endParaRPr lang="lt-LT" b="1" smtClean="0"/>
          </a:p>
          <a:p>
            <a:r>
              <a:rPr lang="lt-LT" b="1" smtClean="0"/>
              <a:t>Nejaugi tai tiesa??? </a:t>
            </a:r>
            <a:r>
              <a:rPr lang="lt-LT" b="1" smtClean="0">
                <a:sym typeface="Wingdings" pitchFamily="2" charset="2"/>
              </a:rPr>
              <a:t></a:t>
            </a:r>
            <a:endParaRPr lang="lt-LT" b="1" smtClean="0"/>
          </a:p>
        </p:txBody>
      </p:sp>
      <p:sp>
        <p:nvSpPr>
          <p:cNvPr id="34819" name="Poraštės vietos rezervavimo ženklas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lt-LT"/>
              <a:t>Alytus, 2015 m.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5148064" y="3861048"/>
            <a:ext cx="3528392" cy="2505075"/>
          </a:xfrm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220072" y="1772816"/>
            <a:ext cx="3384376" cy="2219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 advTm="3733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III skyriaus Augalai pristatymas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III skyriaus Augalai pristatymas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633</Words>
  <Application>Microsoft Office PowerPoint</Application>
  <PresentationFormat>On-screen Show (4:3)</PresentationFormat>
  <Paragraphs>171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Design Template</vt:lpstr>
      </vt:variant>
      <vt:variant>
        <vt:i4>24</vt:i4>
      </vt:variant>
      <vt:variant>
        <vt:lpstr>Slide Titles</vt:lpstr>
      </vt:variant>
      <vt:variant>
        <vt:i4>29</vt:i4>
      </vt:variant>
    </vt:vector>
  </HeadingPairs>
  <TitlesOfParts>
    <vt:vector size="59" baseType="lpstr">
      <vt:lpstr>Arial</vt:lpstr>
      <vt:lpstr>Calibri</vt:lpstr>
      <vt:lpstr>AR DARLING</vt:lpstr>
      <vt:lpstr>Times New Roman</vt:lpstr>
      <vt:lpstr>Wingdings</vt:lpstr>
      <vt:lpstr>Verdana</vt:lpstr>
      <vt:lpstr>III skyriaus Augalai pristatymas</vt:lpstr>
      <vt:lpstr>1_III skyriaus Augalai pristatymas</vt:lpstr>
      <vt:lpstr>III skyriaus Augalai pristatymas</vt:lpstr>
      <vt:lpstr>III skyriaus Augalai pristatymas</vt:lpstr>
      <vt:lpstr>III skyriaus Augalai pristatymas</vt:lpstr>
      <vt:lpstr>III skyriaus Augalai pristatymas</vt:lpstr>
      <vt:lpstr>III skyriaus Augalai pristatymas</vt:lpstr>
      <vt:lpstr>III skyriaus Augalai pristatymas</vt:lpstr>
      <vt:lpstr>III skyriaus Augalai pristatymas</vt:lpstr>
      <vt:lpstr>III skyriaus Augalai pristatymas</vt:lpstr>
      <vt:lpstr>III skyriaus Augalai pristatymas</vt:lpstr>
      <vt:lpstr>III skyriaus Augalai pristatymas</vt:lpstr>
      <vt:lpstr>III skyriaus Augalai pristatymas</vt:lpstr>
      <vt:lpstr>1_III skyriaus Augalai pristatymas</vt:lpstr>
      <vt:lpstr>1_III skyriaus Augalai pristatymas</vt:lpstr>
      <vt:lpstr>1_III skyriaus Augalai pristatymas</vt:lpstr>
      <vt:lpstr>1_III skyriaus Augalai pristatymas</vt:lpstr>
      <vt:lpstr>1_III skyriaus Augalai pristatymas</vt:lpstr>
      <vt:lpstr>1_III skyriaus Augalai pristatymas</vt:lpstr>
      <vt:lpstr>1_III skyriaus Augalai pristatymas</vt:lpstr>
      <vt:lpstr>1_III skyriaus Augalai pristatymas</vt:lpstr>
      <vt:lpstr>1_III skyriaus Augalai pristatymas</vt:lpstr>
      <vt:lpstr>1_III skyriaus Augalai pristatymas</vt:lpstr>
      <vt:lpstr>1_III skyriaus Augalai pristatymas</vt:lpstr>
      <vt:lpstr>Slide 1</vt:lpstr>
      <vt:lpstr>Gamtoje vis dar slypi daug paslapčių, kurių mums nepavyko atskleisti. Kai kurių reiškinių ir procesų pažinimą nustelbė spartus technikos vystymas. </vt:lpstr>
      <vt:lpstr>Mokymasis gamtoje ir iš gamtos, situacijų analizė ir rezultatų interpretavimas, modelių   kūrimas skatino kūrybiškumą ir  prigimtinį asmens smalsumą pažinti, nes mes atpažinome daugiau nei 150 augalų rūšių </vt:lpstr>
      <vt:lpstr>Tiriamieji darbai aplinkoje skatina būti aktyviais, mąstančiais, pastabiais ugdymo proceso dalyviais – tai puikus savarankiškumo, sąmoningo ir atsakingo elgesio aplinkoje ugdymo pavyzdys</vt:lpstr>
      <vt:lpstr>Ar žinai kokie gamtos ženklai padeda nuspėti orą? Juk mėgstantiems sodo, daržo ar gėlyno darbus, itin svarbu žinoti koks bus oras artimiausiomis dienomis. Tad, ką gali išduoti pati gamta? </vt:lpstr>
      <vt:lpstr>Mes džiaugiamės  ne tik atradę daugiau negu 150 augalų rūšių, tačiau dvasiškai ir fiziškai pastiprėję...</vt:lpstr>
      <vt:lpstr>Slide 7</vt:lpstr>
      <vt:lpstr>Gamta žeria gausias dovanas, mums tereikia jas pastebėti ir mokėti pasinaudoti </vt:lpstr>
      <vt:lpstr>Paprastoji ieva pradėjo žydėti balandžio 19 d. </vt:lpstr>
      <vt:lpstr>Paprastasis putinas pradėjo žydėti gegužės 16 d. </vt:lpstr>
      <vt:lpstr>Paprastasis šermukšnis pradėjo žydėti gegužės 2 d.</vt:lpstr>
      <vt:lpstr>Paprastasis kaštonas  Pradėjo žydėti gegužės 14d.</vt:lpstr>
      <vt:lpstr>Slide 13</vt:lpstr>
      <vt:lpstr>                    Baltalksnis</vt:lpstr>
      <vt:lpstr>Paprastoji kiaulpienė</vt:lpstr>
      <vt:lpstr>TRISKIAUTĖ ŽIBUOKLĖ: </vt:lpstr>
      <vt:lpstr>Paprastasis klevas pradėjo žydėti balandžio 11d.</vt:lpstr>
      <vt:lpstr>Paprastosios alyvos  pradėjo žydėti balandžio 21 d.</vt:lpstr>
      <vt:lpstr>Lenktašakė forzitija pradėjo žydėti balandžio 23 d</vt:lpstr>
      <vt:lpstr>Baltažiedė plukė pradėjo žydėti balandžio 9 d</vt:lpstr>
      <vt:lpstr>Paprastoji kiaulpienė pradėjo žydėti balandžio 18d.</vt:lpstr>
      <vt:lpstr>Paprastasis klevas</vt:lpstr>
      <vt:lpstr>Kiti žolininai augalai</vt:lpstr>
      <vt:lpstr>Kiti reiškiniai</vt:lpstr>
      <vt:lpstr>Medžiai ,krūmai</vt:lpstr>
      <vt:lpstr>Paukščiai</vt:lpstr>
      <vt:lpstr>Belaukiant plunksnuotų skarjūnų</vt:lpstr>
      <vt:lpstr>Vabzdžiai</vt:lpstr>
      <vt:lpstr>Gamta- tai visų mūsų namai- tai saugokime juos!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pristatymas</dc:title>
  <dc:creator>Vaida</dc:creator>
  <cp:lastModifiedBy>gd</cp:lastModifiedBy>
  <cp:revision>36</cp:revision>
  <dcterms:created xsi:type="dcterms:W3CDTF">2015-05-17T10:47:13Z</dcterms:created>
  <dcterms:modified xsi:type="dcterms:W3CDTF">2015-05-18T18:52:13Z</dcterms:modified>
</cp:coreProperties>
</file>