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260" r:id="rId3"/>
    <p:sldId id="259" r:id="rId4"/>
    <p:sldId id="262" r:id="rId5"/>
    <p:sldId id="261" r:id="rId6"/>
    <p:sldId id="263" r:id="rId7"/>
    <p:sldId id="264" r:id="rId8"/>
    <p:sldId id="265" r:id="rId9"/>
    <p:sldId id="285" r:id="rId10"/>
    <p:sldId id="286" r:id="rId11"/>
    <p:sldId id="267" r:id="rId12"/>
    <p:sldId id="268" r:id="rId13"/>
    <p:sldId id="269" r:id="rId14"/>
    <p:sldId id="287" r:id="rId15"/>
    <p:sldId id="288" r:id="rId16"/>
    <p:sldId id="274" r:id="rId17"/>
    <p:sldId id="277" r:id="rId18"/>
    <p:sldId id="270" r:id="rId19"/>
    <p:sldId id="271" r:id="rId20"/>
    <p:sldId id="272" r:id="rId21"/>
    <p:sldId id="273" r:id="rId22"/>
    <p:sldId id="281" r:id="rId23"/>
    <p:sldId id="282" r:id="rId24"/>
    <p:sldId id="29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9316F5-3F77-4F79-B542-98F10E4DC6CA}"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US"/>
        </a:p>
      </dgm:t>
    </dgm:pt>
    <dgm:pt modelId="{FD9FC611-8C40-437B-A5BC-4B9B5EEAE488}">
      <dgm:prSet phldrT="[Text]" custT="1"/>
      <dgm:spPr/>
      <dgm:t>
        <a:bodyPr/>
        <a:lstStyle/>
        <a:p>
          <a:r>
            <a:rPr lang="lt-LT" sz="2800" dirty="0"/>
            <a:t>Projekto administravimas</a:t>
          </a:r>
          <a:endParaRPr lang="en-US" sz="2800" dirty="0"/>
        </a:p>
      </dgm:t>
    </dgm:pt>
    <dgm:pt modelId="{3EB1CD01-A26F-48CC-A2EA-01F096187199}" type="parTrans" cxnId="{E24859B9-32C1-4EEA-82FC-A1087C554D7A}">
      <dgm:prSet/>
      <dgm:spPr/>
      <dgm:t>
        <a:bodyPr/>
        <a:lstStyle/>
        <a:p>
          <a:endParaRPr lang="en-US"/>
        </a:p>
      </dgm:t>
    </dgm:pt>
    <dgm:pt modelId="{B7C51387-A6B2-4A71-B332-FDA1BC317B93}" type="sibTrans" cxnId="{E24859B9-32C1-4EEA-82FC-A1087C554D7A}">
      <dgm:prSet/>
      <dgm:spPr/>
      <dgm:t>
        <a:bodyPr/>
        <a:lstStyle/>
        <a:p>
          <a:endParaRPr lang="en-US"/>
        </a:p>
      </dgm:t>
    </dgm:pt>
    <dgm:pt modelId="{8953E172-15CC-474F-965C-EC5F9F31D444}">
      <dgm:prSet phldrT="[Text]" custT="1"/>
      <dgm:spPr/>
      <dgm:t>
        <a:bodyPr/>
        <a:lstStyle/>
        <a:p>
          <a:r>
            <a:rPr lang="lt-LT" sz="2000" dirty="0"/>
            <a:t>Už projekto administravimą atsakingas </a:t>
          </a:r>
          <a:r>
            <a:rPr lang="lt-LT" sz="2000" b="1" dirty="0">
              <a:solidFill>
                <a:srgbClr val="FFC000"/>
              </a:solidFill>
            </a:rPr>
            <a:t>pats projekto vykdytojas ar partneris</a:t>
          </a:r>
          <a:r>
            <a:rPr lang="lt-LT" sz="2000" dirty="0"/>
            <a:t>, t. y. nėra sudaroma administravimo paslaugų sutartis</a:t>
          </a:r>
          <a:endParaRPr lang="en-US" sz="2000" dirty="0"/>
        </a:p>
      </dgm:t>
    </dgm:pt>
    <dgm:pt modelId="{25224BDD-93A6-4002-BF2E-ADC294D66A53}" type="parTrans" cxnId="{A2ABF085-3A6E-4A03-8DC9-4985F292D5F4}">
      <dgm:prSet/>
      <dgm:spPr/>
      <dgm:t>
        <a:bodyPr/>
        <a:lstStyle/>
        <a:p>
          <a:endParaRPr lang="en-US"/>
        </a:p>
      </dgm:t>
    </dgm:pt>
    <dgm:pt modelId="{28ADBE02-7C6B-4B9C-9786-F4AB85D3CD94}" type="sibTrans" cxnId="{A2ABF085-3A6E-4A03-8DC9-4985F292D5F4}">
      <dgm:prSet/>
      <dgm:spPr/>
      <dgm:t>
        <a:bodyPr/>
        <a:lstStyle/>
        <a:p>
          <a:endParaRPr lang="en-US"/>
        </a:p>
      </dgm:t>
    </dgm:pt>
    <dgm:pt modelId="{A36F4E3B-09F8-4FE9-A1DC-7477A41C528D}">
      <dgm:prSet custT="1"/>
      <dgm:spPr/>
      <dgm:t>
        <a:bodyPr/>
        <a:lstStyle/>
        <a:p>
          <a:r>
            <a:rPr lang="lt-LT" sz="2000" dirty="0"/>
            <a:t>Visos projekto </a:t>
          </a:r>
          <a:r>
            <a:rPr lang="lt-LT" sz="2000" b="1" dirty="0">
              <a:solidFill>
                <a:srgbClr val="FFC000"/>
              </a:solidFill>
            </a:rPr>
            <a:t>administravimo paslaugos</a:t>
          </a:r>
          <a:r>
            <a:rPr lang="lt-LT" sz="2000" dirty="0"/>
            <a:t> </a:t>
          </a:r>
          <a:r>
            <a:rPr lang="lt-LT" sz="2000" b="1" dirty="0">
              <a:solidFill>
                <a:srgbClr val="FFC000"/>
              </a:solidFill>
            </a:rPr>
            <a:t>perkamos iš tiekėjo</a:t>
          </a:r>
        </a:p>
      </dgm:t>
    </dgm:pt>
    <dgm:pt modelId="{05113D05-655A-4F64-8B77-5DBC312DA8AB}" type="parTrans" cxnId="{6E1676EE-165D-445F-B67D-B66F0FD5BB01}">
      <dgm:prSet/>
      <dgm:spPr/>
      <dgm:t>
        <a:bodyPr/>
        <a:lstStyle/>
        <a:p>
          <a:endParaRPr lang="en-US"/>
        </a:p>
      </dgm:t>
    </dgm:pt>
    <dgm:pt modelId="{3946C499-D2F8-42C6-821E-9B664BCB8210}" type="sibTrans" cxnId="{6E1676EE-165D-445F-B67D-B66F0FD5BB01}">
      <dgm:prSet/>
      <dgm:spPr/>
      <dgm:t>
        <a:bodyPr/>
        <a:lstStyle/>
        <a:p>
          <a:endParaRPr lang="en-US"/>
        </a:p>
      </dgm:t>
    </dgm:pt>
    <dgm:pt modelId="{F1CC5837-B6B8-4B4B-9169-A788B5829DDE}">
      <dgm:prSet custT="1"/>
      <dgm:spPr/>
      <dgm:t>
        <a:bodyPr/>
        <a:lstStyle/>
        <a:p>
          <a:r>
            <a:rPr lang="lt-LT" sz="1800" dirty="0"/>
            <a:t>Įgyvendinant projektą, </a:t>
          </a:r>
          <a:r>
            <a:rPr lang="lt-LT" sz="1800" b="1" dirty="0">
              <a:solidFill>
                <a:srgbClr val="FFC000"/>
              </a:solidFill>
            </a:rPr>
            <a:t>visos mokėjimo prašymuose deklaruojamos projekto administravimo išlaidos turės būti pagrįstos</a:t>
          </a:r>
          <a:r>
            <a:rPr lang="lt-LT" sz="1800" dirty="0"/>
            <a:t> išlaidų pagrindimo ir jų apmokėjimo įrodymo dokumentais. </a:t>
          </a:r>
          <a:endParaRPr lang="en-US" sz="1800" dirty="0"/>
        </a:p>
      </dgm:t>
    </dgm:pt>
    <dgm:pt modelId="{425DA5A9-4217-48A9-9BAD-D03EFF88127D}" type="parTrans" cxnId="{B1697CE6-C7D2-4006-A505-99A80DA57EF0}">
      <dgm:prSet/>
      <dgm:spPr/>
      <dgm:t>
        <a:bodyPr/>
        <a:lstStyle/>
        <a:p>
          <a:endParaRPr lang="en-US"/>
        </a:p>
      </dgm:t>
    </dgm:pt>
    <dgm:pt modelId="{4CC05E9B-70A6-4A92-94A9-1B1D2A6BF392}" type="sibTrans" cxnId="{B1697CE6-C7D2-4006-A505-99A80DA57EF0}">
      <dgm:prSet/>
      <dgm:spPr/>
      <dgm:t>
        <a:bodyPr/>
        <a:lstStyle/>
        <a:p>
          <a:endParaRPr lang="en-US"/>
        </a:p>
      </dgm:t>
    </dgm:pt>
    <dgm:pt modelId="{E2FBD3E2-7879-4DF1-B536-771492FC438D}">
      <dgm:prSet phldrT="[Text]" custT="1"/>
      <dgm:spPr/>
      <dgm:t>
        <a:bodyPr/>
        <a:lstStyle/>
        <a:p>
          <a:r>
            <a:rPr lang="lt-LT" sz="1800" dirty="0"/>
            <a:t>Deklaruojant projekto administravimo išlaidas tarpiniuose ir/ar galutiniame mokėjimo prašymuose, </a:t>
          </a:r>
          <a:r>
            <a:rPr lang="lt-LT" sz="1800" dirty="0">
              <a:solidFill>
                <a:srgbClr val="FFC000"/>
              </a:solidFill>
            </a:rPr>
            <a:t>nereikia teikti jokių papildomų išlaidas pagrindžiančių dokumentų </a:t>
          </a:r>
          <a:endParaRPr lang="en-US" sz="1800" dirty="0">
            <a:solidFill>
              <a:srgbClr val="FFC000"/>
            </a:solidFill>
          </a:endParaRPr>
        </a:p>
      </dgm:t>
    </dgm:pt>
    <dgm:pt modelId="{5F596629-A9B0-4FA0-AB5F-6A0EE38CDD7A}" type="parTrans" cxnId="{17E37BE9-6C93-4AB5-AE71-70474168EBED}">
      <dgm:prSet/>
      <dgm:spPr/>
      <dgm:t>
        <a:bodyPr/>
        <a:lstStyle/>
        <a:p>
          <a:endParaRPr lang="en-US"/>
        </a:p>
      </dgm:t>
    </dgm:pt>
    <dgm:pt modelId="{DDD9330E-0183-4A67-B1B7-A928A7B2A1D0}" type="sibTrans" cxnId="{17E37BE9-6C93-4AB5-AE71-70474168EBED}">
      <dgm:prSet/>
      <dgm:spPr/>
      <dgm:t>
        <a:bodyPr/>
        <a:lstStyle/>
        <a:p>
          <a:endParaRPr lang="en-US"/>
        </a:p>
      </dgm:t>
    </dgm:pt>
    <dgm:pt modelId="{9421F2A9-D6CC-4639-BA99-C303808FE42D}">
      <dgm:prSet custT="1"/>
      <dgm:spPr/>
      <dgm:t>
        <a:bodyPr/>
        <a:lstStyle/>
        <a:p>
          <a:r>
            <a:rPr lang="lt-LT" sz="1800" dirty="0"/>
            <a:t>Tinkama finansuoti projekto administravimo suma nustatoma atsižvelgiant į bendrą projekto tinkamų finansuoti išlaidų sumą bei remiantis tiesioginių projekto išlaidų suma</a:t>
          </a:r>
        </a:p>
      </dgm:t>
    </dgm:pt>
    <dgm:pt modelId="{4C85312E-51BA-4834-87E2-116597A07505}" type="parTrans" cxnId="{2B4ED94A-0A53-4F9F-A0B9-5B99512A2E56}">
      <dgm:prSet/>
      <dgm:spPr/>
      <dgm:t>
        <a:bodyPr/>
        <a:lstStyle/>
        <a:p>
          <a:endParaRPr lang="en-US"/>
        </a:p>
      </dgm:t>
    </dgm:pt>
    <dgm:pt modelId="{1866BFED-667B-4B1D-ABFB-55B626C57E37}" type="sibTrans" cxnId="{2B4ED94A-0A53-4F9F-A0B9-5B99512A2E56}">
      <dgm:prSet/>
      <dgm:spPr/>
      <dgm:t>
        <a:bodyPr/>
        <a:lstStyle/>
        <a:p>
          <a:endParaRPr lang="en-US"/>
        </a:p>
      </dgm:t>
    </dgm:pt>
    <dgm:pt modelId="{0F2BADBC-CDC4-455B-87F5-03FC64FFA897}">
      <dgm:prSet phldrT="[Text]" custT="1"/>
      <dgm:spPr/>
      <dgm:t>
        <a:bodyPr/>
        <a:lstStyle/>
        <a:p>
          <a:r>
            <a:rPr lang="lt-LT" sz="1800" dirty="0"/>
            <a:t>Tinkamai finansuoti sumai nustatyti yra  taikoma </a:t>
          </a:r>
          <a:r>
            <a:rPr lang="lt-LT" sz="1800" b="1" dirty="0">
              <a:solidFill>
                <a:srgbClr val="FFC000"/>
              </a:solidFill>
            </a:rPr>
            <a:t>fiksuotoji norma</a:t>
          </a:r>
          <a:r>
            <a:rPr lang="lt-LT" sz="1800" dirty="0">
              <a:solidFill>
                <a:srgbClr val="FFC000"/>
              </a:solidFill>
            </a:rPr>
            <a:t> </a:t>
          </a:r>
          <a:r>
            <a:rPr lang="lt-LT" sz="1800" dirty="0"/>
            <a:t>pagal Projektų taisyklių 10 priedo 4 punktą</a:t>
          </a:r>
          <a:endParaRPr lang="en-US" sz="1800" dirty="0"/>
        </a:p>
      </dgm:t>
    </dgm:pt>
    <dgm:pt modelId="{09140470-EF25-47D4-AEB7-C37812EBE071}" type="parTrans" cxnId="{2A3D1A4B-956B-4F93-96F3-50D07508AA2E}">
      <dgm:prSet/>
      <dgm:spPr/>
      <dgm:t>
        <a:bodyPr/>
        <a:lstStyle/>
        <a:p>
          <a:endParaRPr lang="en-US"/>
        </a:p>
      </dgm:t>
    </dgm:pt>
    <dgm:pt modelId="{025D481E-4A15-42CA-BE46-5D8235BDCA3E}" type="sibTrans" cxnId="{2A3D1A4B-956B-4F93-96F3-50D07508AA2E}">
      <dgm:prSet/>
      <dgm:spPr/>
      <dgm:t>
        <a:bodyPr/>
        <a:lstStyle/>
        <a:p>
          <a:endParaRPr lang="en-US"/>
        </a:p>
      </dgm:t>
    </dgm:pt>
    <dgm:pt modelId="{1C417848-2F37-4FE2-9509-6CF2E6A84A21}" type="pres">
      <dgm:prSet presAssocID="{679316F5-3F77-4F79-B542-98F10E4DC6CA}" presName="Name0" presStyleCnt="0">
        <dgm:presLayoutVars>
          <dgm:chPref val="1"/>
          <dgm:dir/>
          <dgm:animOne val="branch"/>
          <dgm:animLvl val="lvl"/>
          <dgm:resizeHandles/>
        </dgm:presLayoutVars>
      </dgm:prSet>
      <dgm:spPr/>
    </dgm:pt>
    <dgm:pt modelId="{45D5A189-F782-430B-80D4-00A89BA0ED68}" type="pres">
      <dgm:prSet presAssocID="{FD9FC611-8C40-437B-A5BC-4B9B5EEAE488}" presName="vertOne" presStyleCnt="0"/>
      <dgm:spPr/>
    </dgm:pt>
    <dgm:pt modelId="{B01F4838-3EF6-4A27-BDFE-C6026400459B}" type="pres">
      <dgm:prSet presAssocID="{FD9FC611-8C40-437B-A5BC-4B9B5EEAE488}" presName="txOne" presStyleLbl="node0" presStyleIdx="0" presStyleCnt="1" custScaleY="36331">
        <dgm:presLayoutVars>
          <dgm:chPref val="3"/>
        </dgm:presLayoutVars>
      </dgm:prSet>
      <dgm:spPr/>
    </dgm:pt>
    <dgm:pt modelId="{DC68ABD3-5D08-4E72-8115-8A2D67F0BD31}" type="pres">
      <dgm:prSet presAssocID="{FD9FC611-8C40-437B-A5BC-4B9B5EEAE488}" presName="parTransOne" presStyleCnt="0"/>
      <dgm:spPr/>
    </dgm:pt>
    <dgm:pt modelId="{4424189F-E34B-4649-9D56-0C43580CE79A}" type="pres">
      <dgm:prSet presAssocID="{FD9FC611-8C40-437B-A5BC-4B9B5EEAE488}" presName="horzOne" presStyleCnt="0"/>
      <dgm:spPr/>
    </dgm:pt>
    <dgm:pt modelId="{8564BE93-07AE-45A5-903C-7CBAFCBEA2C7}" type="pres">
      <dgm:prSet presAssocID="{A36F4E3B-09F8-4FE9-A1DC-7477A41C528D}" presName="vertTwo" presStyleCnt="0"/>
      <dgm:spPr/>
    </dgm:pt>
    <dgm:pt modelId="{DFAB60A0-94AC-44C9-8E30-70F0BB18DF05}" type="pres">
      <dgm:prSet presAssocID="{A36F4E3B-09F8-4FE9-A1DC-7477A41C528D}" presName="txTwo" presStyleLbl="node2" presStyleIdx="0" presStyleCnt="2" custScaleX="97830" custLinFactNeighborX="-3110" custLinFactNeighborY="7681">
        <dgm:presLayoutVars>
          <dgm:chPref val="3"/>
        </dgm:presLayoutVars>
      </dgm:prSet>
      <dgm:spPr/>
    </dgm:pt>
    <dgm:pt modelId="{B66EF0B1-0783-408E-A673-EF2A1D984BAF}" type="pres">
      <dgm:prSet presAssocID="{A36F4E3B-09F8-4FE9-A1DC-7477A41C528D}" presName="parTransTwo" presStyleCnt="0"/>
      <dgm:spPr/>
    </dgm:pt>
    <dgm:pt modelId="{7EE9772C-0375-4140-8E74-3C2539A386F2}" type="pres">
      <dgm:prSet presAssocID="{A36F4E3B-09F8-4FE9-A1DC-7477A41C528D}" presName="horzTwo" presStyleCnt="0"/>
      <dgm:spPr/>
    </dgm:pt>
    <dgm:pt modelId="{BEAEE931-DB4E-44AA-842C-B3CB0FE4A67D}" type="pres">
      <dgm:prSet presAssocID="{9421F2A9-D6CC-4639-BA99-C303808FE42D}" presName="vertThree" presStyleCnt="0"/>
      <dgm:spPr/>
    </dgm:pt>
    <dgm:pt modelId="{5B38F7BF-FB14-4B15-B6CD-21967EBAD9C5}" type="pres">
      <dgm:prSet presAssocID="{9421F2A9-D6CC-4639-BA99-C303808FE42D}" presName="txThree" presStyleLbl="node3" presStyleIdx="0" presStyleCnt="2">
        <dgm:presLayoutVars>
          <dgm:chPref val="3"/>
        </dgm:presLayoutVars>
      </dgm:prSet>
      <dgm:spPr/>
    </dgm:pt>
    <dgm:pt modelId="{AB25B2C2-9900-45FE-9A09-D645A917315D}" type="pres">
      <dgm:prSet presAssocID="{9421F2A9-D6CC-4639-BA99-C303808FE42D}" presName="parTransThree" presStyleCnt="0"/>
      <dgm:spPr/>
    </dgm:pt>
    <dgm:pt modelId="{BA4E80E9-EE11-4341-8618-185D8694F169}" type="pres">
      <dgm:prSet presAssocID="{9421F2A9-D6CC-4639-BA99-C303808FE42D}" presName="horzThree" presStyleCnt="0"/>
      <dgm:spPr/>
    </dgm:pt>
    <dgm:pt modelId="{110B2574-43F2-4574-85B2-360D794AACC0}" type="pres">
      <dgm:prSet presAssocID="{F1CC5837-B6B8-4B4B-9169-A788B5829DDE}" presName="vertFour" presStyleCnt="0">
        <dgm:presLayoutVars>
          <dgm:chPref val="3"/>
        </dgm:presLayoutVars>
      </dgm:prSet>
      <dgm:spPr/>
    </dgm:pt>
    <dgm:pt modelId="{A5D349B5-FE82-477A-B05B-2B87019E94DA}" type="pres">
      <dgm:prSet presAssocID="{F1CC5837-B6B8-4B4B-9169-A788B5829DDE}" presName="txFour" presStyleLbl="node4" presStyleIdx="0" presStyleCnt="2">
        <dgm:presLayoutVars>
          <dgm:chPref val="3"/>
        </dgm:presLayoutVars>
      </dgm:prSet>
      <dgm:spPr/>
    </dgm:pt>
    <dgm:pt modelId="{3EEF7E17-CFF9-476C-B934-939B771FE184}" type="pres">
      <dgm:prSet presAssocID="{F1CC5837-B6B8-4B4B-9169-A788B5829DDE}" presName="horzFour" presStyleCnt="0"/>
      <dgm:spPr/>
    </dgm:pt>
    <dgm:pt modelId="{ECD36C41-0BF4-4DBF-B8FC-4B413F00645E}" type="pres">
      <dgm:prSet presAssocID="{3946C499-D2F8-42C6-821E-9B664BCB8210}" presName="sibSpaceTwo" presStyleCnt="0"/>
      <dgm:spPr/>
    </dgm:pt>
    <dgm:pt modelId="{62F6678D-169A-434D-B864-393AAECEF755}" type="pres">
      <dgm:prSet presAssocID="{8953E172-15CC-474F-965C-EC5F9F31D444}" presName="vertTwo" presStyleCnt="0"/>
      <dgm:spPr/>
    </dgm:pt>
    <dgm:pt modelId="{72AC3C6D-6B0F-4E57-851E-975E20A2C168}" type="pres">
      <dgm:prSet presAssocID="{8953E172-15CC-474F-965C-EC5F9F31D444}" presName="txTwo" presStyleLbl="node2" presStyleIdx="1" presStyleCnt="2" custScaleX="101086">
        <dgm:presLayoutVars>
          <dgm:chPref val="3"/>
        </dgm:presLayoutVars>
      </dgm:prSet>
      <dgm:spPr/>
    </dgm:pt>
    <dgm:pt modelId="{577531C8-2172-49B6-BB43-768C468D8E76}" type="pres">
      <dgm:prSet presAssocID="{8953E172-15CC-474F-965C-EC5F9F31D444}" presName="parTransTwo" presStyleCnt="0"/>
      <dgm:spPr/>
    </dgm:pt>
    <dgm:pt modelId="{7CE4A4BC-78FB-4C37-96B2-A75382F58AA3}" type="pres">
      <dgm:prSet presAssocID="{8953E172-15CC-474F-965C-EC5F9F31D444}" presName="horzTwo" presStyleCnt="0"/>
      <dgm:spPr/>
    </dgm:pt>
    <dgm:pt modelId="{417F7E46-4E4E-440A-8BE2-9440027C1921}" type="pres">
      <dgm:prSet presAssocID="{0F2BADBC-CDC4-455B-87F5-03FC64FFA897}" presName="vertThree" presStyleCnt="0"/>
      <dgm:spPr/>
    </dgm:pt>
    <dgm:pt modelId="{92F5EF31-9D44-4B5A-9FB7-9B51740CC6A3}" type="pres">
      <dgm:prSet presAssocID="{0F2BADBC-CDC4-455B-87F5-03FC64FFA897}" presName="txThree" presStyleLbl="node3" presStyleIdx="1" presStyleCnt="2" custLinFactNeighborX="1582" custLinFactNeighborY="-17155">
        <dgm:presLayoutVars>
          <dgm:chPref val="3"/>
        </dgm:presLayoutVars>
      </dgm:prSet>
      <dgm:spPr/>
    </dgm:pt>
    <dgm:pt modelId="{C4150832-66CC-4B94-A2C5-B368A98FB4B1}" type="pres">
      <dgm:prSet presAssocID="{0F2BADBC-CDC4-455B-87F5-03FC64FFA897}" presName="parTransThree" presStyleCnt="0"/>
      <dgm:spPr/>
    </dgm:pt>
    <dgm:pt modelId="{ACDA1573-8A90-40EE-90CB-F0635E6592D7}" type="pres">
      <dgm:prSet presAssocID="{0F2BADBC-CDC4-455B-87F5-03FC64FFA897}" presName="horzThree" presStyleCnt="0"/>
      <dgm:spPr/>
    </dgm:pt>
    <dgm:pt modelId="{069584CD-4771-4F52-AA23-E6EF77A8A8B5}" type="pres">
      <dgm:prSet presAssocID="{E2FBD3E2-7879-4DF1-B536-771492FC438D}" presName="vertFour" presStyleCnt="0">
        <dgm:presLayoutVars>
          <dgm:chPref val="3"/>
        </dgm:presLayoutVars>
      </dgm:prSet>
      <dgm:spPr/>
    </dgm:pt>
    <dgm:pt modelId="{225DD1D4-0BCF-43F2-8ABB-7F8A116A6787}" type="pres">
      <dgm:prSet presAssocID="{E2FBD3E2-7879-4DF1-B536-771492FC438D}" presName="txFour" presStyleLbl="node4" presStyleIdx="1" presStyleCnt="2">
        <dgm:presLayoutVars>
          <dgm:chPref val="3"/>
        </dgm:presLayoutVars>
      </dgm:prSet>
      <dgm:spPr/>
    </dgm:pt>
    <dgm:pt modelId="{B07B4A14-8014-453F-B870-3069370F44CB}" type="pres">
      <dgm:prSet presAssocID="{E2FBD3E2-7879-4DF1-B536-771492FC438D}" presName="horzFour" presStyleCnt="0"/>
      <dgm:spPr/>
    </dgm:pt>
  </dgm:ptLst>
  <dgm:cxnLst>
    <dgm:cxn modelId="{E2AAAD45-17D1-484C-8875-7781E17ECB01}" type="presOf" srcId="{679316F5-3F77-4F79-B542-98F10E4DC6CA}" destId="{1C417848-2F37-4FE2-9509-6CF2E6A84A21}" srcOrd="0" destOrd="0" presId="urn:microsoft.com/office/officeart/2005/8/layout/hierarchy4"/>
    <dgm:cxn modelId="{2A3D1A4B-956B-4F93-96F3-50D07508AA2E}" srcId="{8953E172-15CC-474F-965C-EC5F9F31D444}" destId="{0F2BADBC-CDC4-455B-87F5-03FC64FFA897}" srcOrd="0" destOrd="0" parTransId="{09140470-EF25-47D4-AEB7-C37812EBE071}" sibTransId="{025D481E-4A15-42CA-BE46-5D8235BDCA3E}"/>
    <dgm:cxn modelId="{B1697CE6-C7D2-4006-A505-99A80DA57EF0}" srcId="{9421F2A9-D6CC-4639-BA99-C303808FE42D}" destId="{F1CC5837-B6B8-4B4B-9169-A788B5829DDE}" srcOrd="0" destOrd="0" parTransId="{425DA5A9-4217-48A9-9BAD-D03EFF88127D}" sibTransId="{4CC05E9B-70A6-4A92-94A9-1B1D2A6BF392}"/>
    <dgm:cxn modelId="{19990A0E-BF24-4A64-BF9C-D97FB65F8059}" type="presOf" srcId="{E2FBD3E2-7879-4DF1-B536-771492FC438D}" destId="{225DD1D4-0BCF-43F2-8ABB-7F8A116A6787}" srcOrd="0" destOrd="0" presId="urn:microsoft.com/office/officeart/2005/8/layout/hierarchy4"/>
    <dgm:cxn modelId="{5B1171DA-1425-479F-95DD-16DCF3601B77}" type="presOf" srcId="{A36F4E3B-09F8-4FE9-A1DC-7477A41C528D}" destId="{DFAB60A0-94AC-44C9-8E30-70F0BB18DF05}" srcOrd="0" destOrd="0" presId="urn:microsoft.com/office/officeart/2005/8/layout/hierarchy4"/>
    <dgm:cxn modelId="{E2E8B8C3-F68E-45F4-A126-DD68BAD67C32}" type="presOf" srcId="{0F2BADBC-CDC4-455B-87F5-03FC64FFA897}" destId="{92F5EF31-9D44-4B5A-9FB7-9B51740CC6A3}" srcOrd="0" destOrd="0" presId="urn:microsoft.com/office/officeart/2005/8/layout/hierarchy4"/>
    <dgm:cxn modelId="{17E37BE9-6C93-4AB5-AE71-70474168EBED}" srcId="{0F2BADBC-CDC4-455B-87F5-03FC64FFA897}" destId="{E2FBD3E2-7879-4DF1-B536-771492FC438D}" srcOrd="0" destOrd="0" parTransId="{5F596629-A9B0-4FA0-AB5F-6A0EE38CDD7A}" sibTransId="{DDD9330E-0183-4A67-B1B7-A928A7B2A1D0}"/>
    <dgm:cxn modelId="{6BA57922-A02F-4D58-9633-EC54C05875FD}" type="presOf" srcId="{F1CC5837-B6B8-4B4B-9169-A788B5829DDE}" destId="{A5D349B5-FE82-477A-B05B-2B87019E94DA}" srcOrd="0" destOrd="0" presId="urn:microsoft.com/office/officeart/2005/8/layout/hierarchy4"/>
    <dgm:cxn modelId="{6E1676EE-165D-445F-B67D-B66F0FD5BB01}" srcId="{FD9FC611-8C40-437B-A5BC-4B9B5EEAE488}" destId="{A36F4E3B-09F8-4FE9-A1DC-7477A41C528D}" srcOrd="0" destOrd="0" parTransId="{05113D05-655A-4F64-8B77-5DBC312DA8AB}" sibTransId="{3946C499-D2F8-42C6-821E-9B664BCB8210}"/>
    <dgm:cxn modelId="{A2ABF085-3A6E-4A03-8DC9-4985F292D5F4}" srcId="{FD9FC611-8C40-437B-A5BC-4B9B5EEAE488}" destId="{8953E172-15CC-474F-965C-EC5F9F31D444}" srcOrd="1" destOrd="0" parTransId="{25224BDD-93A6-4002-BF2E-ADC294D66A53}" sibTransId="{28ADBE02-7C6B-4B9C-9786-F4AB85D3CD94}"/>
    <dgm:cxn modelId="{776DD068-70FC-4C4C-9973-73551CDA9233}" type="presOf" srcId="{9421F2A9-D6CC-4639-BA99-C303808FE42D}" destId="{5B38F7BF-FB14-4B15-B6CD-21967EBAD9C5}" srcOrd="0" destOrd="0" presId="urn:microsoft.com/office/officeart/2005/8/layout/hierarchy4"/>
    <dgm:cxn modelId="{C19819A1-D5EE-4866-B523-182E2D419325}" type="presOf" srcId="{FD9FC611-8C40-437B-A5BC-4B9B5EEAE488}" destId="{B01F4838-3EF6-4A27-BDFE-C6026400459B}" srcOrd="0" destOrd="0" presId="urn:microsoft.com/office/officeart/2005/8/layout/hierarchy4"/>
    <dgm:cxn modelId="{E24859B9-32C1-4EEA-82FC-A1087C554D7A}" srcId="{679316F5-3F77-4F79-B542-98F10E4DC6CA}" destId="{FD9FC611-8C40-437B-A5BC-4B9B5EEAE488}" srcOrd="0" destOrd="0" parTransId="{3EB1CD01-A26F-48CC-A2EA-01F096187199}" sibTransId="{B7C51387-A6B2-4A71-B332-FDA1BC317B93}"/>
    <dgm:cxn modelId="{2B4ED94A-0A53-4F9F-A0B9-5B99512A2E56}" srcId="{A36F4E3B-09F8-4FE9-A1DC-7477A41C528D}" destId="{9421F2A9-D6CC-4639-BA99-C303808FE42D}" srcOrd="0" destOrd="0" parTransId="{4C85312E-51BA-4834-87E2-116597A07505}" sibTransId="{1866BFED-667B-4B1D-ABFB-55B626C57E37}"/>
    <dgm:cxn modelId="{2FEBBBEC-0264-4065-9114-B1EFE4DB577D}" type="presOf" srcId="{8953E172-15CC-474F-965C-EC5F9F31D444}" destId="{72AC3C6D-6B0F-4E57-851E-975E20A2C168}" srcOrd="0" destOrd="0" presId="urn:microsoft.com/office/officeart/2005/8/layout/hierarchy4"/>
    <dgm:cxn modelId="{D61B0A2B-887D-47E2-91B0-F52ADC4D2251}" type="presParOf" srcId="{1C417848-2F37-4FE2-9509-6CF2E6A84A21}" destId="{45D5A189-F782-430B-80D4-00A89BA0ED68}" srcOrd="0" destOrd="0" presId="urn:microsoft.com/office/officeart/2005/8/layout/hierarchy4"/>
    <dgm:cxn modelId="{80D2B8FC-0360-47FA-A999-A65FFCF8B039}" type="presParOf" srcId="{45D5A189-F782-430B-80D4-00A89BA0ED68}" destId="{B01F4838-3EF6-4A27-BDFE-C6026400459B}" srcOrd="0" destOrd="0" presId="urn:microsoft.com/office/officeart/2005/8/layout/hierarchy4"/>
    <dgm:cxn modelId="{21F5B7EF-5B97-4F85-8AFB-6201696BCDF8}" type="presParOf" srcId="{45D5A189-F782-430B-80D4-00A89BA0ED68}" destId="{DC68ABD3-5D08-4E72-8115-8A2D67F0BD31}" srcOrd="1" destOrd="0" presId="urn:microsoft.com/office/officeart/2005/8/layout/hierarchy4"/>
    <dgm:cxn modelId="{1F40603E-13E1-45B2-8866-BE63560E5CD2}" type="presParOf" srcId="{45D5A189-F782-430B-80D4-00A89BA0ED68}" destId="{4424189F-E34B-4649-9D56-0C43580CE79A}" srcOrd="2" destOrd="0" presId="urn:microsoft.com/office/officeart/2005/8/layout/hierarchy4"/>
    <dgm:cxn modelId="{715A1876-23A4-4B12-9133-CF88343E601E}" type="presParOf" srcId="{4424189F-E34B-4649-9D56-0C43580CE79A}" destId="{8564BE93-07AE-45A5-903C-7CBAFCBEA2C7}" srcOrd="0" destOrd="0" presId="urn:microsoft.com/office/officeart/2005/8/layout/hierarchy4"/>
    <dgm:cxn modelId="{9FE5FD5E-0ADC-424A-ADEC-CA3524AB2416}" type="presParOf" srcId="{8564BE93-07AE-45A5-903C-7CBAFCBEA2C7}" destId="{DFAB60A0-94AC-44C9-8E30-70F0BB18DF05}" srcOrd="0" destOrd="0" presId="urn:microsoft.com/office/officeart/2005/8/layout/hierarchy4"/>
    <dgm:cxn modelId="{F8A45268-F482-47D0-B679-BD9F013E7FFE}" type="presParOf" srcId="{8564BE93-07AE-45A5-903C-7CBAFCBEA2C7}" destId="{B66EF0B1-0783-408E-A673-EF2A1D984BAF}" srcOrd="1" destOrd="0" presId="urn:microsoft.com/office/officeart/2005/8/layout/hierarchy4"/>
    <dgm:cxn modelId="{58BB94FE-2E61-4CB0-83EE-AE821E42FF06}" type="presParOf" srcId="{8564BE93-07AE-45A5-903C-7CBAFCBEA2C7}" destId="{7EE9772C-0375-4140-8E74-3C2539A386F2}" srcOrd="2" destOrd="0" presId="urn:microsoft.com/office/officeart/2005/8/layout/hierarchy4"/>
    <dgm:cxn modelId="{12A5C5E1-B410-4F3A-83F3-CD0E7573E640}" type="presParOf" srcId="{7EE9772C-0375-4140-8E74-3C2539A386F2}" destId="{BEAEE931-DB4E-44AA-842C-B3CB0FE4A67D}" srcOrd="0" destOrd="0" presId="urn:microsoft.com/office/officeart/2005/8/layout/hierarchy4"/>
    <dgm:cxn modelId="{343EBAB1-45E5-4595-8CFC-883E0614397F}" type="presParOf" srcId="{BEAEE931-DB4E-44AA-842C-B3CB0FE4A67D}" destId="{5B38F7BF-FB14-4B15-B6CD-21967EBAD9C5}" srcOrd="0" destOrd="0" presId="urn:microsoft.com/office/officeart/2005/8/layout/hierarchy4"/>
    <dgm:cxn modelId="{46FD6754-2C4E-41C4-8B16-6C0410987E7B}" type="presParOf" srcId="{BEAEE931-DB4E-44AA-842C-B3CB0FE4A67D}" destId="{AB25B2C2-9900-45FE-9A09-D645A917315D}" srcOrd="1" destOrd="0" presId="urn:microsoft.com/office/officeart/2005/8/layout/hierarchy4"/>
    <dgm:cxn modelId="{71D7BDF1-6B9B-421D-8265-C050452F3B20}" type="presParOf" srcId="{BEAEE931-DB4E-44AA-842C-B3CB0FE4A67D}" destId="{BA4E80E9-EE11-4341-8618-185D8694F169}" srcOrd="2" destOrd="0" presId="urn:microsoft.com/office/officeart/2005/8/layout/hierarchy4"/>
    <dgm:cxn modelId="{3A71220B-6F2B-420D-AEB9-B1D418D51445}" type="presParOf" srcId="{BA4E80E9-EE11-4341-8618-185D8694F169}" destId="{110B2574-43F2-4574-85B2-360D794AACC0}" srcOrd="0" destOrd="0" presId="urn:microsoft.com/office/officeart/2005/8/layout/hierarchy4"/>
    <dgm:cxn modelId="{86C5FDF1-3262-406D-861A-3A502D2E441D}" type="presParOf" srcId="{110B2574-43F2-4574-85B2-360D794AACC0}" destId="{A5D349B5-FE82-477A-B05B-2B87019E94DA}" srcOrd="0" destOrd="0" presId="urn:microsoft.com/office/officeart/2005/8/layout/hierarchy4"/>
    <dgm:cxn modelId="{AB01BF7D-0920-4482-A0AB-154620611AB8}" type="presParOf" srcId="{110B2574-43F2-4574-85B2-360D794AACC0}" destId="{3EEF7E17-CFF9-476C-B934-939B771FE184}" srcOrd="1" destOrd="0" presId="urn:microsoft.com/office/officeart/2005/8/layout/hierarchy4"/>
    <dgm:cxn modelId="{59D596C9-48B5-4F36-AD57-0C545D257160}" type="presParOf" srcId="{4424189F-E34B-4649-9D56-0C43580CE79A}" destId="{ECD36C41-0BF4-4DBF-B8FC-4B413F00645E}" srcOrd="1" destOrd="0" presId="urn:microsoft.com/office/officeart/2005/8/layout/hierarchy4"/>
    <dgm:cxn modelId="{DE120ABC-3CB8-468D-9B18-144EB06CF5E3}" type="presParOf" srcId="{4424189F-E34B-4649-9D56-0C43580CE79A}" destId="{62F6678D-169A-434D-B864-393AAECEF755}" srcOrd="2" destOrd="0" presId="urn:microsoft.com/office/officeart/2005/8/layout/hierarchy4"/>
    <dgm:cxn modelId="{24ED3931-1568-43AB-9DAD-57EE61F9214F}" type="presParOf" srcId="{62F6678D-169A-434D-B864-393AAECEF755}" destId="{72AC3C6D-6B0F-4E57-851E-975E20A2C168}" srcOrd="0" destOrd="0" presId="urn:microsoft.com/office/officeart/2005/8/layout/hierarchy4"/>
    <dgm:cxn modelId="{0E0FD64F-5FDE-4FB6-9C0F-530F277E8F66}" type="presParOf" srcId="{62F6678D-169A-434D-B864-393AAECEF755}" destId="{577531C8-2172-49B6-BB43-768C468D8E76}" srcOrd="1" destOrd="0" presId="urn:microsoft.com/office/officeart/2005/8/layout/hierarchy4"/>
    <dgm:cxn modelId="{F11F8B71-6439-4465-860E-1E923D6BC597}" type="presParOf" srcId="{62F6678D-169A-434D-B864-393AAECEF755}" destId="{7CE4A4BC-78FB-4C37-96B2-A75382F58AA3}" srcOrd="2" destOrd="0" presId="urn:microsoft.com/office/officeart/2005/8/layout/hierarchy4"/>
    <dgm:cxn modelId="{9EB478D9-6C52-4A8A-A91C-A665C4D39371}" type="presParOf" srcId="{7CE4A4BC-78FB-4C37-96B2-A75382F58AA3}" destId="{417F7E46-4E4E-440A-8BE2-9440027C1921}" srcOrd="0" destOrd="0" presId="urn:microsoft.com/office/officeart/2005/8/layout/hierarchy4"/>
    <dgm:cxn modelId="{DC0FC97D-756A-421F-8B6A-8A02A72579D1}" type="presParOf" srcId="{417F7E46-4E4E-440A-8BE2-9440027C1921}" destId="{92F5EF31-9D44-4B5A-9FB7-9B51740CC6A3}" srcOrd="0" destOrd="0" presId="urn:microsoft.com/office/officeart/2005/8/layout/hierarchy4"/>
    <dgm:cxn modelId="{C600E6BC-2BA5-47C9-81BD-52A7C6317D39}" type="presParOf" srcId="{417F7E46-4E4E-440A-8BE2-9440027C1921}" destId="{C4150832-66CC-4B94-A2C5-B368A98FB4B1}" srcOrd="1" destOrd="0" presId="urn:microsoft.com/office/officeart/2005/8/layout/hierarchy4"/>
    <dgm:cxn modelId="{52361C60-49AB-44BF-B300-6D5C73446B48}" type="presParOf" srcId="{417F7E46-4E4E-440A-8BE2-9440027C1921}" destId="{ACDA1573-8A90-40EE-90CB-F0635E6592D7}" srcOrd="2" destOrd="0" presId="urn:microsoft.com/office/officeart/2005/8/layout/hierarchy4"/>
    <dgm:cxn modelId="{782C05A1-7B8A-467C-8DF7-7EE6CE4264E3}" type="presParOf" srcId="{ACDA1573-8A90-40EE-90CB-F0635E6592D7}" destId="{069584CD-4771-4F52-AA23-E6EF77A8A8B5}" srcOrd="0" destOrd="0" presId="urn:microsoft.com/office/officeart/2005/8/layout/hierarchy4"/>
    <dgm:cxn modelId="{72008617-EA23-47A6-915D-75052B7CBC24}" type="presParOf" srcId="{069584CD-4771-4F52-AA23-E6EF77A8A8B5}" destId="{225DD1D4-0BCF-43F2-8ABB-7F8A116A6787}" srcOrd="0" destOrd="0" presId="urn:microsoft.com/office/officeart/2005/8/layout/hierarchy4"/>
    <dgm:cxn modelId="{0E8B4ED9-3421-430E-B2EA-D81FE17A7CB2}" type="presParOf" srcId="{069584CD-4771-4F52-AA23-E6EF77A8A8B5}" destId="{B07B4A14-8014-453F-B870-3069370F44CB}"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E132D2-DB9D-4B07-AB5B-63627C806B3F}"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C4AD9DEC-4C41-4D48-AD86-FBEBDF7B5EE0}">
      <dgm:prSet phldrT="[Text]"/>
      <dgm:spPr/>
      <dgm:t>
        <a:bodyPr/>
        <a:lstStyle/>
        <a:p>
          <a:r>
            <a:rPr lang="lt-LT" dirty="0"/>
            <a:t>Projekto administravimo </a:t>
          </a:r>
          <a:r>
            <a:rPr lang="lt-LT" b="1" dirty="0"/>
            <a:t>paslaugos perkamos iš tiekėjo</a:t>
          </a:r>
          <a:endParaRPr lang="en-US" b="1" dirty="0"/>
        </a:p>
      </dgm:t>
    </dgm:pt>
    <dgm:pt modelId="{ED4326BE-C962-4879-9CA6-76B18DDEC3AD}" type="parTrans" cxnId="{53872C10-A4CF-47F6-B0DD-26D01BB41146}">
      <dgm:prSet/>
      <dgm:spPr/>
      <dgm:t>
        <a:bodyPr/>
        <a:lstStyle/>
        <a:p>
          <a:endParaRPr lang="en-US"/>
        </a:p>
      </dgm:t>
    </dgm:pt>
    <dgm:pt modelId="{DCBE9EB4-6BD2-47AA-A883-E732C1B73F36}" type="sibTrans" cxnId="{53872C10-A4CF-47F6-B0DD-26D01BB41146}">
      <dgm:prSet/>
      <dgm:spPr/>
      <dgm:t>
        <a:bodyPr/>
        <a:lstStyle/>
        <a:p>
          <a:endParaRPr lang="en-US"/>
        </a:p>
      </dgm:t>
    </dgm:pt>
    <dgm:pt modelId="{CE2F358F-8C4A-4937-AFC3-62524229DD0D}">
      <dgm:prSet phldrT="[Text]" custT="1"/>
      <dgm:spPr/>
      <dgm:t>
        <a:bodyPr/>
        <a:lstStyle/>
        <a:p>
          <a:r>
            <a:rPr lang="lt-LT" sz="2400" dirty="0"/>
            <a:t>Tinkamai finansuoti sumai nustatyti naudojama lentelė:</a:t>
          </a:r>
        </a:p>
      </dgm:t>
    </dgm:pt>
    <dgm:pt modelId="{57E2C0F4-32B2-4C1B-B258-A385201D58AC}" type="parTrans" cxnId="{7CEE8897-8057-4985-8C96-8568D411060C}">
      <dgm:prSet/>
      <dgm:spPr/>
      <dgm:t>
        <a:bodyPr/>
        <a:lstStyle/>
        <a:p>
          <a:endParaRPr lang="en-US"/>
        </a:p>
      </dgm:t>
    </dgm:pt>
    <dgm:pt modelId="{D9225EA1-3A5D-4BBE-813B-60530DCCC854}" type="sibTrans" cxnId="{7CEE8897-8057-4985-8C96-8568D411060C}">
      <dgm:prSet/>
      <dgm:spPr/>
      <dgm:t>
        <a:bodyPr/>
        <a:lstStyle/>
        <a:p>
          <a:endParaRPr lang="en-US"/>
        </a:p>
      </dgm:t>
    </dgm:pt>
    <dgm:pt modelId="{60B91B6A-B256-43F1-A5AF-F5CB54FF8A46}" type="pres">
      <dgm:prSet presAssocID="{8DE132D2-DB9D-4B07-AB5B-63627C806B3F}" presName="Name0" presStyleCnt="0">
        <dgm:presLayoutVars>
          <dgm:chPref val="1"/>
          <dgm:dir/>
          <dgm:animOne val="branch"/>
          <dgm:animLvl val="lvl"/>
          <dgm:resizeHandles/>
        </dgm:presLayoutVars>
      </dgm:prSet>
      <dgm:spPr/>
    </dgm:pt>
    <dgm:pt modelId="{2EBF6DB5-32E0-42CA-B45F-72ADC52E54EF}" type="pres">
      <dgm:prSet presAssocID="{C4AD9DEC-4C41-4D48-AD86-FBEBDF7B5EE0}" presName="vertOne" presStyleCnt="0"/>
      <dgm:spPr/>
    </dgm:pt>
    <dgm:pt modelId="{0241668B-40F7-4256-B060-DDB79A4C923B}" type="pres">
      <dgm:prSet presAssocID="{C4AD9DEC-4C41-4D48-AD86-FBEBDF7B5EE0}" presName="txOne" presStyleLbl="node0" presStyleIdx="0" presStyleCnt="1" custScaleY="42232">
        <dgm:presLayoutVars>
          <dgm:chPref val="3"/>
        </dgm:presLayoutVars>
      </dgm:prSet>
      <dgm:spPr/>
    </dgm:pt>
    <dgm:pt modelId="{D94BFD18-84FB-4121-8F5E-EB06A4398F39}" type="pres">
      <dgm:prSet presAssocID="{C4AD9DEC-4C41-4D48-AD86-FBEBDF7B5EE0}" presName="parTransOne" presStyleCnt="0"/>
      <dgm:spPr/>
    </dgm:pt>
    <dgm:pt modelId="{DC839A0E-8BBD-488F-A742-D342AF4736FB}" type="pres">
      <dgm:prSet presAssocID="{C4AD9DEC-4C41-4D48-AD86-FBEBDF7B5EE0}" presName="horzOne" presStyleCnt="0"/>
      <dgm:spPr/>
    </dgm:pt>
    <dgm:pt modelId="{60BCD196-E32E-4B84-A8D3-D6443FC5928B}" type="pres">
      <dgm:prSet presAssocID="{CE2F358F-8C4A-4937-AFC3-62524229DD0D}" presName="vertTwo" presStyleCnt="0"/>
      <dgm:spPr/>
    </dgm:pt>
    <dgm:pt modelId="{4F4ACB2A-EC7E-4A6E-90AA-A859A8A35893}" type="pres">
      <dgm:prSet presAssocID="{CE2F358F-8C4A-4937-AFC3-62524229DD0D}" presName="txTwo" presStyleLbl="node2" presStyleIdx="0" presStyleCnt="1" custScaleY="28187" custLinFactNeighborY="-7118">
        <dgm:presLayoutVars>
          <dgm:chPref val="3"/>
        </dgm:presLayoutVars>
      </dgm:prSet>
      <dgm:spPr/>
    </dgm:pt>
    <dgm:pt modelId="{3634EB55-A3E8-4833-BB26-B88AFD939461}" type="pres">
      <dgm:prSet presAssocID="{CE2F358F-8C4A-4937-AFC3-62524229DD0D}" presName="horzTwo" presStyleCnt="0"/>
      <dgm:spPr/>
    </dgm:pt>
  </dgm:ptLst>
  <dgm:cxnLst>
    <dgm:cxn modelId="{2413ABB6-F769-4B9C-9ACC-C45C9241786E}" type="presOf" srcId="{C4AD9DEC-4C41-4D48-AD86-FBEBDF7B5EE0}" destId="{0241668B-40F7-4256-B060-DDB79A4C923B}" srcOrd="0" destOrd="0" presId="urn:microsoft.com/office/officeart/2005/8/layout/hierarchy4"/>
    <dgm:cxn modelId="{E9C73310-FE2D-4B86-AB16-19114B58F8CE}" type="presOf" srcId="{8DE132D2-DB9D-4B07-AB5B-63627C806B3F}" destId="{60B91B6A-B256-43F1-A5AF-F5CB54FF8A46}" srcOrd="0" destOrd="0" presId="urn:microsoft.com/office/officeart/2005/8/layout/hierarchy4"/>
    <dgm:cxn modelId="{7CEE8897-8057-4985-8C96-8568D411060C}" srcId="{C4AD9DEC-4C41-4D48-AD86-FBEBDF7B5EE0}" destId="{CE2F358F-8C4A-4937-AFC3-62524229DD0D}" srcOrd="0" destOrd="0" parTransId="{57E2C0F4-32B2-4C1B-B258-A385201D58AC}" sibTransId="{D9225EA1-3A5D-4BBE-813B-60530DCCC854}"/>
    <dgm:cxn modelId="{53872C10-A4CF-47F6-B0DD-26D01BB41146}" srcId="{8DE132D2-DB9D-4B07-AB5B-63627C806B3F}" destId="{C4AD9DEC-4C41-4D48-AD86-FBEBDF7B5EE0}" srcOrd="0" destOrd="0" parTransId="{ED4326BE-C962-4879-9CA6-76B18DDEC3AD}" sibTransId="{DCBE9EB4-6BD2-47AA-A883-E732C1B73F36}"/>
    <dgm:cxn modelId="{D4979D7C-EBBB-437A-AC0F-E0F283548D9E}" type="presOf" srcId="{CE2F358F-8C4A-4937-AFC3-62524229DD0D}" destId="{4F4ACB2A-EC7E-4A6E-90AA-A859A8A35893}" srcOrd="0" destOrd="0" presId="urn:microsoft.com/office/officeart/2005/8/layout/hierarchy4"/>
    <dgm:cxn modelId="{B6941D77-C767-4F7C-83C0-67AB4D28E9F0}" type="presParOf" srcId="{60B91B6A-B256-43F1-A5AF-F5CB54FF8A46}" destId="{2EBF6DB5-32E0-42CA-B45F-72ADC52E54EF}" srcOrd="0" destOrd="0" presId="urn:microsoft.com/office/officeart/2005/8/layout/hierarchy4"/>
    <dgm:cxn modelId="{2C9B9D76-ED29-40E3-90ED-7CD350902EE3}" type="presParOf" srcId="{2EBF6DB5-32E0-42CA-B45F-72ADC52E54EF}" destId="{0241668B-40F7-4256-B060-DDB79A4C923B}" srcOrd="0" destOrd="0" presId="urn:microsoft.com/office/officeart/2005/8/layout/hierarchy4"/>
    <dgm:cxn modelId="{C823A877-E833-444B-B43F-74C29E82FD14}" type="presParOf" srcId="{2EBF6DB5-32E0-42CA-B45F-72ADC52E54EF}" destId="{D94BFD18-84FB-4121-8F5E-EB06A4398F39}" srcOrd="1" destOrd="0" presId="urn:microsoft.com/office/officeart/2005/8/layout/hierarchy4"/>
    <dgm:cxn modelId="{55AF061B-65EB-40F9-BA07-44DCF9FE2678}" type="presParOf" srcId="{2EBF6DB5-32E0-42CA-B45F-72ADC52E54EF}" destId="{DC839A0E-8BBD-488F-A742-D342AF4736FB}" srcOrd="2" destOrd="0" presId="urn:microsoft.com/office/officeart/2005/8/layout/hierarchy4"/>
    <dgm:cxn modelId="{7AA7F5E8-B9CE-477E-A2A2-0A29B223BB85}" type="presParOf" srcId="{DC839A0E-8BBD-488F-A742-D342AF4736FB}" destId="{60BCD196-E32E-4B84-A8D3-D6443FC5928B}" srcOrd="0" destOrd="0" presId="urn:microsoft.com/office/officeart/2005/8/layout/hierarchy4"/>
    <dgm:cxn modelId="{60A2B00A-7153-4056-A44C-B23211B7BE15}" type="presParOf" srcId="{60BCD196-E32E-4B84-A8D3-D6443FC5928B}" destId="{4F4ACB2A-EC7E-4A6E-90AA-A859A8A35893}" srcOrd="0" destOrd="0" presId="urn:microsoft.com/office/officeart/2005/8/layout/hierarchy4"/>
    <dgm:cxn modelId="{BCCBF5AF-3DCD-4867-8BC7-BF6B753420C2}" type="presParOf" srcId="{60BCD196-E32E-4B84-A8D3-D6443FC5928B}" destId="{3634EB55-A3E8-4833-BB26-B88AFD93946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E132D2-DB9D-4B07-AB5B-63627C806B3F}"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C4AD9DEC-4C41-4D48-AD86-FBEBDF7B5EE0}">
      <dgm:prSet phldrT="[Text]" custT="1"/>
      <dgm:spPr/>
      <dgm:t>
        <a:bodyPr/>
        <a:lstStyle/>
        <a:p>
          <a:r>
            <a:rPr lang="lt-LT" sz="2400" dirty="0"/>
            <a:t>Projekto administravimą vykdo </a:t>
          </a:r>
          <a:r>
            <a:rPr lang="lt-LT" sz="2400" b="1" dirty="0"/>
            <a:t>pats projekto vykdytojas ar partneris</a:t>
          </a:r>
          <a:r>
            <a:rPr lang="lt-LT" sz="2400" dirty="0"/>
            <a:t>, t. y. nėra sudaroma administravimo paslaugų sutartis</a:t>
          </a:r>
          <a:endParaRPr lang="en-US" sz="2400" b="1" dirty="0"/>
        </a:p>
      </dgm:t>
    </dgm:pt>
    <dgm:pt modelId="{ED4326BE-C962-4879-9CA6-76B18DDEC3AD}" type="parTrans" cxnId="{53872C10-A4CF-47F6-B0DD-26D01BB41146}">
      <dgm:prSet/>
      <dgm:spPr/>
      <dgm:t>
        <a:bodyPr/>
        <a:lstStyle/>
        <a:p>
          <a:endParaRPr lang="en-US"/>
        </a:p>
      </dgm:t>
    </dgm:pt>
    <dgm:pt modelId="{DCBE9EB4-6BD2-47AA-A883-E732C1B73F36}" type="sibTrans" cxnId="{53872C10-A4CF-47F6-B0DD-26D01BB41146}">
      <dgm:prSet/>
      <dgm:spPr/>
      <dgm:t>
        <a:bodyPr/>
        <a:lstStyle/>
        <a:p>
          <a:endParaRPr lang="en-US"/>
        </a:p>
      </dgm:t>
    </dgm:pt>
    <dgm:pt modelId="{CE2F358F-8C4A-4937-AFC3-62524229DD0D}">
      <dgm:prSet phldrT="[Text]" custT="1"/>
      <dgm:spPr/>
      <dgm:t>
        <a:bodyPr/>
        <a:lstStyle/>
        <a:p>
          <a:r>
            <a:rPr lang="lt-LT" sz="2400" dirty="0"/>
            <a:t>Tinkamai finansuoti sumai nustatyti naudojama lentelė:</a:t>
          </a:r>
        </a:p>
      </dgm:t>
    </dgm:pt>
    <dgm:pt modelId="{57E2C0F4-32B2-4C1B-B258-A385201D58AC}" type="parTrans" cxnId="{7CEE8897-8057-4985-8C96-8568D411060C}">
      <dgm:prSet/>
      <dgm:spPr/>
      <dgm:t>
        <a:bodyPr/>
        <a:lstStyle/>
        <a:p>
          <a:endParaRPr lang="en-US"/>
        </a:p>
      </dgm:t>
    </dgm:pt>
    <dgm:pt modelId="{D9225EA1-3A5D-4BBE-813B-60530DCCC854}" type="sibTrans" cxnId="{7CEE8897-8057-4985-8C96-8568D411060C}">
      <dgm:prSet/>
      <dgm:spPr/>
      <dgm:t>
        <a:bodyPr/>
        <a:lstStyle/>
        <a:p>
          <a:endParaRPr lang="en-US"/>
        </a:p>
      </dgm:t>
    </dgm:pt>
    <dgm:pt modelId="{60B91B6A-B256-43F1-A5AF-F5CB54FF8A46}" type="pres">
      <dgm:prSet presAssocID="{8DE132D2-DB9D-4B07-AB5B-63627C806B3F}" presName="Name0" presStyleCnt="0">
        <dgm:presLayoutVars>
          <dgm:chPref val="1"/>
          <dgm:dir/>
          <dgm:animOne val="branch"/>
          <dgm:animLvl val="lvl"/>
          <dgm:resizeHandles/>
        </dgm:presLayoutVars>
      </dgm:prSet>
      <dgm:spPr/>
    </dgm:pt>
    <dgm:pt modelId="{2EBF6DB5-32E0-42CA-B45F-72ADC52E54EF}" type="pres">
      <dgm:prSet presAssocID="{C4AD9DEC-4C41-4D48-AD86-FBEBDF7B5EE0}" presName="vertOne" presStyleCnt="0"/>
      <dgm:spPr/>
    </dgm:pt>
    <dgm:pt modelId="{0241668B-40F7-4256-B060-DDB79A4C923B}" type="pres">
      <dgm:prSet presAssocID="{C4AD9DEC-4C41-4D48-AD86-FBEBDF7B5EE0}" presName="txOne" presStyleLbl="node0" presStyleIdx="0" presStyleCnt="1" custScaleY="36074" custLinFactNeighborX="501" custLinFactNeighborY="-97200">
        <dgm:presLayoutVars>
          <dgm:chPref val="3"/>
        </dgm:presLayoutVars>
      </dgm:prSet>
      <dgm:spPr/>
    </dgm:pt>
    <dgm:pt modelId="{D94BFD18-84FB-4121-8F5E-EB06A4398F39}" type="pres">
      <dgm:prSet presAssocID="{C4AD9DEC-4C41-4D48-AD86-FBEBDF7B5EE0}" presName="parTransOne" presStyleCnt="0"/>
      <dgm:spPr/>
    </dgm:pt>
    <dgm:pt modelId="{DC839A0E-8BBD-488F-A742-D342AF4736FB}" type="pres">
      <dgm:prSet presAssocID="{C4AD9DEC-4C41-4D48-AD86-FBEBDF7B5EE0}" presName="horzOne" presStyleCnt="0"/>
      <dgm:spPr/>
    </dgm:pt>
    <dgm:pt modelId="{60BCD196-E32E-4B84-A8D3-D6443FC5928B}" type="pres">
      <dgm:prSet presAssocID="{CE2F358F-8C4A-4937-AFC3-62524229DD0D}" presName="vertTwo" presStyleCnt="0"/>
      <dgm:spPr/>
    </dgm:pt>
    <dgm:pt modelId="{4F4ACB2A-EC7E-4A6E-90AA-A859A8A35893}" type="pres">
      <dgm:prSet presAssocID="{CE2F358F-8C4A-4937-AFC3-62524229DD0D}" presName="txTwo" presStyleLbl="node2" presStyleIdx="0" presStyleCnt="1" custScaleY="17055" custLinFactNeighborX="49" custLinFactNeighborY="-25464">
        <dgm:presLayoutVars>
          <dgm:chPref val="3"/>
        </dgm:presLayoutVars>
      </dgm:prSet>
      <dgm:spPr/>
    </dgm:pt>
    <dgm:pt modelId="{3634EB55-A3E8-4833-BB26-B88AFD939461}" type="pres">
      <dgm:prSet presAssocID="{CE2F358F-8C4A-4937-AFC3-62524229DD0D}" presName="horzTwo" presStyleCnt="0"/>
      <dgm:spPr/>
    </dgm:pt>
  </dgm:ptLst>
  <dgm:cxnLst>
    <dgm:cxn modelId="{2413ABB6-F769-4B9C-9ACC-C45C9241786E}" type="presOf" srcId="{C4AD9DEC-4C41-4D48-AD86-FBEBDF7B5EE0}" destId="{0241668B-40F7-4256-B060-DDB79A4C923B}" srcOrd="0" destOrd="0" presId="urn:microsoft.com/office/officeart/2005/8/layout/hierarchy4"/>
    <dgm:cxn modelId="{E9C73310-FE2D-4B86-AB16-19114B58F8CE}" type="presOf" srcId="{8DE132D2-DB9D-4B07-AB5B-63627C806B3F}" destId="{60B91B6A-B256-43F1-A5AF-F5CB54FF8A46}" srcOrd="0" destOrd="0" presId="urn:microsoft.com/office/officeart/2005/8/layout/hierarchy4"/>
    <dgm:cxn modelId="{7CEE8897-8057-4985-8C96-8568D411060C}" srcId="{C4AD9DEC-4C41-4D48-AD86-FBEBDF7B5EE0}" destId="{CE2F358F-8C4A-4937-AFC3-62524229DD0D}" srcOrd="0" destOrd="0" parTransId="{57E2C0F4-32B2-4C1B-B258-A385201D58AC}" sibTransId="{D9225EA1-3A5D-4BBE-813B-60530DCCC854}"/>
    <dgm:cxn modelId="{53872C10-A4CF-47F6-B0DD-26D01BB41146}" srcId="{8DE132D2-DB9D-4B07-AB5B-63627C806B3F}" destId="{C4AD9DEC-4C41-4D48-AD86-FBEBDF7B5EE0}" srcOrd="0" destOrd="0" parTransId="{ED4326BE-C962-4879-9CA6-76B18DDEC3AD}" sibTransId="{DCBE9EB4-6BD2-47AA-A883-E732C1B73F36}"/>
    <dgm:cxn modelId="{D4979D7C-EBBB-437A-AC0F-E0F283548D9E}" type="presOf" srcId="{CE2F358F-8C4A-4937-AFC3-62524229DD0D}" destId="{4F4ACB2A-EC7E-4A6E-90AA-A859A8A35893}" srcOrd="0" destOrd="0" presId="urn:microsoft.com/office/officeart/2005/8/layout/hierarchy4"/>
    <dgm:cxn modelId="{B6941D77-C767-4F7C-83C0-67AB4D28E9F0}" type="presParOf" srcId="{60B91B6A-B256-43F1-A5AF-F5CB54FF8A46}" destId="{2EBF6DB5-32E0-42CA-B45F-72ADC52E54EF}" srcOrd="0" destOrd="0" presId="urn:microsoft.com/office/officeart/2005/8/layout/hierarchy4"/>
    <dgm:cxn modelId="{2C9B9D76-ED29-40E3-90ED-7CD350902EE3}" type="presParOf" srcId="{2EBF6DB5-32E0-42CA-B45F-72ADC52E54EF}" destId="{0241668B-40F7-4256-B060-DDB79A4C923B}" srcOrd="0" destOrd="0" presId="urn:microsoft.com/office/officeart/2005/8/layout/hierarchy4"/>
    <dgm:cxn modelId="{C823A877-E833-444B-B43F-74C29E82FD14}" type="presParOf" srcId="{2EBF6DB5-32E0-42CA-B45F-72ADC52E54EF}" destId="{D94BFD18-84FB-4121-8F5E-EB06A4398F39}" srcOrd="1" destOrd="0" presId="urn:microsoft.com/office/officeart/2005/8/layout/hierarchy4"/>
    <dgm:cxn modelId="{55AF061B-65EB-40F9-BA07-44DCF9FE2678}" type="presParOf" srcId="{2EBF6DB5-32E0-42CA-B45F-72ADC52E54EF}" destId="{DC839A0E-8BBD-488F-A742-D342AF4736FB}" srcOrd="2" destOrd="0" presId="urn:microsoft.com/office/officeart/2005/8/layout/hierarchy4"/>
    <dgm:cxn modelId="{7AA7F5E8-B9CE-477E-A2A2-0A29B223BB85}" type="presParOf" srcId="{DC839A0E-8BBD-488F-A742-D342AF4736FB}" destId="{60BCD196-E32E-4B84-A8D3-D6443FC5928B}" srcOrd="0" destOrd="0" presId="urn:microsoft.com/office/officeart/2005/8/layout/hierarchy4"/>
    <dgm:cxn modelId="{60A2B00A-7153-4056-A44C-B23211B7BE15}" type="presParOf" srcId="{60BCD196-E32E-4B84-A8D3-D6443FC5928B}" destId="{4F4ACB2A-EC7E-4A6E-90AA-A859A8A35893}" srcOrd="0" destOrd="0" presId="urn:microsoft.com/office/officeart/2005/8/layout/hierarchy4"/>
    <dgm:cxn modelId="{BCCBF5AF-3DCD-4867-8BC7-BF6B753420C2}" type="presParOf" srcId="{60BCD196-E32E-4B84-A8D3-D6443FC5928B}" destId="{3634EB55-A3E8-4833-BB26-B88AFD939461}"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F4838-3EF6-4A27-BDFE-C6026400459B}">
      <dsp:nvSpPr>
        <dsp:cNvPr id="0" name=""/>
        <dsp:cNvSpPr/>
      </dsp:nvSpPr>
      <dsp:spPr>
        <a:xfrm>
          <a:off x="2655" y="1616"/>
          <a:ext cx="8224288" cy="482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lt-LT" sz="2800" kern="1200" dirty="0"/>
            <a:t>Projekto administravimas</a:t>
          </a:r>
          <a:endParaRPr lang="en-US" sz="2800" kern="1200" dirty="0"/>
        </a:p>
      </dsp:txBody>
      <dsp:txXfrm>
        <a:off x="16801" y="15762"/>
        <a:ext cx="8195996" cy="454691"/>
      </dsp:txXfrm>
    </dsp:sp>
    <dsp:sp modelId="{DFAB60A0-94AC-44C9-8E30-70F0BB18DF05}">
      <dsp:nvSpPr>
        <dsp:cNvPr id="0" name=""/>
        <dsp:cNvSpPr/>
      </dsp:nvSpPr>
      <dsp:spPr>
        <a:xfrm>
          <a:off x="0" y="620537"/>
          <a:ext cx="3833246"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t-LT" sz="2000" kern="1200" dirty="0"/>
            <a:t>Visos projekto </a:t>
          </a:r>
          <a:r>
            <a:rPr lang="lt-LT" sz="2000" b="1" kern="1200" dirty="0">
              <a:solidFill>
                <a:srgbClr val="FFC000"/>
              </a:solidFill>
            </a:rPr>
            <a:t>administravimo paslaugos</a:t>
          </a:r>
          <a:r>
            <a:rPr lang="lt-LT" sz="2000" kern="1200" dirty="0"/>
            <a:t> </a:t>
          </a:r>
          <a:r>
            <a:rPr lang="lt-LT" sz="2000" b="1" kern="1200" dirty="0">
              <a:solidFill>
                <a:srgbClr val="FFC000"/>
              </a:solidFill>
            </a:rPr>
            <a:t>perkamos iš tiekėjo</a:t>
          </a:r>
        </a:p>
      </dsp:txBody>
      <dsp:txXfrm>
        <a:off x="38937" y="659474"/>
        <a:ext cx="3755372" cy="1251525"/>
      </dsp:txXfrm>
    </dsp:sp>
    <dsp:sp modelId="{5B38F7BF-FB14-4B15-B6CD-21967EBAD9C5}">
      <dsp:nvSpPr>
        <dsp:cNvPr id="0" name=""/>
        <dsp:cNvSpPr/>
      </dsp:nvSpPr>
      <dsp:spPr>
        <a:xfrm>
          <a:off x="10683" y="206648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Tinkama finansuoti projekto administravimo suma nustatoma atsižvelgiant į bendrą projekto tinkamų finansuoti išlaidų sumą bei remiantis tiesioginių projekto išlaidų suma</a:t>
          </a:r>
        </a:p>
      </dsp:txBody>
      <dsp:txXfrm>
        <a:off x="49620" y="2105417"/>
        <a:ext cx="3840399" cy="1251525"/>
      </dsp:txXfrm>
    </dsp:sp>
    <dsp:sp modelId="{A5D349B5-FE82-477A-B05B-2B87019E94DA}">
      <dsp:nvSpPr>
        <dsp:cNvPr id="0" name=""/>
        <dsp:cNvSpPr/>
      </dsp:nvSpPr>
      <dsp:spPr>
        <a:xfrm>
          <a:off x="10683" y="352212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Įgyvendinant projektą, </a:t>
          </a:r>
          <a:r>
            <a:rPr lang="lt-LT" sz="1800" b="1" kern="1200" dirty="0">
              <a:solidFill>
                <a:srgbClr val="FFC000"/>
              </a:solidFill>
            </a:rPr>
            <a:t>visos mokėjimo prašymuose deklaruojamos projekto administravimo išlaidos turės būti pagrįstos</a:t>
          </a:r>
          <a:r>
            <a:rPr lang="lt-LT" sz="1800" kern="1200" dirty="0"/>
            <a:t> išlaidų pagrindimo ir jų apmokėjimo įrodymo dokumentais. </a:t>
          </a:r>
          <a:endParaRPr lang="en-US" sz="1800" kern="1200" dirty="0"/>
        </a:p>
      </dsp:txBody>
      <dsp:txXfrm>
        <a:off x="49620" y="3561057"/>
        <a:ext cx="3840399" cy="1251525"/>
      </dsp:txXfrm>
    </dsp:sp>
    <dsp:sp modelId="{72AC3C6D-6B0F-4E57-851E-975E20A2C168}">
      <dsp:nvSpPr>
        <dsp:cNvPr id="0" name=""/>
        <dsp:cNvSpPr/>
      </dsp:nvSpPr>
      <dsp:spPr>
        <a:xfrm>
          <a:off x="4258091" y="610840"/>
          <a:ext cx="3960825"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t-LT" sz="2000" kern="1200" dirty="0"/>
            <a:t>Už projekto administravimą atsakingas </a:t>
          </a:r>
          <a:r>
            <a:rPr lang="lt-LT" sz="2000" b="1" kern="1200" dirty="0">
              <a:solidFill>
                <a:srgbClr val="FFC000"/>
              </a:solidFill>
            </a:rPr>
            <a:t>pats projekto vykdytojas ar partneris</a:t>
          </a:r>
          <a:r>
            <a:rPr lang="lt-LT" sz="2000" kern="1200" dirty="0"/>
            <a:t>, t. y. nėra sudaroma administravimo paslaugų sutartis</a:t>
          </a:r>
          <a:endParaRPr lang="en-US" sz="2000" kern="1200" dirty="0"/>
        </a:p>
      </dsp:txBody>
      <dsp:txXfrm>
        <a:off x="4297028" y="649777"/>
        <a:ext cx="3882951" cy="1251525"/>
      </dsp:txXfrm>
    </dsp:sp>
    <dsp:sp modelId="{92F5EF31-9D44-4B5A-9FB7-9B51740CC6A3}">
      <dsp:nvSpPr>
        <dsp:cNvPr id="0" name=""/>
        <dsp:cNvSpPr/>
      </dsp:nvSpPr>
      <dsp:spPr>
        <a:xfrm>
          <a:off x="4311326" y="2044824"/>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Tinkamai finansuoti sumai nustatyti yra  taikoma </a:t>
          </a:r>
          <a:r>
            <a:rPr lang="lt-LT" sz="1800" b="1" kern="1200" dirty="0">
              <a:solidFill>
                <a:srgbClr val="FFC000"/>
              </a:solidFill>
            </a:rPr>
            <a:t>fiksuotoji norma</a:t>
          </a:r>
          <a:r>
            <a:rPr lang="lt-LT" sz="1800" kern="1200" dirty="0">
              <a:solidFill>
                <a:srgbClr val="FFC000"/>
              </a:solidFill>
            </a:rPr>
            <a:t> </a:t>
          </a:r>
          <a:r>
            <a:rPr lang="lt-LT" sz="1800" kern="1200" dirty="0"/>
            <a:t>pagal Projektų taisyklių 10 priedo 4 punktą</a:t>
          </a:r>
          <a:endParaRPr lang="en-US" sz="1800" kern="1200" dirty="0"/>
        </a:p>
      </dsp:txBody>
      <dsp:txXfrm>
        <a:off x="4350263" y="2083761"/>
        <a:ext cx="3840399" cy="1251525"/>
      </dsp:txXfrm>
    </dsp:sp>
    <dsp:sp modelId="{225DD1D4-0BCF-43F2-8ABB-7F8A116A6787}">
      <dsp:nvSpPr>
        <dsp:cNvPr id="0" name=""/>
        <dsp:cNvSpPr/>
      </dsp:nvSpPr>
      <dsp:spPr>
        <a:xfrm>
          <a:off x="4279367" y="3522120"/>
          <a:ext cx="3918273" cy="1329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kern="1200" dirty="0"/>
            <a:t>Deklaruojant projekto administravimo išlaidas tarpiniuose ir/ar galutiniame mokėjimo prašymuose, </a:t>
          </a:r>
          <a:r>
            <a:rPr lang="lt-LT" sz="1800" kern="1200" dirty="0">
              <a:solidFill>
                <a:srgbClr val="FFC000"/>
              </a:solidFill>
            </a:rPr>
            <a:t>nereikia teikti jokių papildomų išlaidas pagrindžiančių dokumentų </a:t>
          </a:r>
          <a:endParaRPr lang="en-US" sz="1800" kern="1200" dirty="0">
            <a:solidFill>
              <a:srgbClr val="FFC000"/>
            </a:solidFill>
          </a:endParaRPr>
        </a:p>
      </dsp:txBody>
      <dsp:txXfrm>
        <a:off x="4318304" y="3561057"/>
        <a:ext cx="3840399" cy="1251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1668B-40F7-4256-B060-DDB79A4C923B}">
      <dsp:nvSpPr>
        <dsp:cNvPr id="0" name=""/>
        <dsp:cNvSpPr/>
      </dsp:nvSpPr>
      <dsp:spPr>
        <a:xfrm>
          <a:off x="0" y="72010"/>
          <a:ext cx="8229600" cy="86356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lt-LT" sz="2700" kern="1200" dirty="0"/>
            <a:t>Projekto administravimo </a:t>
          </a:r>
          <a:r>
            <a:rPr lang="lt-LT" sz="2700" b="1" kern="1200" dirty="0"/>
            <a:t>paslaugos perkamos iš tiekėjo</a:t>
          </a:r>
          <a:endParaRPr lang="en-US" sz="2700" b="1" kern="1200" dirty="0"/>
        </a:p>
      </dsp:txBody>
      <dsp:txXfrm>
        <a:off x="25293" y="97303"/>
        <a:ext cx="8179014" cy="812983"/>
      </dsp:txXfrm>
    </dsp:sp>
    <dsp:sp modelId="{4F4ACB2A-EC7E-4A6E-90AA-A859A8A35893}">
      <dsp:nvSpPr>
        <dsp:cNvPr id="0" name=""/>
        <dsp:cNvSpPr/>
      </dsp:nvSpPr>
      <dsp:spPr>
        <a:xfrm>
          <a:off x="0" y="1250887"/>
          <a:ext cx="8229600" cy="57637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Tinkamai finansuoti sumai nustatyti naudojama lentelė:</a:t>
          </a:r>
        </a:p>
      </dsp:txBody>
      <dsp:txXfrm>
        <a:off x="16881" y="1267768"/>
        <a:ext cx="8195838" cy="542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1668B-40F7-4256-B060-DDB79A4C923B}">
      <dsp:nvSpPr>
        <dsp:cNvPr id="0" name=""/>
        <dsp:cNvSpPr/>
      </dsp:nvSpPr>
      <dsp:spPr>
        <a:xfrm>
          <a:off x="8036" y="0"/>
          <a:ext cx="8221563" cy="90960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Projekto administravimą vykdo </a:t>
          </a:r>
          <a:r>
            <a:rPr lang="lt-LT" sz="2400" b="1" kern="1200" dirty="0"/>
            <a:t>pats projekto vykdytojas ar partneris</a:t>
          </a:r>
          <a:r>
            <a:rPr lang="lt-LT" sz="2400" kern="1200" dirty="0"/>
            <a:t>, t. y. nėra sudaroma administravimo paslaugų sutartis</a:t>
          </a:r>
          <a:endParaRPr lang="en-US" sz="2400" b="1" kern="1200" dirty="0"/>
        </a:p>
      </dsp:txBody>
      <dsp:txXfrm>
        <a:off x="34677" y="26641"/>
        <a:ext cx="8168281" cy="856322"/>
      </dsp:txXfrm>
    </dsp:sp>
    <dsp:sp modelId="{4F4ACB2A-EC7E-4A6E-90AA-A859A8A35893}">
      <dsp:nvSpPr>
        <dsp:cNvPr id="0" name=""/>
        <dsp:cNvSpPr/>
      </dsp:nvSpPr>
      <dsp:spPr>
        <a:xfrm>
          <a:off x="8036" y="1088884"/>
          <a:ext cx="8221563" cy="43004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t-LT" sz="2400" kern="1200" dirty="0"/>
            <a:t>Tinkamai finansuoti sumai nustatyti naudojama lentelė:</a:t>
          </a:r>
        </a:p>
      </dsp:txBody>
      <dsp:txXfrm>
        <a:off x="20631" y="1101479"/>
        <a:ext cx="8196373" cy="4048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9E276C-B0A1-4990-9742-BA5E9A6C84D1}" type="datetimeFigureOut">
              <a:rPr lang="lt-LT" smtClean="0"/>
              <a:t>2016.10.12</a:t>
            </a:fld>
            <a:endParaRPr lang="lt-L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6E1B4-11E5-4772-9AB0-261366737B10}" type="slidenum">
              <a:rPr lang="lt-LT" smtClean="0"/>
              <a:t>‹#›</a:t>
            </a:fld>
            <a:endParaRPr lang="lt-LT"/>
          </a:p>
        </p:txBody>
      </p:sp>
    </p:spTree>
    <p:extLst>
      <p:ext uri="{BB962C8B-B14F-4D97-AF65-F5344CB8AC3E}">
        <p14:creationId xmlns:p14="http://schemas.microsoft.com/office/powerpoint/2010/main" val="1685918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cs typeface="Arial" panose="020B0604020202020204" pitchFamily="34" charset="0"/>
              </a:defRPr>
            </a:lvl1pPr>
            <a:lvl2pPr marL="742950" indent="-285750">
              <a:defRPr sz="1600">
                <a:solidFill>
                  <a:schemeClr val="tx1"/>
                </a:solidFill>
                <a:latin typeface="Arial" panose="020B0604020202020204" pitchFamily="34" charset="0"/>
                <a:cs typeface="Arial" panose="020B0604020202020204" pitchFamily="34" charset="0"/>
              </a:defRPr>
            </a:lvl2pPr>
            <a:lvl3pPr marL="1143000" indent="-228600">
              <a:defRPr sz="1600">
                <a:solidFill>
                  <a:schemeClr val="tx1"/>
                </a:solidFill>
                <a:latin typeface="Arial" panose="020B0604020202020204" pitchFamily="34" charset="0"/>
                <a:cs typeface="Arial" panose="020B0604020202020204" pitchFamily="34" charset="0"/>
              </a:defRPr>
            </a:lvl3pPr>
            <a:lvl4pPr marL="1600200" indent="-228600">
              <a:defRPr sz="1600">
                <a:solidFill>
                  <a:schemeClr val="tx1"/>
                </a:solidFill>
                <a:latin typeface="Arial" panose="020B0604020202020204" pitchFamily="34" charset="0"/>
                <a:cs typeface="Arial" panose="020B0604020202020204" pitchFamily="34" charset="0"/>
              </a:defRPr>
            </a:lvl4pPr>
            <a:lvl5pPr marL="2057400" indent="-22860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fld id="{C4B6526E-9484-401B-92A2-EA10926D0C6E}" type="slidenum">
              <a:rPr lang="en-US" altLang="lt-LT" sz="1200" smtClean="0"/>
              <a:pPr/>
              <a:t>19</a:t>
            </a:fld>
            <a:endParaRPr lang="en-US" altLang="lt-LT" sz="1200"/>
          </a:p>
        </p:txBody>
      </p:sp>
    </p:spTree>
    <p:extLst>
      <p:ext uri="{BB962C8B-B14F-4D97-AF65-F5344CB8AC3E}">
        <p14:creationId xmlns:p14="http://schemas.microsoft.com/office/powerpoint/2010/main" val="310419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cs typeface="Arial" panose="020B0604020202020204" pitchFamily="34" charset="0"/>
              </a:defRPr>
            </a:lvl1pPr>
            <a:lvl2pPr marL="742950" indent="-285750">
              <a:defRPr sz="1600">
                <a:solidFill>
                  <a:schemeClr val="tx1"/>
                </a:solidFill>
                <a:latin typeface="Arial" panose="020B0604020202020204" pitchFamily="34" charset="0"/>
                <a:cs typeface="Arial" panose="020B0604020202020204" pitchFamily="34" charset="0"/>
              </a:defRPr>
            </a:lvl2pPr>
            <a:lvl3pPr marL="1143000" indent="-228600">
              <a:defRPr sz="1600">
                <a:solidFill>
                  <a:schemeClr val="tx1"/>
                </a:solidFill>
                <a:latin typeface="Arial" panose="020B0604020202020204" pitchFamily="34" charset="0"/>
                <a:cs typeface="Arial" panose="020B0604020202020204" pitchFamily="34" charset="0"/>
              </a:defRPr>
            </a:lvl3pPr>
            <a:lvl4pPr marL="1600200" indent="-228600">
              <a:defRPr sz="1600">
                <a:solidFill>
                  <a:schemeClr val="tx1"/>
                </a:solidFill>
                <a:latin typeface="Arial" panose="020B0604020202020204" pitchFamily="34" charset="0"/>
                <a:cs typeface="Arial" panose="020B0604020202020204" pitchFamily="34" charset="0"/>
              </a:defRPr>
            </a:lvl4pPr>
            <a:lvl5pPr marL="2057400" indent="-22860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fld id="{555DF32D-F7B4-484D-8F09-C7F2AB12B1BF}" type="slidenum">
              <a:rPr lang="en-US" altLang="lt-LT" sz="1200" smtClean="0"/>
              <a:pPr/>
              <a:t>20</a:t>
            </a:fld>
            <a:endParaRPr lang="en-US" altLang="lt-LT" sz="1200"/>
          </a:p>
        </p:txBody>
      </p:sp>
    </p:spTree>
    <p:extLst>
      <p:ext uri="{BB962C8B-B14F-4D97-AF65-F5344CB8AC3E}">
        <p14:creationId xmlns:p14="http://schemas.microsoft.com/office/powerpoint/2010/main" val="63911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t-LT" altLang="lt-LT"/>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cs typeface="Arial" panose="020B0604020202020204" pitchFamily="34" charset="0"/>
              </a:defRPr>
            </a:lvl1pPr>
            <a:lvl2pPr marL="742950" indent="-285750">
              <a:defRPr sz="1600">
                <a:solidFill>
                  <a:schemeClr val="tx1"/>
                </a:solidFill>
                <a:latin typeface="Arial" panose="020B0604020202020204" pitchFamily="34" charset="0"/>
                <a:cs typeface="Arial" panose="020B0604020202020204" pitchFamily="34" charset="0"/>
              </a:defRPr>
            </a:lvl2pPr>
            <a:lvl3pPr marL="1143000" indent="-228600">
              <a:defRPr sz="1600">
                <a:solidFill>
                  <a:schemeClr val="tx1"/>
                </a:solidFill>
                <a:latin typeface="Arial" panose="020B0604020202020204" pitchFamily="34" charset="0"/>
                <a:cs typeface="Arial" panose="020B0604020202020204" pitchFamily="34" charset="0"/>
              </a:defRPr>
            </a:lvl3pPr>
            <a:lvl4pPr marL="1600200" indent="-228600">
              <a:defRPr sz="1600">
                <a:solidFill>
                  <a:schemeClr val="tx1"/>
                </a:solidFill>
                <a:latin typeface="Arial" panose="020B0604020202020204" pitchFamily="34" charset="0"/>
                <a:cs typeface="Arial" panose="020B0604020202020204" pitchFamily="34" charset="0"/>
              </a:defRPr>
            </a:lvl4pPr>
            <a:lvl5pPr marL="2057400" indent="-22860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fld id="{FBF446C5-1223-4D4C-973C-F94C2D898CFD}" type="slidenum">
              <a:rPr lang="en-US" altLang="lt-LT" sz="1200" smtClean="0"/>
              <a:pPr/>
              <a:t>21</a:t>
            </a:fld>
            <a:endParaRPr lang="en-US" altLang="lt-LT" sz="1200"/>
          </a:p>
        </p:txBody>
      </p:sp>
    </p:spTree>
    <p:extLst>
      <p:ext uri="{BB962C8B-B14F-4D97-AF65-F5344CB8AC3E}">
        <p14:creationId xmlns:p14="http://schemas.microsoft.com/office/powerpoint/2010/main" val="2828330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lt-LT" altLang="lt-LT"/>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lt-LT" altLang="lt-LT"/>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35D79C91-0D3A-4267-A0A6-BD4D66B28800}" type="slidenum">
              <a:rPr lang="lt-LT" altLang="lt-LT"/>
              <a:pPr/>
              <a:t>‹#›</a:t>
            </a:fld>
            <a:endParaRPr lang="lt-LT" altLang="lt-LT"/>
          </a:p>
        </p:txBody>
      </p:sp>
    </p:spTree>
    <p:extLst>
      <p:ext uri="{BB962C8B-B14F-4D97-AF65-F5344CB8AC3E}">
        <p14:creationId xmlns:p14="http://schemas.microsoft.com/office/powerpoint/2010/main" val="3158453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lt-LT"/>
          </a:p>
        </p:txBody>
      </p:sp>
      <p:sp>
        <p:nvSpPr>
          <p:cNvPr id="3" name="Table Placeholder 2"/>
          <p:cNvSpPr>
            <a:spLocks noGrp="1"/>
          </p:cNvSpPr>
          <p:nvPr>
            <p:ph type="tbl" idx="1"/>
          </p:nvPr>
        </p:nvSpPr>
        <p:spPr>
          <a:xfrm>
            <a:off x="457200" y="1600200"/>
            <a:ext cx="8229600" cy="4525963"/>
          </a:xfrm>
        </p:spPr>
        <p:txBody>
          <a:bodyPr/>
          <a:lstStyle/>
          <a:p>
            <a:endParaRPr lang="lt-LT"/>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lt-LT" altLang="lt-LT"/>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lt-LT" altLang="lt-LT"/>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C6DDABF-2318-48CD-9641-CE37B31FC8E1}" type="slidenum">
              <a:rPr lang="lt-LT" altLang="lt-LT"/>
              <a:pPr/>
              <a:t>‹#›</a:t>
            </a:fld>
            <a:endParaRPr lang="lt-LT" altLang="lt-LT"/>
          </a:p>
        </p:txBody>
      </p:sp>
    </p:spTree>
    <p:extLst>
      <p:ext uri="{BB962C8B-B14F-4D97-AF65-F5344CB8AC3E}">
        <p14:creationId xmlns:p14="http://schemas.microsoft.com/office/powerpoint/2010/main" val="401866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CFB7C3-7BEC-477E-9590-0AD348ABE927}"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160833-80EB-48DE-BC2C-1FE02E0ABD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FB7C3-7BEC-477E-9590-0AD348ABE927}" type="datetimeFigureOut">
              <a:rPr lang="en-US" smtClean="0"/>
              <a:pPr/>
              <a:t>10/12/2016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60833-80EB-48DE-BC2C-1FE02E0ABDCD}" type="slidenum">
              <a:rPr lang="en-US" smtClean="0"/>
              <a:pPr/>
              <a:t>‹#›</a:t>
            </a:fld>
            <a:endParaRPr lang="en-US"/>
          </a:p>
        </p:txBody>
      </p:sp>
      <p:pic>
        <p:nvPicPr>
          <p:cNvPr id="7" name="Picture 6" descr="APVA_logo_2_spalvos_su_LT_pavadinimu_RGB.jpg"/>
          <p:cNvPicPr>
            <a:picLocks noChangeAspect="1"/>
          </p:cNvPicPr>
          <p:nvPr/>
        </p:nvPicPr>
        <p:blipFill>
          <a:blip r:embed="rId15" cstate="print"/>
          <a:stretch>
            <a:fillRect/>
          </a:stretch>
        </p:blipFill>
        <p:spPr>
          <a:xfrm>
            <a:off x="214282" y="142852"/>
            <a:ext cx="2714644" cy="449613"/>
          </a:xfrm>
          <a:prstGeom prst="rect">
            <a:avLst/>
          </a:prstGeom>
        </p:spPr>
      </p:pic>
      <p:pic>
        <p:nvPicPr>
          <p:cNvPr id="8" name="Picture 2"/>
          <p:cNvPicPr>
            <a:picLocks noChangeAspect="1" noChangeArrowheads="1"/>
          </p:cNvPicPr>
          <p:nvPr/>
        </p:nvPicPr>
        <p:blipFill>
          <a:blip r:embed="rId16"/>
          <a:srcRect/>
          <a:stretch>
            <a:fillRect/>
          </a:stretch>
        </p:blipFill>
        <p:spPr bwMode="auto">
          <a:xfrm>
            <a:off x="0" y="6162675"/>
            <a:ext cx="1171575" cy="6953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22313" y="2352675"/>
            <a:ext cx="7772400" cy="1470025"/>
          </a:xfrm>
        </p:spPr>
        <p:txBody>
          <a:bodyPr>
            <a:normAutofit fontScale="90000"/>
          </a:bodyPr>
          <a:lstStyle/>
          <a:p>
            <a:pPr marL="342900" indent="-342900"/>
            <a:r>
              <a:rPr lang="lt-LT" altLang="lt-LT" sz="3600" dirty="0"/>
              <a:t>Priemonė “Kraštovaizdžio apsauga” </a:t>
            </a:r>
            <a:br>
              <a:rPr lang="lt-LT" altLang="lt-LT" sz="3600" dirty="0"/>
            </a:br>
            <a:br>
              <a:rPr lang="lt-LT" altLang="lt-LT" sz="3600" dirty="0"/>
            </a:br>
            <a:br>
              <a:rPr lang="lt-LT" altLang="lt-LT" sz="3600" dirty="0"/>
            </a:br>
            <a:r>
              <a:rPr lang="lt-LT" altLang="lt-LT" sz="3600" b="1" dirty="0"/>
              <a:t>Išlaidų tinkamumas ir jų pagrindimas paraiškoje</a:t>
            </a:r>
            <a:br>
              <a:rPr lang="lt-LT" altLang="lt-LT" sz="3600" b="1" dirty="0"/>
            </a:br>
            <a:r>
              <a:rPr lang="lt-LT" altLang="lt-LT" sz="2200" dirty="0"/>
              <a:t>(</a:t>
            </a:r>
            <a:r>
              <a:rPr lang="lt-LT" sz="2200" dirty="0"/>
              <a:t>kraštovaizdžio formavimo ir ekologinės būklės gerinimo gamtinio karkaso teritorijose ir etaloninio kraštovaizdžio formavimo pasienio teritorijose veikloms)</a:t>
            </a:r>
            <a:br>
              <a:rPr lang="lt-LT" altLang="lt-LT" sz="3600" b="1" dirty="0"/>
            </a:br>
            <a:endParaRPr lang="lt-LT" altLang="lt-LT" sz="3600" b="1" dirty="0"/>
          </a:p>
        </p:txBody>
      </p:sp>
      <p:sp>
        <p:nvSpPr>
          <p:cNvPr id="3075" name="TextBox 5"/>
          <p:cNvSpPr txBox="1">
            <a:spLocks noChangeArrowheads="1"/>
          </p:cNvSpPr>
          <p:nvPr/>
        </p:nvSpPr>
        <p:spPr bwMode="auto">
          <a:xfrm>
            <a:off x="2771775" y="5373688"/>
            <a:ext cx="3671888"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lt-LT" altLang="lt-LT" sz="1600" dirty="0">
                <a:latin typeface="Arial" panose="020B0604020202020204" pitchFamily="34" charset="0"/>
              </a:rPr>
              <a:t>Rimvydas Šinkūnas </a:t>
            </a:r>
          </a:p>
          <a:p>
            <a:pPr algn="ctr" eaLnBrk="1" hangingPunct="1">
              <a:spcBef>
                <a:spcPct val="50000"/>
              </a:spcBef>
              <a:buFontTx/>
              <a:buNone/>
            </a:pPr>
            <a:r>
              <a:rPr lang="lt-LT" altLang="lt-LT" sz="1600" dirty="0">
                <a:latin typeface="Arial" panose="020B0604020202020204" pitchFamily="34" charset="0"/>
              </a:rPr>
              <a:t>Aplinkos projektų valdymo agentūra</a:t>
            </a:r>
          </a:p>
          <a:p>
            <a:pPr algn="ctr" eaLnBrk="1" hangingPunct="1">
              <a:spcBef>
                <a:spcPct val="50000"/>
              </a:spcBef>
              <a:buFontTx/>
              <a:buNone/>
            </a:pPr>
            <a:r>
              <a:rPr lang="lt-LT" altLang="lt-LT" sz="1600" dirty="0" err="1">
                <a:latin typeface="Arial" panose="020B0604020202020204" pitchFamily="34" charset="0"/>
              </a:rPr>
              <a:t>Gamtotvarkos</a:t>
            </a:r>
            <a:r>
              <a:rPr lang="lt-LT" altLang="lt-LT" sz="1600" dirty="0">
                <a:latin typeface="Arial" panose="020B0604020202020204" pitchFamily="34" charset="0"/>
              </a:rPr>
              <a:t> projektų skyriaus vyriausiasis specialistas</a:t>
            </a:r>
          </a:p>
        </p:txBody>
      </p:sp>
    </p:spTree>
    <p:extLst>
      <p:ext uri="{BB962C8B-B14F-4D97-AF65-F5344CB8AC3E}">
        <p14:creationId xmlns:p14="http://schemas.microsoft.com/office/powerpoint/2010/main" val="2747844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56" name="Group 36"/>
          <p:cNvGraphicFramePr>
            <a:graphicFrameLocks noGrp="1"/>
          </p:cNvGraphicFramePr>
          <p:nvPr>
            <p:ph/>
            <p:extLst>
              <p:ext uri="{D42A27DB-BD31-4B8C-83A1-F6EECF244321}">
                <p14:modId xmlns:p14="http://schemas.microsoft.com/office/powerpoint/2010/main" val="3572641277"/>
              </p:ext>
            </p:extLst>
          </p:nvPr>
        </p:nvGraphicFramePr>
        <p:xfrm>
          <a:off x="755576" y="836712"/>
          <a:ext cx="8229600" cy="4896231"/>
        </p:xfrm>
        <a:graphic>
          <a:graphicData uri="http://schemas.openxmlformats.org/drawingml/2006/table">
            <a:tbl>
              <a:tblPr/>
              <a:tblGrid>
                <a:gridCol w="3744912">
                  <a:extLst>
                    <a:ext uri="{9D8B030D-6E8A-4147-A177-3AD203B41FA5}">
                      <a16:colId xmlns:a16="http://schemas.microsoft.com/office/drawing/2014/main" val="929716058"/>
                    </a:ext>
                  </a:extLst>
                </a:gridCol>
                <a:gridCol w="4484688">
                  <a:extLst>
                    <a:ext uri="{9D8B030D-6E8A-4147-A177-3AD203B41FA5}">
                      <a16:colId xmlns:a16="http://schemas.microsoft.com/office/drawing/2014/main" val="2083612093"/>
                    </a:ext>
                  </a:extLst>
                </a:gridCol>
              </a:tblGrid>
              <a:tr h="561975">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lt-LT" sz="2800" b="1" i="0" u="none" strike="noStrike" cap="none" normalizeH="0" baseline="0">
                          <a:ln>
                            <a:noFill/>
                          </a:ln>
                          <a:solidFill>
                            <a:schemeClr val="tx1"/>
                          </a:solidFill>
                          <a:effectLst/>
                          <a:latin typeface="Arial" panose="020B0604020202020204" pitchFamily="34" charset="0"/>
                          <a:cs typeface="Arial" panose="020B0604020202020204" pitchFamily="34" charset="0"/>
                        </a:rPr>
                        <a:t>Statyba, rekonstravimas, remontas ir kiti darbai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lt-LT"/>
                    </a:p>
                  </a:txBody>
                  <a:tcPr/>
                </a:tc>
                <a:extLst>
                  <a:ext uri="{0D108BD9-81ED-4DB2-BD59-A6C34878D82A}">
                    <a16:rowId xmlns:a16="http://schemas.microsoft.com/office/drawing/2014/main" val="2431829290"/>
                  </a:ext>
                </a:extLst>
              </a:tr>
              <a:tr h="29257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Statinio projekto ir teritorijos tvarkymo projektų rengimas, keitimas.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4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Projektų rengimas, keitimas. Į išlaidas taip pat įeina: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4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a:t>
                      </a:r>
                      <a:r>
                        <a:rPr kumimoji="0" lang="lt-LT" altLang="lt-LT" sz="2400" b="0" i="0" u="none" strike="noStrike" cap="none" normalizeH="0" baseline="0" dirty="0" err="1">
                          <a:ln>
                            <a:noFill/>
                          </a:ln>
                          <a:solidFill>
                            <a:srgbClr val="D60093"/>
                          </a:solidFill>
                          <a:effectLst/>
                          <a:latin typeface="Arial" panose="020B0604020202020204" pitchFamily="34" charset="0"/>
                          <a:cs typeface="Arial" panose="020B0604020202020204" pitchFamily="34" charset="0"/>
                        </a:rPr>
                        <a:t>toponuotrauka</a:t>
                      </a:r>
                      <a:endParaRPr kumimoji="0" lang="lt-LT" altLang="lt-LT" sz="2400" b="0" i="0" u="none" strike="noStrike" cap="none" normalizeH="0" baseline="0" dirty="0">
                        <a:ln>
                          <a:noFill/>
                        </a:ln>
                        <a:solidFill>
                          <a:srgbClr val="D60093"/>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4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tyrimai (kurie atskirai neišskirti prie tinkamų išlaidų)</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4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visuomenės dalyvavimo kraštovaizdžio formavime programos bendradarbiavimo plano įgyvendinimas (tos veiklos už kurias atsakingas projektuotojas)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8901436"/>
                  </a:ext>
                </a:extLst>
              </a:tr>
            </a:tbl>
          </a:graphicData>
        </a:graphic>
      </p:graphicFrame>
    </p:spTree>
    <p:extLst>
      <p:ext uri="{BB962C8B-B14F-4D97-AF65-F5344CB8AC3E}">
        <p14:creationId xmlns:p14="http://schemas.microsoft.com/office/powerpoint/2010/main" val="3149464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82600" y="836613"/>
            <a:ext cx="8229600" cy="1143000"/>
          </a:xfrm>
        </p:spPr>
        <p:txBody>
          <a:bodyPr>
            <a:normAutofit fontScale="90000"/>
          </a:bodyPr>
          <a:lstStyle/>
          <a:p>
            <a:r>
              <a:rPr lang="lt-LT" altLang="lt-LT" sz="3600" b="1" dirty="0"/>
              <a:t>SSĮP</a:t>
            </a:r>
            <a:r>
              <a:rPr lang="lt-LT" altLang="lt-LT" sz="3600" dirty="0"/>
              <a:t> – Statybos sutarčių įvykdymo priežiūros programa</a:t>
            </a:r>
            <a:br>
              <a:rPr lang="lt-LT" altLang="lt-LT" dirty="0"/>
            </a:br>
            <a:endParaRPr lang="lt-LT" altLang="lt-LT" dirty="0"/>
          </a:p>
        </p:txBody>
      </p:sp>
      <p:sp>
        <p:nvSpPr>
          <p:cNvPr id="9219" name="Content Placeholder 2"/>
          <p:cNvSpPr>
            <a:spLocks noGrp="1"/>
          </p:cNvSpPr>
          <p:nvPr>
            <p:ph idx="1"/>
          </p:nvPr>
        </p:nvSpPr>
        <p:spPr/>
        <p:txBody>
          <a:bodyPr>
            <a:normAutofit/>
          </a:bodyPr>
          <a:lstStyle/>
          <a:p>
            <a:endParaRPr lang="lt-LT" altLang="lt-LT" dirty="0"/>
          </a:p>
          <a:p>
            <a:r>
              <a:rPr lang="lt-LT" altLang="lt-LT" sz="2600" dirty="0"/>
              <a:t>SSĮP programos paskirtis yra supaprastinti bei pagreitinti rangos darbų aktų suvedimo bei tikrinimo pagal administruojamas statybos sutartis procesą, užtikrinant, kad bus išvengta aritmetinių klaidų, tuo pačiu mažinant jo kaštus.</a:t>
            </a:r>
          </a:p>
          <a:p>
            <a:r>
              <a:rPr lang="lt-LT" altLang="lt-LT" sz="2600" dirty="0"/>
              <a:t>Vadovaujantis Aprašo 68.6 punktu bei pirkimų patikros tvarkos aprašo 5 punktu rangos darbų žiniaraščiai rengiami atsižvelgiant į SSĮP reikalavimus.</a:t>
            </a:r>
          </a:p>
        </p:txBody>
      </p:sp>
    </p:spTree>
    <p:extLst>
      <p:ext uri="{BB962C8B-B14F-4D97-AF65-F5344CB8AC3E}">
        <p14:creationId xmlns:p14="http://schemas.microsoft.com/office/powerpoint/2010/main" val="1499167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42913" y="549275"/>
            <a:ext cx="8229600" cy="1143000"/>
          </a:xfrm>
        </p:spPr>
        <p:txBody>
          <a:bodyPr>
            <a:normAutofit/>
          </a:bodyPr>
          <a:lstStyle/>
          <a:p>
            <a:r>
              <a:rPr lang="lt-LT" altLang="lt-LT" sz="3200" b="1" dirty="0"/>
              <a:t>SSĮP</a:t>
            </a:r>
            <a:r>
              <a:rPr lang="lt-LT" altLang="lt-LT" sz="3200" dirty="0"/>
              <a:t> – Statybos sutarčių įvykdymo priežiūros programa</a:t>
            </a:r>
          </a:p>
        </p:txBody>
      </p:sp>
      <p:sp>
        <p:nvSpPr>
          <p:cNvPr id="10243" name="Content Placeholder 2"/>
          <p:cNvSpPr>
            <a:spLocks noGrp="1"/>
          </p:cNvSpPr>
          <p:nvPr>
            <p:ph idx="1"/>
          </p:nvPr>
        </p:nvSpPr>
        <p:spPr>
          <a:xfrm>
            <a:off x="444500" y="2332038"/>
            <a:ext cx="8229600" cy="4525962"/>
          </a:xfrm>
        </p:spPr>
        <p:txBody>
          <a:bodyPr/>
          <a:lstStyle/>
          <a:p>
            <a:r>
              <a:rPr lang="lt-LT" altLang="lt-LT" sz="2400" dirty="0"/>
              <a:t>Kiekvienam projekto vykdytojui, planuojančiam rangos darbus, yra sukuriama SSĮP programos paskyra bei atsakingas Agentūros darbuotojas jam suteikia prisijungimo vardą ir slaptažodį. </a:t>
            </a:r>
          </a:p>
          <a:p>
            <a:r>
              <a:rPr lang="lt-LT" altLang="lt-LT" sz="2400" dirty="0"/>
              <a:t>Priklausomai nuo darbų rangos tipų (Geltonas, Raudonas FIDIC ar kt.) skiriasi šablonų struktūra </a:t>
            </a:r>
          </a:p>
          <a:p>
            <a:endParaRPr lang="lt-LT" altLang="lt-LT" dirty="0"/>
          </a:p>
        </p:txBody>
      </p:sp>
    </p:spTree>
    <p:extLst>
      <p:ext uri="{BB962C8B-B14F-4D97-AF65-F5344CB8AC3E}">
        <p14:creationId xmlns:p14="http://schemas.microsoft.com/office/powerpoint/2010/main" val="1176195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42913" y="549275"/>
            <a:ext cx="8229600" cy="1143000"/>
          </a:xfrm>
        </p:spPr>
        <p:txBody>
          <a:bodyPr>
            <a:normAutofit/>
          </a:bodyPr>
          <a:lstStyle/>
          <a:p>
            <a:r>
              <a:rPr lang="lt-LT" altLang="lt-LT" sz="3200" b="1" dirty="0"/>
              <a:t>SSĮP</a:t>
            </a:r>
            <a:r>
              <a:rPr lang="lt-LT" altLang="lt-LT" sz="3200" dirty="0"/>
              <a:t> – Statybos sutarčių įvykdymo priežiūros programa</a:t>
            </a:r>
          </a:p>
        </p:txBody>
      </p:sp>
      <p:sp>
        <p:nvSpPr>
          <p:cNvPr id="3" name="Content Placeholder 2"/>
          <p:cNvSpPr>
            <a:spLocks noGrp="1"/>
          </p:cNvSpPr>
          <p:nvPr>
            <p:ph idx="1"/>
          </p:nvPr>
        </p:nvSpPr>
        <p:spPr>
          <a:xfrm>
            <a:off x="444500" y="2332038"/>
            <a:ext cx="8229600" cy="4525962"/>
          </a:xfrm>
        </p:spPr>
        <p:txBody>
          <a:bodyPr>
            <a:normAutofit/>
          </a:bodyPr>
          <a:lstStyle/>
          <a:p>
            <a:pPr>
              <a:defRPr/>
            </a:pPr>
            <a:r>
              <a:rPr lang="lt-LT" sz="2400" dirty="0"/>
              <a:t>Projekto vykdytojas įkelia žiniaraštį.</a:t>
            </a:r>
          </a:p>
          <a:p>
            <a:pPr>
              <a:defRPr/>
            </a:pPr>
            <a:r>
              <a:rPr lang="lt-LT" sz="2400" dirty="0"/>
              <a:t>APVA specialistas jį patvirtina.</a:t>
            </a:r>
          </a:p>
          <a:p>
            <a:pPr>
              <a:defRPr/>
            </a:pPr>
            <a:r>
              <a:rPr lang="lt-LT" sz="2400" dirty="0"/>
              <a:t>Vykdomas pirkimas SSĮP patvirtintų žiniaraščiu pagrindu.</a:t>
            </a:r>
          </a:p>
          <a:p>
            <a:pPr>
              <a:defRPr/>
            </a:pPr>
            <a:r>
              <a:rPr lang="lt-LT" sz="2400" dirty="0"/>
              <a:t>Įkeliamas rangovo pasiūlymo žiniaraštis.</a:t>
            </a:r>
          </a:p>
          <a:p>
            <a:pPr>
              <a:defRPr/>
            </a:pPr>
            <a:r>
              <a:rPr lang="lt-LT" sz="2400" dirty="0"/>
              <a:t>APVA specialistas jį patvirtina.</a:t>
            </a:r>
          </a:p>
          <a:p>
            <a:pPr>
              <a:defRPr/>
            </a:pPr>
            <a:endParaRPr lang="lt-LT" sz="2400" dirty="0"/>
          </a:p>
          <a:p>
            <a:pPr marL="0" indent="0">
              <a:buFont typeface="Arial" panose="020B0604020202020204" pitchFamily="34" charset="0"/>
              <a:buNone/>
              <a:defRPr/>
            </a:pPr>
            <a:r>
              <a:rPr lang="lt-LT" sz="2400" dirty="0"/>
              <a:t>Jeigu pirkimai jau įvykdyti/vykdomi įkelti į SSĮP sistemą reikia iki pirkimo derinimo su APVA.</a:t>
            </a:r>
          </a:p>
        </p:txBody>
      </p:sp>
    </p:spTree>
    <p:extLst>
      <p:ext uri="{BB962C8B-B14F-4D97-AF65-F5344CB8AC3E}">
        <p14:creationId xmlns:p14="http://schemas.microsoft.com/office/powerpoint/2010/main" val="420209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28" name="Group 36"/>
          <p:cNvGraphicFramePr>
            <a:graphicFrameLocks noGrp="1"/>
          </p:cNvGraphicFramePr>
          <p:nvPr>
            <p:ph idx="1"/>
            <p:extLst>
              <p:ext uri="{D42A27DB-BD31-4B8C-83A1-F6EECF244321}">
                <p14:modId xmlns:p14="http://schemas.microsoft.com/office/powerpoint/2010/main" val="2086810096"/>
              </p:ext>
            </p:extLst>
          </p:nvPr>
        </p:nvGraphicFramePr>
        <p:xfrm>
          <a:off x="251520" y="1484784"/>
          <a:ext cx="8713788" cy="3977640"/>
        </p:xfrm>
        <a:graphic>
          <a:graphicData uri="http://schemas.openxmlformats.org/drawingml/2006/table">
            <a:tbl>
              <a:tblPr/>
              <a:tblGrid>
                <a:gridCol w="4357688">
                  <a:extLst>
                    <a:ext uri="{9D8B030D-6E8A-4147-A177-3AD203B41FA5}">
                      <a16:colId xmlns:a16="http://schemas.microsoft.com/office/drawing/2014/main" val="3629984768"/>
                    </a:ext>
                  </a:extLst>
                </a:gridCol>
                <a:gridCol w="4356100">
                  <a:extLst>
                    <a:ext uri="{9D8B030D-6E8A-4147-A177-3AD203B41FA5}">
                      <a16:colId xmlns:a16="http://schemas.microsoft.com/office/drawing/2014/main" val="205784847"/>
                    </a:ext>
                  </a:extLst>
                </a:gridCol>
              </a:tblGrid>
              <a:tr h="533400">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200" b="1" i="0" u="none" strike="noStrike" cap="none" normalizeH="0" baseline="0">
                          <a:ln>
                            <a:noFill/>
                          </a:ln>
                          <a:solidFill>
                            <a:schemeClr val="tx1"/>
                          </a:solidFill>
                          <a:effectLst/>
                          <a:latin typeface="Arial" panose="020B0604020202020204" pitchFamily="34" charset="0"/>
                          <a:cs typeface="Arial" panose="020B0604020202020204" pitchFamily="34" charset="0"/>
                        </a:rPr>
                        <a:t>Statyba, rekonstravimas, remontas ir kiti darbai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lt-LT"/>
                    </a:p>
                  </a:txBody>
                  <a:tcPr/>
                </a:tc>
                <a:extLst>
                  <a:ext uri="{0D108BD9-81ED-4DB2-BD59-A6C34878D82A}">
                    <a16:rowId xmlns:a16="http://schemas.microsoft.com/office/drawing/2014/main" val="2810609420"/>
                  </a:ext>
                </a:extLst>
              </a:tr>
              <a:tr h="2262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lt-LT" altLang="lt-LT" sz="2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Pėsčiųjų takai su medine (ar medžio kompozito) danga įrengimas, sutankinto grunto dangos takų įrengimas, senos nereikalingos dangos nuėmimas, grįstų (betoninių, asfalto, žvyro, skaldos) takų rekonstravimas.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lt-LT" altLang="lt-LT" sz="22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100 proc.</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lt-LT" altLang="lt-LT"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2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Asfalto, betono, trinkelių, plytelių dangos takai gali būti įrengiami ir jų įrengimo išlaidos bus finansuojamos, jeigu šios išlaidos, pridėjus išlaidas skirtas </a:t>
                      </a:r>
                      <a:r>
                        <a:rPr kumimoji="0" lang="lt-LT" altLang="lt-LT" sz="2200" b="0" i="0" u="none" strike="noStrike" cap="none" normalizeH="0" baseline="0" dirty="0" err="1">
                          <a:ln>
                            <a:noFill/>
                          </a:ln>
                          <a:solidFill>
                            <a:srgbClr val="D60093"/>
                          </a:solidFill>
                          <a:effectLst/>
                          <a:latin typeface="Arial" panose="020B0604020202020204" pitchFamily="34" charset="0"/>
                          <a:cs typeface="Arial" panose="020B0604020202020204" pitchFamily="34" charset="0"/>
                        </a:rPr>
                        <a:t>krantosaugos</a:t>
                      </a:r>
                      <a:r>
                        <a:rPr kumimoji="0" lang="lt-LT" altLang="lt-LT" sz="22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statinių statybai, mažosios kraštovaizdžio architektūros statinių įsigijimui, neviršys 20 proc. projekto veiklos tinkamų finansuoti išlaidų sumos.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6660143"/>
                  </a:ext>
                </a:extLst>
              </a:tr>
            </a:tbl>
          </a:graphicData>
        </a:graphic>
      </p:graphicFrame>
    </p:spTree>
    <p:extLst>
      <p:ext uri="{BB962C8B-B14F-4D97-AF65-F5344CB8AC3E}">
        <p14:creationId xmlns:p14="http://schemas.microsoft.com/office/powerpoint/2010/main" val="3243021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21" name="Group 57"/>
          <p:cNvGraphicFramePr>
            <a:graphicFrameLocks noGrp="1"/>
          </p:cNvGraphicFramePr>
          <p:nvPr>
            <p:ph/>
            <p:extLst>
              <p:ext uri="{D42A27DB-BD31-4B8C-83A1-F6EECF244321}">
                <p14:modId xmlns:p14="http://schemas.microsoft.com/office/powerpoint/2010/main" val="3485317012"/>
              </p:ext>
            </p:extLst>
          </p:nvPr>
        </p:nvGraphicFramePr>
        <p:xfrm>
          <a:off x="323850" y="1412875"/>
          <a:ext cx="8578850" cy="5527675"/>
        </p:xfrm>
        <a:graphic>
          <a:graphicData uri="http://schemas.openxmlformats.org/drawingml/2006/table">
            <a:tbl>
              <a:tblPr/>
              <a:tblGrid>
                <a:gridCol w="3600078">
                  <a:extLst>
                    <a:ext uri="{9D8B030D-6E8A-4147-A177-3AD203B41FA5}">
                      <a16:colId xmlns:a16="http://schemas.microsoft.com/office/drawing/2014/main" val="3312994849"/>
                    </a:ext>
                  </a:extLst>
                </a:gridCol>
                <a:gridCol w="4978772">
                  <a:extLst>
                    <a:ext uri="{9D8B030D-6E8A-4147-A177-3AD203B41FA5}">
                      <a16:colId xmlns:a16="http://schemas.microsoft.com/office/drawing/2014/main" val="2061240030"/>
                    </a:ext>
                  </a:extLst>
                </a:gridCol>
              </a:tblGrid>
              <a:tr h="498475">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000" b="1" i="0" u="none" strike="noStrike" cap="none" normalizeH="0" baseline="0">
                          <a:ln>
                            <a:noFill/>
                          </a:ln>
                          <a:solidFill>
                            <a:schemeClr val="tx1"/>
                          </a:solidFill>
                          <a:effectLst/>
                          <a:latin typeface="Arial" panose="020B0604020202020204" pitchFamily="34" charset="0"/>
                          <a:cs typeface="Arial" panose="020B0604020202020204" pitchFamily="34" charset="0"/>
                        </a:rPr>
                        <a:t>Statyba, rekonstravimas, remontas ir kiti darbai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lt-LT"/>
                    </a:p>
                  </a:txBody>
                  <a:tcPr/>
                </a:tc>
                <a:extLst>
                  <a:ext uri="{0D108BD9-81ED-4DB2-BD59-A6C34878D82A}">
                    <a16:rowId xmlns:a16="http://schemas.microsoft.com/office/drawing/2014/main" val="1109984253"/>
                  </a:ext>
                </a:extLst>
              </a:tr>
              <a:tr h="29257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Mažųjų kraštovaizdžio architektūros statinių statybos, rekonstravimo, remonto išlaidos, kai šie objektai atlieka ekologines, švietimo, vietos tapatumo išsaugojimo funkcijas)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lt-LT" altLang="lt-LT" sz="2000" b="1" i="0" u="sng" strike="noStrike" cap="none" normalizeH="0" baseline="0" dirty="0">
                          <a:ln>
                            <a:noFill/>
                          </a:ln>
                          <a:solidFill>
                            <a:srgbClr val="D60093"/>
                          </a:solidFill>
                          <a:effectLst/>
                          <a:latin typeface="Arial" panose="020B0604020202020204" pitchFamily="34" charset="0"/>
                          <a:cs typeface="Arial" panose="020B0604020202020204" pitchFamily="34" charset="0"/>
                        </a:rPr>
                        <a:t> Nefinansuojama</a:t>
                      </a: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 skulptūros, aplinkos meno kūriniai</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lt-LT" altLang="lt-LT"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000" b="1" i="0" u="none" strike="noStrike" cap="none" normalizeH="0" baseline="0" dirty="0">
                          <a:ln>
                            <a:noFill/>
                          </a:ln>
                          <a:solidFill>
                            <a:srgbClr val="D60093"/>
                          </a:solidFill>
                          <a:effectLst/>
                          <a:latin typeface="Arial" panose="020B0604020202020204" pitchFamily="34" charset="0"/>
                          <a:cs typeface="Arial" panose="020B0604020202020204" pitchFamily="34" charset="0"/>
                        </a:rPr>
                        <a:t>įsigijimas: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 tinkama finansuoti kai neviršija 20 </a:t>
                      </a:r>
                      <a:r>
                        <a:rPr kumimoji="0" lang="lt-LT" altLang="lt-LT" sz="2000" b="0" i="0" u="none" strike="noStrike" cap="none" normalizeH="0" baseline="0" dirty="0" err="1">
                          <a:ln>
                            <a:noFill/>
                          </a:ln>
                          <a:solidFill>
                            <a:srgbClr val="D60093"/>
                          </a:solidFill>
                          <a:effectLst/>
                          <a:latin typeface="Arial" panose="020B0604020202020204" pitchFamily="34" charset="0"/>
                          <a:cs typeface="Arial" panose="020B0604020202020204" pitchFamily="34" charset="0"/>
                        </a:rPr>
                        <a:t>proc</a:t>
                      </a: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nuo bendros sumos;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informacinių stendų įsigijimas, įsigijimui netaikomas apribojimas, finansuojama 100 proc. (konstrukcija, apipavidalinimas ir turinys)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a:t>
                      </a:r>
                      <a:r>
                        <a:rPr kumimoji="0" lang="lt-LT" altLang="lt-LT" sz="2000" b="1" i="0" u="none" strike="noStrike" cap="none" normalizeH="0" baseline="0" dirty="0">
                          <a:ln>
                            <a:noFill/>
                          </a:ln>
                          <a:solidFill>
                            <a:srgbClr val="D60093"/>
                          </a:solidFill>
                          <a:effectLst/>
                          <a:latin typeface="Arial" panose="020B0604020202020204" pitchFamily="34" charset="0"/>
                          <a:cs typeface="Arial" panose="020B0604020202020204" pitchFamily="34" charset="0"/>
                        </a:rPr>
                        <a:t>statyba, remontas, rekonstrukcija</a:t>
                      </a: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 100 proc. (atraminės sienutės, laiptai, tvorelės)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0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100 proc.  lauko baldai, šviestuvai, lengvų konstrukcijų pavėsinės, stoginės, lieptai, tilteliai  kai jie pritaikomi ekologinių, šveitimo, vietos tapatumo išsaugojimo funkcijoms.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2834725"/>
                  </a:ext>
                </a:extLst>
              </a:tr>
            </a:tbl>
          </a:graphicData>
        </a:graphic>
      </p:graphicFrame>
      <p:sp>
        <p:nvSpPr>
          <p:cNvPr id="11306" name="Rectangle 42"/>
          <p:cNvSpPr>
            <a:spLocks noChangeArrowheads="1"/>
          </p:cNvSpPr>
          <p:nvPr/>
        </p:nvSpPr>
        <p:spPr bwMode="auto">
          <a:xfrm>
            <a:off x="250825" y="188913"/>
            <a:ext cx="87852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lt-LT" altLang="lt-LT" sz="1600" b="1"/>
              <a:t>Mažieji kraštovaizdžio architektūros statiniai</a:t>
            </a:r>
            <a:r>
              <a:rPr lang="lt-LT" altLang="lt-LT" sz="1600"/>
              <a:t> –</a:t>
            </a:r>
            <a:r>
              <a:rPr lang="lt-LT" altLang="lt-LT" sz="1600">
                <a:solidFill>
                  <a:srgbClr val="D60093"/>
                </a:solidFill>
              </a:rPr>
              <a:t> </a:t>
            </a:r>
            <a:r>
              <a:rPr lang="lt-LT" altLang="lt-LT" sz="1600"/>
              <a:t>nesudėtingi statiniai: atraminės sienutės, tvorelės, laiptai, lauko baldai ir šviestuvai, lengvų konstrukcijų pavėsinės, stoginės, lieptai, tilteliai, informaciniai statiniai (stendai, skydai, nuorodos ir kiti), skulptūros, aplinkos meno kūriniai, kiti vieno stiliaus teritorijos tvarkymo ir puošybos statiniai. </a:t>
            </a:r>
          </a:p>
        </p:txBody>
      </p:sp>
    </p:spTree>
    <p:extLst>
      <p:ext uri="{BB962C8B-B14F-4D97-AF65-F5344CB8AC3E}">
        <p14:creationId xmlns:p14="http://schemas.microsoft.com/office/powerpoint/2010/main" val="255454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33375"/>
            <a:ext cx="8229600" cy="1143000"/>
          </a:xfrm>
        </p:spPr>
        <p:txBody>
          <a:bodyPr/>
          <a:lstStyle/>
          <a:p>
            <a:r>
              <a:rPr lang="lt-LT" altLang="lt-LT"/>
              <a:t>Išlaidos infrastruktūrai</a:t>
            </a:r>
          </a:p>
        </p:txBody>
      </p:sp>
      <p:sp>
        <p:nvSpPr>
          <p:cNvPr id="19459" name="Content Placeholder 2"/>
          <p:cNvSpPr>
            <a:spLocks noGrp="1"/>
          </p:cNvSpPr>
          <p:nvPr>
            <p:ph idx="1"/>
          </p:nvPr>
        </p:nvSpPr>
        <p:spPr/>
        <p:txBody>
          <a:bodyPr>
            <a:normAutofit fontScale="85000" lnSpcReduction="20000"/>
          </a:bodyPr>
          <a:lstStyle/>
          <a:p>
            <a:r>
              <a:rPr lang="lt-LT" altLang="lt-LT" dirty="0"/>
              <a:t>42. Įgyvendinant šio Aprašo 11.2-11.3 papunkčiuose nurodytas veiklas išlaidų, skirtų statybos, rekonstravimo, remonto ir kitiems darbams (pėsčiųjų takų su asfalto, betono, trinkelių, plytelių dangos įrengimui; </a:t>
            </a:r>
            <a:r>
              <a:rPr lang="lt-LT" altLang="lt-LT" dirty="0" err="1"/>
              <a:t>krantosaugos</a:t>
            </a:r>
            <a:r>
              <a:rPr lang="lt-LT" altLang="lt-LT" dirty="0"/>
              <a:t> statinių statybai; mažųjų kraštovaizdžio architektūros statinių įsigijimui), </a:t>
            </a:r>
            <a:r>
              <a:rPr lang="lt-LT" altLang="lt-LT" b="1" dirty="0"/>
              <a:t>bendra suma</a:t>
            </a:r>
            <a:r>
              <a:rPr lang="lt-LT" altLang="lt-LT" dirty="0"/>
              <a:t> </a:t>
            </a:r>
            <a:r>
              <a:rPr lang="lt-LT" altLang="lt-LT" b="1" dirty="0"/>
              <a:t>neturi viršyti </a:t>
            </a:r>
            <a:r>
              <a:rPr lang="lt-LT" altLang="lt-LT" dirty="0"/>
              <a:t>kraštovaizdžio formavimo ir ekologinės būklės gerinimo gamtinio karkaso teritorijoje projekte arba kraštovaizdžio formavimo pasienio teritorijose </a:t>
            </a:r>
            <a:r>
              <a:rPr lang="lt-LT" altLang="lt-LT" b="1" dirty="0"/>
              <a:t>projekte</a:t>
            </a:r>
            <a:r>
              <a:rPr lang="lt-LT" altLang="lt-LT" dirty="0"/>
              <a:t>, arba atskirųjų ir priklausomųjų želdynų kūrimo ir tvarkymo </a:t>
            </a:r>
            <a:r>
              <a:rPr lang="lt-LT" altLang="lt-LT" b="1" dirty="0"/>
              <a:t>projekte </a:t>
            </a:r>
            <a:r>
              <a:rPr lang="lt-LT" altLang="lt-LT" dirty="0"/>
              <a:t>arba statinio </a:t>
            </a:r>
            <a:r>
              <a:rPr lang="lt-LT" altLang="lt-LT" b="1" dirty="0"/>
              <a:t>projekte</a:t>
            </a:r>
            <a:r>
              <a:rPr lang="lt-LT" altLang="lt-LT" dirty="0"/>
              <a:t> numatytos </a:t>
            </a:r>
            <a:r>
              <a:rPr lang="lt-LT" altLang="lt-LT" b="1" dirty="0"/>
              <a:t>20 procentų</a:t>
            </a:r>
            <a:r>
              <a:rPr lang="lt-LT" altLang="lt-LT" dirty="0"/>
              <a:t>  projekto veiklos tinkamų finansuoti </a:t>
            </a:r>
            <a:r>
              <a:rPr lang="lt-LT" altLang="lt-LT" b="1" dirty="0"/>
              <a:t>išlaidų sumos</a:t>
            </a:r>
            <a:r>
              <a:rPr lang="lt-LT" altLang="lt-LT" dirty="0"/>
              <a:t>.</a:t>
            </a:r>
            <a:endParaRPr lang="lt-LT" altLang="lt-LT" sz="2400" dirty="0"/>
          </a:p>
        </p:txBody>
      </p:sp>
    </p:spTree>
    <p:extLst>
      <p:ext uri="{BB962C8B-B14F-4D97-AF65-F5344CB8AC3E}">
        <p14:creationId xmlns:p14="http://schemas.microsoft.com/office/powerpoint/2010/main" val="1264077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lt-LT" altLang="lt-LT"/>
              <a:t>Išlaidos įrangai</a:t>
            </a:r>
          </a:p>
        </p:txBody>
      </p:sp>
      <p:sp>
        <p:nvSpPr>
          <p:cNvPr id="20483" name="Content Placeholder 2"/>
          <p:cNvSpPr>
            <a:spLocks noGrp="1"/>
          </p:cNvSpPr>
          <p:nvPr>
            <p:ph idx="1"/>
          </p:nvPr>
        </p:nvSpPr>
        <p:spPr>
          <a:xfrm>
            <a:off x="486513" y="1988840"/>
            <a:ext cx="4235508" cy="4525963"/>
          </a:xfrm>
        </p:spPr>
        <p:txBody>
          <a:bodyPr/>
          <a:lstStyle/>
          <a:p>
            <a:r>
              <a:rPr lang="lt-LT" altLang="lt-LT" sz="2400" dirty="0"/>
              <a:t>Įrangos ir (ar) inventoriaus, skirto sutvarkytos teritorijos priežiūrai, įsigijimo išlaidų bendra suma neturi viršyti 3 procentų projekto veiklos tinkamų finansuoti išlaidų sumos.</a:t>
            </a:r>
          </a:p>
          <a:p>
            <a:endParaRPr lang="lt-LT" altLang="lt-LT"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2132856"/>
            <a:ext cx="3817391" cy="3733307"/>
          </a:xfrm>
          <a:prstGeom prst="rect">
            <a:avLst/>
          </a:prstGeom>
        </p:spPr>
      </p:pic>
    </p:spTree>
    <p:extLst>
      <p:ext uri="{BB962C8B-B14F-4D97-AF65-F5344CB8AC3E}">
        <p14:creationId xmlns:p14="http://schemas.microsoft.com/office/powerpoint/2010/main" val="280160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620713"/>
            <a:ext cx="8229600" cy="1143000"/>
          </a:xfrm>
        </p:spPr>
        <p:txBody>
          <a:bodyPr/>
          <a:lstStyle/>
          <a:p>
            <a:br>
              <a:rPr lang="lt-LT" altLang="lt-LT" sz="3200" dirty="0"/>
            </a:br>
            <a:endParaRPr lang="lt-LT" altLang="lt-LT" sz="3200" dirty="0"/>
          </a:p>
        </p:txBody>
      </p:sp>
      <p:sp>
        <p:nvSpPr>
          <p:cNvPr id="12291" name="Content Placeholder 2"/>
          <p:cNvSpPr>
            <a:spLocks noGrp="1"/>
          </p:cNvSpPr>
          <p:nvPr>
            <p:ph idx="1"/>
          </p:nvPr>
        </p:nvSpPr>
        <p:spPr>
          <a:xfrm>
            <a:off x="435668" y="1763713"/>
            <a:ext cx="8229600" cy="4525962"/>
          </a:xfrm>
        </p:spPr>
        <p:txBody>
          <a:bodyPr/>
          <a:lstStyle/>
          <a:p>
            <a:pPr marL="457200" lvl="1" indent="0" algn="just">
              <a:buSzPts val="1200"/>
              <a:buFont typeface="Arial" panose="020B0604020202020204" pitchFamily="34" charset="0"/>
              <a:buNone/>
              <a:tabLst>
                <a:tab pos="900113" algn="l"/>
                <a:tab pos="990600" algn="l"/>
                <a:tab pos="1169988" algn="l"/>
              </a:tabLst>
            </a:pPr>
            <a:br>
              <a:rPr lang="lt-LT" altLang="lt-LT" dirty="0"/>
            </a:br>
            <a:r>
              <a:rPr lang="lt-LT" altLang="lt-LT" sz="2400" dirty="0"/>
              <a:t>5.1.1. Projektą vykdančio personalo darbo užmokesčio ir atlygio projektą vykdantiems fiziniams asmenims pagal paslaugų (civilines), autorines ar kitas sutartis išlaidos;</a:t>
            </a:r>
          </a:p>
          <a:p>
            <a:pPr marL="457200" lvl="1" indent="0" algn="just">
              <a:buSzPts val="1200"/>
              <a:buFont typeface="Arial" panose="020B0604020202020204" pitchFamily="34" charset="0"/>
              <a:buNone/>
              <a:tabLst>
                <a:tab pos="900113" algn="l"/>
                <a:tab pos="990600" algn="l"/>
                <a:tab pos="1169988" algn="l"/>
              </a:tabLst>
            </a:pPr>
            <a:endParaRPr lang="lt-LT" altLang="lt-LT" sz="2400" dirty="0"/>
          </a:p>
          <a:p>
            <a:pPr marL="457200" lvl="1" indent="0" algn="just">
              <a:buSzPts val="1200"/>
              <a:buFont typeface="Arial" panose="020B0604020202020204" pitchFamily="34" charset="0"/>
              <a:buNone/>
              <a:tabLst>
                <a:tab pos="900113" algn="l"/>
                <a:tab pos="990600" algn="l"/>
                <a:tab pos="1169988" algn="l"/>
              </a:tabLst>
            </a:pPr>
            <a:r>
              <a:rPr lang="lt-LT" altLang="lt-LT" sz="2400" dirty="0"/>
              <a:t>Išlaidos turi būti pagrįstos paraiškoje (nurodant komandą, kokie bus atlyginimai). </a:t>
            </a:r>
          </a:p>
          <a:p>
            <a:pPr marL="457200" lvl="1" indent="0" algn="just">
              <a:buSzPts val="1200"/>
              <a:buFont typeface="Arial" panose="020B0604020202020204" pitchFamily="34" charset="0"/>
              <a:buNone/>
              <a:tabLst>
                <a:tab pos="900113" algn="l"/>
                <a:tab pos="990600" algn="l"/>
                <a:tab pos="1169988" algn="l"/>
              </a:tabLst>
            </a:pPr>
            <a:r>
              <a:rPr lang="lt-LT" altLang="lt-LT" sz="2400" dirty="0"/>
              <a:t>Apskaita turi būti vedama kiekvienam projektui. </a:t>
            </a: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t-LT" altLang="lt-LT" sz="3200">
                <a:latin typeface="Times New Roman" panose="02020603050405020304" pitchFamily="18" charset="0"/>
              </a:rPr>
              <a:t>Pagrindiniai išlaidų tinkamumo reikalavimai:</a:t>
            </a:r>
            <a:endParaRPr lang="lt-LT" altLang="lt-LT" sz="3200" dirty="0"/>
          </a:p>
        </p:txBody>
      </p:sp>
    </p:spTree>
    <p:extLst>
      <p:ext uri="{BB962C8B-B14F-4D97-AF65-F5344CB8AC3E}">
        <p14:creationId xmlns:p14="http://schemas.microsoft.com/office/powerpoint/2010/main" val="1845508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lt-LT" altLang="lt-LT" sz="3600"/>
              <a:t>Netiesioginių projekto išlaidų finansavimas (projekto administravimo išlaidos).</a:t>
            </a:r>
          </a:p>
        </p:txBody>
      </p:sp>
      <p:graphicFrame>
        <p:nvGraphicFramePr>
          <p:cNvPr id="4" name="Content Placeholder 3"/>
          <p:cNvGraphicFramePr>
            <a:graphicFrameLocks noGrp="1"/>
          </p:cNvGraphicFramePr>
          <p:nvPr>
            <p:ph idx="1"/>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865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ltLang="lt-LT" sz="3200" dirty="0">
                <a:latin typeface="Times New Roman" panose="02020603050405020304" pitchFamily="18" charset="0"/>
              </a:rPr>
              <a:t>Pagrindiniai išlaidų tinkamumo reikalavimai:</a:t>
            </a:r>
            <a:endParaRPr lang="lt-LT" sz="3200" dirty="0"/>
          </a:p>
        </p:txBody>
      </p:sp>
      <p:sp>
        <p:nvSpPr>
          <p:cNvPr id="3" name="Content Placeholder 2"/>
          <p:cNvSpPr>
            <a:spLocks noGrp="1"/>
          </p:cNvSpPr>
          <p:nvPr>
            <p:ph idx="1"/>
          </p:nvPr>
        </p:nvSpPr>
        <p:spPr>
          <a:xfrm>
            <a:off x="611560" y="1844824"/>
            <a:ext cx="5112568" cy="4525963"/>
          </a:xfrm>
        </p:spPr>
        <p:txBody>
          <a:bodyPr/>
          <a:lstStyle/>
          <a:p>
            <a:pPr marL="0" indent="0">
              <a:buNone/>
            </a:pPr>
            <a:r>
              <a:rPr lang="lt-LT" sz="2400" dirty="0"/>
              <a:t>Išlaidos turi siekti rodiklių:</a:t>
            </a:r>
          </a:p>
          <a:p>
            <a:r>
              <a:rPr lang="lt-LT" sz="2400" dirty="0"/>
              <a:t>26.1. teritorijų, kuriose įgyvendintos kraštovaizdžio formavimo priemonės, </a:t>
            </a:r>
            <a:r>
              <a:rPr lang="lt-LT" sz="2400" b="1" dirty="0"/>
              <a:t>plotas</a:t>
            </a:r>
            <a:r>
              <a:rPr lang="lt-LT" sz="2400" dirty="0"/>
              <a:t> (rodiklio kodas R.N.091);</a:t>
            </a:r>
          </a:p>
          <a:p>
            <a:r>
              <a:rPr lang="lt-LT" sz="2400" dirty="0"/>
              <a:t>26.2. išsaugotų, sutvarkytų ar atkurtų įvairaus teritorinio lygmens </a:t>
            </a:r>
            <a:r>
              <a:rPr lang="lt-LT" sz="2400" b="1" dirty="0"/>
              <a:t>kraštovaizdžio arealų skaičius </a:t>
            </a:r>
            <a:r>
              <a:rPr lang="lt-LT" sz="2400" dirty="0"/>
              <a:t>(rodiklio kodas P.S.338).</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844824"/>
            <a:ext cx="3211360" cy="4032448"/>
          </a:xfrm>
          <a:prstGeom prst="rect">
            <a:avLst/>
          </a:prstGeom>
        </p:spPr>
      </p:pic>
    </p:spTree>
    <p:extLst>
      <p:ext uri="{BB962C8B-B14F-4D97-AF65-F5344CB8AC3E}">
        <p14:creationId xmlns:p14="http://schemas.microsoft.com/office/powerpoint/2010/main" val="771754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620688"/>
          <a:ext cx="8229600" cy="20448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3" name="Title 1"/>
          <p:cNvSpPr txBox="1">
            <a:spLocks/>
          </p:cNvSpPr>
          <p:nvPr/>
        </p:nvSpPr>
        <p:spPr bwMode="auto">
          <a:xfrm>
            <a:off x="611188" y="3357563"/>
            <a:ext cx="82296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lt-LT" altLang="lt-LT" sz="3600"/>
          </a:p>
        </p:txBody>
      </p:sp>
      <p:graphicFrame>
        <p:nvGraphicFramePr>
          <p:cNvPr id="9" name="Table 8"/>
          <p:cNvGraphicFramePr>
            <a:graphicFrameLocks noGrp="1"/>
          </p:cNvGraphicFramePr>
          <p:nvPr/>
        </p:nvGraphicFramePr>
        <p:xfrm>
          <a:off x="457200" y="2665413"/>
          <a:ext cx="8229600" cy="3097211"/>
        </p:xfrm>
        <a:graphic>
          <a:graphicData uri="http://schemas.openxmlformats.org/drawingml/2006/table">
            <a:tbl>
              <a:tblPr firstRow="1" firstCol="1" bandRow="1">
                <a:tableStyleId>{5C22544A-7EE6-4342-B048-85BDC9FD1C3A}</a:tableStyleId>
              </a:tblPr>
              <a:tblGrid>
                <a:gridCol w="816854">
                  <a:extLst>
                    <a:ext uri="{9D8B030D-6E8A-4147-A177-3AD203B41FA5}">
                      <a16:colId xmlns:a16="http://schemas.microsoft.com/office/drawing/2014/main" val="1089164937"/>
                    </a:ext>
                  </a:extLst>
                </a:gridCol>
                <a:gridCol w="4120616">
                  <a:extLst>
                    <a:ext uri="{9D8B030D-6E8A-4147-A177-3AD203B41FA5}">
                      <a16:colId xmlns:a16="http://schemas.microsoft.com/office/drawing/2014/main" val="2731021349"/>
                    </a:ext>
                  </a:extLst>
                </a:gridCol>
                <a:gridCol w="3292130">
                  <a:extLst>
                    <a:ext uri="{9D8B030D-6E8A-4147-A177-3AD203B41FA5}">
                      <a16:colId xmlns:a16="http://schemas.microsoft.com/office/drawing/2014/main" val="3345036441"/>
                    </a:ext>
                  </a:extLst>
                </a:gridCol>
              </a:tblGrid>
              <a:tr h="1262941">
                <a:tc>
                  <a:txBody>
                    <a:bodyPr/>
                    <a:lstStyle/>
                    <a:p>
                      <a:pPr>
                        <a:lnSpc>
                          <a:spcPct val="115000"/>
                        </a:lnSpc>
                        <a:spcAft>
                          <a:spcPts val="0"/>
                        </a:spcAft>
                      </a:pPr>
                      <a:r>
                        <a:rPr lang="lt-LT" sz="1800">
                          <a:effectLst/>
                        </a:rPr>
                        <a:t>Eil. Nr.</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t-LT" sz="1800" dirty="0">
                          <a:effectLst/>
                        </a:rPr>
                        <a:t>Projekto tinkamų finansuoti išlaidų suma, eurais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Projekto administravimo išlaidos negali viršyti nustatyto procento nuo tiesioginių projekto išlaidų</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1949581"/>
                  </a:ext>
                </a:extLst>
              </a:tr>
              <a:tr h="366854">
                <a:tc>
                  <a:txBody>
                    <a:bodyPr/>
                    <a:lstStyle/>
                    <a:p>
                      <a:pPr>
                        <a:lnSpc>
                          <a:spcPct val="115000"/>
                        </a:lnSpc>
                        <a:spcAft>
                          <a:spcPts val="0"/>
                        </a:spcAft>
                      </a:pPr>
                      <a:r>
                        <a:rPr lang="lt-LT" sz="1800">
                          <a:effectLst/>
                        </a:rPr>
                        <a:t>1</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Iki 175.000</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1,33</a:t>
                      </a:r>
                      <a:r>
                        <a:rPr lang="en-US" sz="1800" dirty="0">
                          <a:effectLst/>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9485999"/>
                  </a:ext>
                </a:extLst>
              </a:tr>
              <a:tr h="366854">
                <a:tc>
                  <a:txBody>
                    <a:bodyPr/>
                    <a:lstStyle/>
                    <a:p>
                      <a:pPr>
                        <a:lnSpc>
                          <a:spcPct val="115000"/>
                        </a:lnSpc>
                        <a:spcAft>
                          <a:spcPts val="0"/>
                        </a:spcAft>
                      </a:pPr>
                      <a:r>
                        <a:rPr lang="lt-LT" sz="1800">
                          <a:effectLst/>
                        </a:rPr>
                        <a:t>2</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175.001 iki 435.000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1.10%</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6854034"/>
                  </a:ext>
                </a:extLst>
              </a:tr>
              <a:tr h="366854">
                <a:tc>
                  <a:txBody>
                    <a:bodyPr/>
                    <a:lstStyle/>
                    <a:p>
                      <a:pPr>
                        <a:lnSpc>
                          <a:spcPct val="115000"/>
                        </a:lnSpc>
                        <a:spcAft>
                          <a:spcPts val="0"/>
                        </a:spcAft>
                      </a:pPr>
                      <a:r>
                        <a:rPr lang="lt-LT" sz="1800">
                          <a:effectLst/>
                        </a:rPr>
                        <a:t>3</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435.001 iki 780.000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1.01%</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777556"/>
                  </a:ext>
                </a:extLst>
              </a:tr>
              <a:tr h="366854">
                <a:tc>
                  <a:txBody>
                    <a:bodyPr/>
                    <a:lstStyle/>
                    <a:p>
                      <a:pPr>
                        <a:lnSpc>
                          <a:spcPct val="115000"/>
                        </a:lnSpc>
                        <a:spcAft>
                          <a:spcPts val="0"/>
                        </a:spcAft>
                      </a:pPr>
                      <a:r>
                        <a:rPr lang="lt-LT" sz="1800">
                          <a:effectLst/>
                        </a:rPr>
                        <a:t>4</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780.001 iki 2.260.000</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0.89%</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9853157"/>
                  </a:ext>
                </a:extLst>
              </a:tr>
              <a:tr h="366854">
                <a:tc>
                  <a:txBody>
                    <a:bodyPr/>
                    <a:lstStyle/>
                    <a:p>
                      <a:pPr>
                        <a:lnSpc>
                          <a:spcPct val="115000"/>
                        </a:lnSpc>
                        <a:spcAft>
                          <a:spcPts val="0"/>
                        </a:spcAft>
                      </a:pPr>
                      <a:r>
                        <a:rPr lang="lt-LT" sz="1800">
                          <a:effectLst/>
                        </a:rPr>
                        <a:t>5</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a:effectLst/>
                        </a:rPr>
                        <a:t>Nuo 2.260.001</a:t>
                      </a:r>
                      <a:endParaRPr lang="lt-LT"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t-LT" sz="1800" dirty="0">
                          <a:effectLst/>
                        </a:rPr>
                        <a:t>0.59%</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1885399"/>
                  </a:ext>
                </a:extLst>
              </a:tr>
            </a:tbl>
          </a:graphicData>
        </a:graphic>
      </p:graphicFrame>
      <p:pic>
        <p:nvPicPr>
          <p:cNvPr id="15394" name="Picture 10" descr="C:\Users\ausjon\Desktop\2014-2020 zenklas\ESFIVP-I-3.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3" y="5949950"/>
            <a:ext cx="9620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7618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47675" y="5589588"/>
            <a:ext cx="8516938" cy="1143000"/>
          </a:xfrm>
        </p:spPr>
        <p:txBody>
          <a:bodyPr/>
          <a:lstStyle/>
          <a:p>
            <a:r>
              <a:rPr lang="lt-LT" altLang="lt-LT" sz="1600"/>
              <a:t>Projekto </a:t>
            </a:r>
            <a:r>
              <a:rPr lang="lt-LT" altLang="lt-LT" sz="1600" b="1"/>
              <a:t>veiklų rangos </a:t>
            </a:r>
            <a:r>
              <a:rPr lang="lt-LT" altLang="lt-LT" sz="1600"/>
              <a:t>(angl.</a:t>
            </a:r>
            <a:r>
              <a:rPr lang="lt-LT" altLang="lt-LT" sz="1600" i="1"/>
              <a:t> outsourcing</a:t>
            </a:r>
            <a:r>
              <a:rPr lang="lt-LT" altLang="lt-LT" sz="1600"/>
              <a:t>) </a:t>
            </a:r>
            <a:r>
              <a:rPr lang="lt-LT" altLang="lt-LT" sz="1600" b="1"/>
              <a:t>išlaidomis</a:t>
            </a:r>
            <a:r>
              <a:rPr lang="lt-LT" altLang="lt-LT" sz="1600"/>
              <a:t> laikomos tik tų veiklų, kurias visiškai įgyvendina ne pats projekto vykdytojas, o paslaugų teikėjai, prekių tiekėjai ar rangovai, išlaidos. (Rekomendacijos dėl projektų išlaidų atitikties Europos Sąjungos struktūrinių fondų reikalavimams, 45 punktas)</a:t>
            </a:r>
          </a:p>
        </p:txBody>
      </p:sp>
      <p:graphicFrame>
        <p:nvGraphicFramePr>
          <p:cNvPr id="5" name="Content Placeholder 5"/>
          <p:cNvGraphicFramePr>
            <a:graphicFrameLocks noGrp="1"/>
          </p:cNvGraphicFramePr>
          <p:nvPr>
            <p:ph idx="1"/>
          </p:nvPr>
        </p:nvGraphicFramePr>
        <p:xfrm>
          <a:off x="530345" y="398585"/>
          <a:ext cx="8229600" cy="2521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2" name="Title 1"/>
          <p:cNvSpPr txBox="1">
            <a:spLocks/>
          </p:cNvSpPr>
          <p:nvPr/>
        </p:nvSpPr>
        <p:spPr bwMode="auto">
          <a:xfrm>
            <a:off x="622300" y="3860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lt-LT" altLang="lt-LT" sz="3600"/>
          </a:p>
        </p:txBody>
      </p:sp>
      <p:graphicFrame>
        <p:nvGraphicFramePr>
          <p:cNvPr id="7" name="Table 6"/>
          <p:cNvGraphicFramePr>
            <a:graphicFrameLocks noGrp="1"/>
          </p:cNvGraphicFramePr>
          <p:nvPr/>
        </p:nvGraphicFramePr>
        <p:xfrm>
          <a:off x="539750" y="2001838"/>
          <a:ext cx="8220076" cy="3727717"/>
        </p:xfrm>
        <a:graphic>
          <a:graphicData uri="http://schemas.openxmlformats.org/drawingml/2006/table">
            <a:tbl>
              <a:tblPr firstRow="1" firstCol="1" bandRow="1">
                <a:tableStyleId>{5C22544A-7EE6-4342-B048-85BDC9FD1C3A}</a:tableStyleId>
              </a:tblPr>
              <a:tblGrid>
                <a:gridCol w="279041">
                  <a:extLst>
                    <a:ext uri="{9D8B030D-6E8A-4147-A177-3AD203B41FA5}">
                      <a16:colId xmlns:a16="http://schemas.microsoft.com/office/drawing/2014/main" val="2960872462"/>
                    </a:ext>
                  </a:extLst>
                </a:gridCol>
                <a:gridCol w="2457255">
                  <a:extLst>
                    <a:ext uri="{9D8B030D-6E8A-4147-A177-3AD203B41FA5}">
                      <a16:colId xmlns:a16="http://schemas.microsoft.com/office/drawing/2014/main" val="2206267020"/>
                    </a:ext>
                  </a:extLst>
                </a:gridCol>
                <a:gridCol w="1192745">
                  <a:extLst>
                    <a:ext uri="{9D8B030D-6E8A-4147-A177-3AD203B41FA5}">
                      <a16:colId xmlns:a16="http://schemas.microsoft.com/office/drawing/2014/main" val="4065200506"/>
                    </a:ext>
                  </a:extLst>
                </a:gridCol>
                <a:gridCol w="1394258">
                  <a:extLst>
                    <a:ext uri="{9D8B030D-6E8A-4147-A177-3AD203B41FA5}">
                      <a16:colId xmlns:a16="http://schemas.microsoft.com/office/drawing/2014/main" val="3696443388"/>
                    </a:ext>
                  </a:extLst>
                </a:gridCol>
                <a:gridCol w="1373187">
                  <a:extLst>
                    <a:ext uri="{9D8B030D-6E8A-4147-A177-3AD203B41FA5}">
                      <a16:colId xmlns:a16="http://schemas.microsoft.com/office/drawing/2014/main" val="2312625465"/>
                    </a:ext>
                  </a:extLst>
                </a:gridCol>
                <a:gridCol w="1523590">
                  <a:extLst>
                    <a:ext uri="{9D8B030D-6E8A-4147-A177-3AD203B41FA5}">
                      <a16:colId xmlns:a16="http://schemas.microsoft.com/office/drawing/2014/main" val="2704479208"/>
                    </a:ext>
                  </a:extLst>
                </a:gridCol>
              </a:tblGrid>
              <a:tr h="630864">
                <a:tc rowSpan="2">
                  <a:txBody>
                    <a:bodyPr/>
                    <a:lstStyle/>
                    <a:p>
                      <a:pPr>
                        <a:lnSpc>
                          <a:spcPct val="115000"/>
                        </a:lnSpc>
                        <a:spcAft>
                          <a:spcPts val="0"/>
                        </a:spcAft>
                      </a:pP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rowSpan="2">
                  <a:txBody>
                    <a:bodyPr/>
                    <a:lstStyle/>
                    <a:p>
                      <a:pPr>
                        <a:lnSpc>
                          <a:spcPct val="115000"/>
                        </a:lnSpc>
                        <a:spcAft>
                          <a:spcPts val="0"/>
                        </a:spcAft>
                      </a:pPr>
                      <a:r>
                        <a:rPr lang="lt-LT" sz="1800" dirty="0">
                          <a:effectLst/>
                        </a:rPr>
                        <a:t>Projekto tinkamų finansuoti išlaidų suma, eurais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gridSpan="4">
                  <a:txBody>
                    <a:bodyPr/>
                    <a:lstStyle/>
                    <a:p>
                      <a:pPr algn="ctr">
                        <a:lnSpc>
                          <a:spcPct val="115000"/>
                        </a:lnSpc>
                        <a:spcAft>
                          <a:spcPts val="0"/>
                        </a:spcAft>
                      </a:pPr>
                      <a:r>
                        <a:rPr lang="lt-LT" sz="1800" dirty="0">
                          <a:effectLst/>
                        </a:rPr>
                        <a:t>Didžiausia fiksuotoji norma (procentais), kai projekto veiklų rangos išlaidų dalis sudaro</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772777202"/>
                  </a:ext>
                </a:extLst>
              </a:tr>
              <a:tr h="1682303">
                <a:tc vMerge="1">
                  <a:txBody>
                    <a:bodyPr/>
                    <a:lstStyle/>
                    <a:p>
                      <a:endParaRPr lang="lt-LT"/>
                    </a:p>
                  </a:txBody>
                  <a:tcPr/>
                </a:tc>
                <a:tc vMerge="1">
                  <a:txBody>
                    <a:bodyPr/>
                    <a:lstStyle/>
                    <a:p>
                      <a:endParaRPr lang="lt-LT"/>
                    </a:p>
                  </a:txBody>
                  <a:tcPr/>
                </a:tc>
                <a:tc>
                  <a:txBody>
                    <a:bodyPr/>
                    <a:lstStyle/>
                    <a:p>
                      <a:pPr algn="ctr">
                        <a:lnSpc>
                          <a:spcPct val="115000"/>
                        </a:lnSpc>
                        <a:spcAft>
                          <a:spcPts val="0"/>
                        </a:spcAft>
                      </a:pPr>
                      <a:r>
                        <a:rPr lang="lt-LT" sz="1600" dirty="0">
                          <a:effectLst/>
                        </a:rPr>
                        <a:t>Iki 85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dirty="0">
                          <a:effectLst/>
                        </a:rPr>
                        <a:t>Nuo  85 (imtinai) iki 95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dirty="0">
                          <a:effectLst/>
                        </a:rPr>
                        <a:t>Nuo  95 (imtinai) iki 98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dirty="0">
                          <a:effectLst/>
                        </a:rPr>
                        <a:t>Nuo  98 (imtinai) iki 99,99 proc. tinkamų finansuoti projekto išlaidų</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1790312739"/>
                  </a:ext>
                </a:extLst>
              </a:tr>
              <a:tr h="282857">
                <a:tc>
                  <a:txBody>
                    <a:bodyPr/>
                    <a:lstStyle/>
                    <a:p>
                      <a:pPr>
                        <a:lnSpc>
                          <a:spcPct val="115000"/>
                        </a:lnSpc>
                        <a:spcAft>
                          <a:spcPts val="0"/>
                        </a:spcAft>
                      </a:pPr>
                      <a:r>
                        <a:rPr lang="lt-LT" sz="1600">
                          <a:effectLst/>
                        </a:rPr>
                        <a:t>1</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Iki 175.000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a:effectLst/>
                        </a:rPr>
                        <a:t>11,35 </a:t>
                      </a:r>
                      <a:r>
                        <a:rPr lang="en-US" sz="1600">
                          <a:effectLst/>
                        </a:rPr>
                        <a:t>%</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7,63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2,89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1,33 </a:t>
                      </a:r>
                      <a:r>
                        <a:rPr lang="en-US" sz="1600" dirty="0">
                          <a:effectLst/>
                        </a:rPr>
                        <a:t>%</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3446124344"/>
                  </a:ext>
                </a:extLst>
              </a:tr>
              <a:tr h="282857">
                <a:tc>
                  <a:txBody>
                    <a:bodyPr/>
                    <a:lstStyle/>
                    <a:p>
                      <a:pPr>
                        <a:lnSpc>
                          <a:spcPct val="115000"/>
                        </a:lnSpc>
                        <a:spcAft>
                          <a:spcPts val="0"/>
                        </a:spcAft>
                      </a:pPr>
                      <a:r>
                        <a:rPr lang="lt-LT" sz="1600">
                          <a:effectLst/>
                        </a:rPr>
                        <a:t>2</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Nuo 175.001 iki 435.000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a:effectLst/>
                        </a:rPr>
                        <a:t>8.31 %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5,99 %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2,87 %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1,10 %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3298367372"/>
                  </a:ext>
                </a:extLst>
              </a:tr>
              <a:tr h="282857">
                <a:tc>
                  <a:txBody>
                    <a:bodyPr/>
                    <a:lstStyle/>
                    <a:p>
                      <a:pPr>
                        <a:lnSpc>
                          <a:spcPct val="115000"/>
                        </a:lnSpc>
                        <a:spcAft>
                          <a:spcPts val="0"/>
                        </a:spcAft>
                      </a:pPr>
                      <a:r>
                        <a:rPr lang="lt-LT" sz="1600">
                          <a:effectLst/>
                        </a:rPr>
                        <a:t>3</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Nuo 435.001 iki 780.000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dirty="0">
                          <a:effectLst/>
                        </a:rPr>
                        <a:t>8.03 %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5,85 %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2,84 %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1,01 %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783702942"/>
                  </a:ext>
                </a:extLst>
              </a:tr>
              <a:tr h="282857">
                <a:tc>
                  <a:txBody>
                    <a:bodyPr/>
                    <a:lstStyle/>
                    <a:p>
                      <a:pPr>
                        <a:lnSpc>
                          <a:spcPct val="115000"/>
                        </a:lnSpc>
                        <a:spcAft>
                          <a:spcPts val="0"/>
                        </a:spcAft>
                      </a:pPr>
                      <a:r>
                        <a:rPr lang="lt-LT" sz="1600">
                          <a:effectLst/>
                        </a:rPr>
                        <a:t>4</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Nuo 780.001 iki 2.260.000</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a:effectLst/>
                        </a:rPr>
                        <a:t>7.74 %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5,50 %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2,63 %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0,89 %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2985056855"/>
                  </a:ext>
                </a:extLst>
              </a:tr>
              <a:tr h="282857">
                <a:tc>
                  <a:txBody>
                    <a:bodyPr/>
                    <a:lstStyle/>
                    <a:p>
                      <a:pPr>
                        <a:lnSpc>
                          <a:spcPct val="115000"/>
                        </a:lnSpc>
                        <a:spcAft>
                          <a:spcPts val="0"/>
                        </a:spcAft>
                      </a:pPr>
                      <a:r>
                        <a:rPr lang="lt-LT" sz="1600">
                          <a:effectLst/>
                        </a:rPr>
                        <a:t>5</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Nuo 2.260.001</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gn="ctr">
                        <a:lnSpc>
                          <a:spcPct val="115000"/>
                        </a:lnSpc>
                        <a:spcAft>
                          <a:spcPts val="0"/>
                        </a:spcAft>
                      </a:pPr>
                      <a:r>
                        <a:rPr lang="lt-LT" sz="1600">
                          <a:effectLst/>
                        </a:rPr>
                        <a:t>4.11 %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4,11 %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a:effectLst/>
                        </a:rPr>
                        <a:t>2,02 %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tc>
                  <a:txBody>
                    <a:bodyPr/>
                    <a:lstStyle/>
                    <a:p>
                      <a:pPr>
                        <a:lnSpc>
                          <a:spcPct val="115000"/>
                        </a:lnSpc>
                        <a:spcAft>
                          <a:spcPts val="0"/>
                        </a:spcAft>
                      </a:pPr>
                      <a:r>
                        <a:rPr lang="lt-LT" sz="1600" dirty="0">
                          <a:effectLst/>
                        </a:rPr>
                        <a:t>0,59 %</a:t>
                      </a:r>
                      <a:endParaRPr lang="lt-L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77" marR="68577" marT="0" marB="0"/>
                </a:tc>
                <a:extLst>
                  <a:ext uri="{0D108BD9-81ED-4DB2-BD59-A6C34878D82A}">
                    <a16:rowId xmlns:a16="http://schemas.microsoft.com/office/drawing/2014/main" val="523856780"/>
                  </a:ext>
                </a:extLst>
              </a:tr>
            </a:tbl>
          </a:graphicData>
        </a:graphic>
      </p:graphicFrame>
    </p:spTree>
    <p:extLst>
      <p:ext uri="{BB962C8B-B14F-4D97-AF65-F5344CB8AC3E}">
        <p14:creationId xmlns:p14="http://schemas.microsoft.com/office/powerpoint/2010/main" val="1937738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755650" y="549275"/>
            <a:ext cx="8229600" cy="1143000"/>
          </a:xfrm>
        </p:spPr>
        <p:txBody>
          <a:bodyPr>
            <a:normAutofit/>
          </a:bodyPr>
          <a:lstStyle/>
          <a:p>
            <a:r>
              <a:rPr lang="lt-LT" altLang="lt-LT" sz="3200" dirty="0"/>
              <a:t>Rekomenduojame</a:t>
            </a:r>
          </a:p>
        </p:txBody>
      </p:sp>
      <p:sp>
        <p:nvSpPr>
          <p:cNvPr id="24579" name="Content Placeholder 2"/>
          <p:cNvSpPr>
            <a:spLocks noGrp="1"/>
          </p:cNvSpPr>
          <p:nvPr>
            <p:ph idx="1"/>
          </p:nvPr>
        </p:nvSpPr>
        <p:spPr>
          <a:xfrm>
            <a:off x="457200" y="2780928"/>
            <a:ext cx="8229600" cy="3302372"/>
          </a:xfrm>
        </p:spPr>
        <p:txBody>
          <a:bodyPr>
            <a:normAutofit/>
          </a:bodyPr>
          <a:lstStyle/>
          <a:p>
            <a:r>
              <a:rPr lang="lt-LT" altLang="lt-LT" sz="2400" dirty="0"/>
              <a:t>Pirkimus teikti derinimui prieš teikiant paraišką.</a:t>
            </a:r>
          </a:p>
        </p:txBody>
      </p:sp>
    </p:spTree>
    <p:extLst>
      <p:ext uri="{BB962C8B-B14F-4D97-AF65-F5344CB8AC3E}">
        <p14:creationId xmlns:p14="http://schemas.microsoft.com/office/powerpoint/2010/main" val="4128574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2132856"/>
            <a:ext cx="7581528" cy="4525963"/>
          </a:xfrm>
        </p:spPr>
        <p:txBody>
          <a:bodyPr>
            <a:normAutofit/>
          </a:bodyPr>
          <a:lstStyle/>
          <a:p>
            <a:pPr marL="0" indent="0">
              <a:buNone/>
            </a:pPr>
            <a:r>
              <a:rPr lang="lt-LT" sz="2400" dirty="0"/>
              <a:t>Projektų, įgyvendinamų pagal šio Aprašo 11.2–11.3 ir 11.5. papunkčiuose nurodytas veiklas, rezultatų </a:t>
            </a:r>
            <a:r>
              <a:rPr lang="lt-LT" sz="2400" b="1" dirty="0"/>
              <a:t>tęstinumas</a:t>
            </a:r>
            <a:r>
              <a:rPr lang="lt-LT" sz="2400" dirty="0"/>
              <a:t> turi būti pareiškėjo ir (ar) partnerio (-</a:t>
            </a:r>
            <a:r>
              <a:rPr lang="lt-LT" sz="2400" dirty="0" err="1"/>
              <a:t>ių</a:t>
            </a:r>
            <a:r>
              <a:rPr lang="lt-LT" sz="2400" dirty="0"/>
              <a:t>) veikloje užtikrintas ne mažiau kaip </a:t>
            </a:r>
            <a:r>
              <a:rPr lang="lt-LT" sz="2400" b="1" dirty="0"/>
              <a:t>5</a:t>
            </a:r>
            <a:r>
              <a:rPr lang="lt-LT" sz="2400" dirty="0"/>
              <a:t> (penkerius) metus po projekto finansavimo  pabaigos.</a:t>
            </a:r>
          </a:p>
        </p:txBody>
      </p:sp>
      <p:sp>
        <p:nvSpPr>
          <p:cNvPr id="4" name="Title 1"/>
          <p:cNvSpPr>
            <a:spLocks noGrp="1"/>
          </p:cNvSpPr>
          <p:nvPr>
            <p:ph type="title"/>
          </p:nvPr>
        </p:nvSpPr>
        <p:spPr>
          <a:xfrm>
            <a:off x="755650" y="549275"/>
            <a:ext cx="8229600" cy="1143000"/>
          </a:xfrm>
        </p:spPr>
        <p:txBody>
          <a:bodyPr>
            <a:normAutofit/>
          </a:bodyPr>
          <a:lstStyle/>
          <a:p>
            <a:r>
              <a:rPr lang="lt-LT" altLang="lt-LT" sz="3200" dirty="0"/>
              <a:t>Projekto tęstinumas</a:t>
            </a:r>
          </a:p>
        </p:txBody>
      </p:sp>
    </p:spTree>
    <p:extLst>
      <p:ext uri="{BB962C8B-B14F-4D97-AF65-F5344CB8AC3E}">
        <p14:creationId xmlns:p14="http://schemas.microsoft.com/office/powerpoint/2010/main" val="3009070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45224"/>
            <a:ext cx="8229600" cy="1143000"/>
          </a:xfrm>
        </p:spPr>
        <p:txBody>
          <a:bodyPr/>
          <a:lstStyle/>
          <a:p>
            <a:r>
              <a:rPr lang="lt-LT" dirty="0"/>
              <a:t>Ačiū už dėmesį!</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620688"/>
            <a:ext cx="7632848" cy="4752528"/>
          </a:xfrm>
          <a:prstGeom prst="rect">
            <a:avLst/>
          </a:prstGeom>
        </p:spPr>
      </p:pic>
    </p:spTree>
    <p:extLst>
      <p:ext uri="{BB962C8B-B14F-4D97-AF65-F5344CB8AC3E}">
        <p14:creationId xmlns:p14="http://schemas.microsoft.com/office/powerpoint/2010/main" val="2671880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63550" y="2355910"/>
            <a:ext cx="8229600" cy="4525963"/>
          </a:xfrm>
        </p:spPr>
        <p:txBody>
          <a:bodyPr/>
          <a:lstStyle/>
          <a:p>
            <a:pPr marL="342900" lvl="1" indent="-342900">
              <a:buFont typeface="Arial" panose="020B0604020202020204" pitchFamily="34" charset="0"/>
              <a:buChar char="•"/>
            </a:pPr>
            <a:r>
              <a:rPr lang="lt-LT" altLang="lt-LT" sz="2400" dirty="0"/>
              <a:t>1. Išlaidos turi būti </a:t>
            </a:r>
            <a:r>
              <a:rPr lang="lt-LT" altLang="lt-LT" sz="2400" b="1" dirty="0"/>
              <a:t>būtinos</a:t>
            </a:r>
          </a:p>
          <a:p>
            <a:pPr marL="342900" lvl="1" indent="-342900">
              <a:buFont typeface="Arial" panose="020B0604020202020204" pitchFamily="34" charset="0"/>
              <a:buChar char="•"/>
            </a:pPr>
            <a:r>
              <a:rPr lang="lt-LT" altLang="lt-LT" sz="2400" dirty="0"/>
              <a:t>2. Išlaidos turi būti </a:t>
            </a:r>
            <a:r>
              <a:rPr lang="lt-LT" altLang="lt-LT" sz="2400" b="1" dirty="0"/>
              <a:t>minimalios</a:t>
            </a:r>
          </a:p>
          <a:p>
            <a:pPr marL="342900" lvl="1" indent="-342900">
              <a:buFont typeface="Arial" panose="020B0604020202020204" pitchFamily="34" charset="0"/>
              <a:buChar char="•"/>
            </a:pPr>
            <a:endParaRPr lang="lt-LT" altLang="lt-LT" dirty="0"/>
          </a:p>
          <a:p>
            <a:endParaRPr lang="lt-LT" altLang="lt-LT" dirty="0"/>
          </a:p>
        </p:txBody>
      </p:sp>
      <p:sp>
        <p:nvSpPr>
          <p:cNvPr id="4099" name="Title 1"/>
          <p:cNvSpPr>
            <a:spLocks noGrp="1"/>
          </p:cNvSpPr>
          <p:nvPr>
            <p:ph type="title"/>
          </p:nvPr>
        </p:nvSpPr>
        <p:spPr>
          <a:xfrm>
            <a:off x="463550" y="908050"/>
            <a:ext cx="8229600" cy="1143000"/>
          </a:xfrm>
        </p:spPr>
        <p:txBody>
          <a:bodyPr/>
          <a:lstStyle/>
          <a:p>
            <a:r>
              <a:rPr lang="lt-LT" altLang="lt-LT" sz="3200" dirty="0">
                <a:latin typeface="Times New Roman" panose="02020603050405020304" pitchFamily="18" charset="0"/>
              </a:rPr>
              <a:t>Pagrindiniai išlaidų tinkamumo reikalavimai:</a:t>
            </a:r>
            <a:br>
              <a:rPr lang="lt-LT" altLang="lt-LT" sz="3200" dirty="0"/>
            </a:br>
            <a:endParaRPr lang="lt-LT" altLang="lt-LT"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3140968"/>
            <a:ext cx="3492500" cy="3492500"/>
          </a:xfrm>
          <a:prstGeom prst="rect">
            <a:avLst/>
          </a:prstGeom>
        </p:spPr>
      </p:pic>
    </p:spTree>
    <p:extLst>
      <p:ext uri="{BB962C8B-B14F-4D97-AF65-F5344CB8AC3E}">
        <p14:creationId xmlns:p14="http://schemas.microsoft.com/office/powerpoint/2010/main" val="930117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altLang="lt-LT" sz="3200" dirty="0">
                <a:latin typeface="Times New Roman" panose="02020603050405020304" pitchFamily="18" charset="0"/>
              </a:rPr>
              <a:t>Pagrindiniai išlaidų tinkamumo reikalavimai:</a:t>
            </a:r>
            <a:endParaRPr lang="lt-LT" sz="3200" dirty="0"/>
          </a:p>
        </p:txBody>
      </p:sp>
      <p:sp>
        <p:nvSpPr>
          <p:cNvPr id="3" name="Content Placeholder 2"/>
          <p:cNvSpPr>
            <a:spLocks noGrp="1"/>
          </p:cNvSpPr>
          <p:nvPr>
            <p:ph idx="1"/>
          </p:nvPr>
        </p:nvSpPr>
        <p:spPr>
          <a:xfrm>
            <a:off x="2339752" y="2276872"/>
            <a:ext cx="4608512" cy="3849291"/>
          </a:xfrm>
        </p:spPr>
        <p:txBody>
          <a:bodyPr/>
          <a:lstStyle/>
          <a:p>
            <a:r>
              <a:rPr lang="lt-LT" sz="2400" dirty="0"/>
              <a:t>Išlaidos turi būti </a:t>
            </a:r>
            <a:r>
              <a:rPr lang="lt-LT" sz="2400" b="1" dirty="0"/>
              <a:t>minimalios</a:t>
            </a:r>
            <a:r>
              <a:rPr lang="lt-LT" sz="2400" dirty="0"/>
              <a:t>.</a:t>
            </a:r>
          </a:p>
          <a:p>
            <a:pPr marL="0" indent="0">
              <a:buNone/>
            </a:pPr>
            <a:endParaRPr lang="lt-LT" sz="2400" dirty="0"/>
          </a:p>
          <a:p>
            <a:pPr marL="0" indent="0">
              <a:buNone/>
            </a:pPr>
            <a:endParaRPr lang="lt-LT"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3068960"/>
            <a:ext cx="3825775" cy="2865638"/>
          </a:xfrm>
          <a:prstGeom prst="rect">
            <a:avLst/>
          </a:prstGeom>
        </p:spPr>
      </p:pic>
    </p:spTree>
    <p:extLst>
      <p:ext uri="{BB962C8B-B14F-4D97-AF65-F5344CB8AC3E}">
        <p14:creationId xmlns:p14="http://schemas.microsoft.com/office/powerpoint/2010/main" val="55249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altLang="lt-LT" sz="3200" dirty="0">
                <a:latin typeface="Times New Roman" panose="02020603050405020304" pitchFamily="18" charset="0"/>
              </a:rPr>
              <a:t>Pagrindiniai išlaidų tinkamumo reikalavimai:</a:t>
            </a:r>
            <a:endParaRPr lang="lt-LT" sz="3200" dirty="0"/>
          </a:p>
        </p:txBody>
      </p:sp>
      <p:sp>
        <p:nvSpPr>
          <p:cNvPr id="3" name="Content Placeholder 2"/>
          <p:cNvSpPr>
            <a:spLocks noGrp="1"/>
          </p:cNvSpPr>
          <p:nvPr>
            <p:ph idx="1"/>
          </p:nvPr>
        </p:nvSpPr>
        <p:spPr>
          <a:xfrm>
            <a:off x="1398476" y="2309054"/>
            <a:ext cx="6635080" cy="4525963"/>
          </a:xfrm>
        </p:spPr>
        <p:txBody>
          <a:bodyPr/>
          <a:lstStyle/>
          <a:p>
            <a:r>
              <a:rPr lang="lt-LT" sz="2400" dirty="0"/>
              <a:t>Išlaidos turi būti patirtos ne anksčiau kaip </a:t>
            </a:r>
            <a:r>
              <a:rPr lang="lt-LT" sz="2400" b="1" dirty="0"/>
              <a:t>2014-01-01</a:t>
            </a:r>
            <a:r>
              <a:rPr lang="lt-LT" sz="2400" dirty="0"/>
              <a:t> ir ne vėliau kaip </a:t>
            </a:r>
            <a:r>
              <a:rPr lang="lt-LT" sz="2400" b="1" dirty="0"/>
              <a:t>2023-09-01.</a:t>
            </a:r>
          </a:p>
          <a:p>
            <a:pPr marL="0" indent="0">
              <a:buNone/>
            </a:pPr>
            <a:endParaRPr lang="lt-LT"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3861048"/>
            <a:ext cx="6048672" cy="2788260"/>
          </a:xfrm>
          <a:prstGeom prst="rect">
            <a:avLst/>
          </a:prstGeom>
        </p:spPr>
      </p:pic>
    </p:spTree>
    <p:extLst>
      <p:ext uri="{BB962C8B-B14F-4D97-AF65-F5344CB8AC3E}">
        <p14:creationId xmlns:p14="http://schemas.microsoft.com/office/powerpoint/2010/main" val="3783106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Autofit/>
          </a:bodyPr>
          <a:lstStyle/>
          <a:p>
            <a:r>
              <a:rPr lang="lt-LT" altLang="lt-LT" sz="3200" dirty="0">
                <a:latin typeface="Times New Roman" panose="02020603050405020304" pitchFamily="18" charset="0"/>
              </a:rPr>
              <a:t>Pagrindiniai išlaidų tinkamumo reikalavimai:</a:t>
            </a:r>
            <a:endParaRPr lang="lt-LT" altLang="lt-LT" sz="3200" dirty="0"/>
          </a:p>
        </p:txBody>
      </p:sp>
      <p:sp>
        <p:nvSpPr>
          <p:cNvPr id="8195" name="Content Placeholder 2"/>
          <p:cNvSpPr>
            <a:spLocks noGrp="1"/>
          </p:cNvSpPr>
          <p:nvPr>
            <p:ph idx="1"/>
          </p:nvPr>
        </p:nvSpPr>
        <p:spPr>
          <a:xfrm>
            <a:off x="460609" y="1268760"/>
            <a:ext cx="4039383" cy="4525963"/>
          </a:xfrm>
        </p:spPr>
        <p:txBody>
          <a:bodyPr>
            <a:normAutofit/>
          </a:bodyPr>
          <a:lstStyle/>
          <a:p>
            <a:endParaRPr lang="lt-LT" altLang="lt-LT" sz="2400" dirty="0"/>
          </a:p>
          <a:p>
            <a:endParaRPr lang="lt-LT" altLang="lt-LT" sz="2400" dirty="0"/>
          </a:p>
          <a:p>
            <a:endParaRPr lang="lt-LT" altLang="lt-LT" sz="2400" dirty="0"/>
          </a:p>
          <a:p>
            <a:r>
              <a:rPr lang="lt-LT" altLang="lt-LT" sz="2400" dirty="0"/>
              <a:t>Išlaidos apmokamos iš kelių finansavimo šaltinių, privalo būti aiškiai </a:t>
            </a:r>
            <a:r>
              <a:rPr lang="lt-LT" altLang="lt-LT" sz="2400" b="1" dirty="0"/>
              <a:t>išskirtos</a:t>
            </a:r>
            <a:r>
              <a:rPr lang="lt-LT" altLang="lt-LT" sz="2400" dirty="0"/>
              <a:t>. </a:t>
            </a:r>
          </a:p>
          <a:p>
            <a:endParaRPr lang="lt-LT" altLang="lt-LT" sz="2400" dirty="0"/>
          </a:p>
          <a:p>
            <a:pPr marL="0" indent="0">
              <a:buNone/>
            </a:pPr>
            <a:r>
              <a:rPr lang="lt-LT" altLang="lt-LT" sz="2000" dirty="0"/>
              <a:t>       Laikomasi </a:t>
            </a:r>
            <a:r>
              <a:rPr lang="lt-LT" altLang="lt-LT" sz="2000" b="1" dirty="0"/>
              <a:t>Pro </a:t>
            </a:r>
            <a:r>
              <a:rPr lang="lt-LT" altLang="lt-LT" sz="2000" b="1" dirty="0" err="1"/>
              <a:t>rata</a:t>
            </a:r>
            <a:r>
              <a:rPr lang="lt-LT" altLang="lt-LT" sz="2000" b="1" dirty="0"/>
              <a:t> </a:t>
            </a:r>
            <a:r>
              <a:rPr lang="lt-LT" altLang="lt-LT" sz="2000" dirty="0"/>
              <a:t>principo (pagal plotą arba pagal sąmatas). </a:t>
            </a:r>
          </a:p>
          <a:p>
            <a:endParaRPr lang="lt-LT" altLang="lt-LT"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2636912"/>
            <a:ext cx="4339533" cy="2887762"/>
          </a:xfrm>
          <a:prstGeom prst="rect">
            <a:avLst/>
          </a:prstGeom>
        </p:spPr>
      </p:pic>
    </p:spTree>
    <p:extLst>
      <p:ext uri="{BB962C8B-B14F-4D97-AF65-F5344CB8AC3E}">
        <p14:creationId xmlns:p14="http://schemas.microsoft.com/office/powerpoint/2010/main" val="220315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755576" y="3356992"/>
            <a:ext cx="7772400" cy="1470025"/>
          </a:xfrm>
        </p:spPr>
        <p:txBody>
          <a:bodyPr>
            <a:noAutofit/>
          </a:bodyPr>
          <a:lstStyle/>
          <a:p>
            <a:pPr>
              <a:defRPr/>
            </a:pPr>
            <a:r>
              <a:rPr lang="lt-LT" sz="2400" dirty="0"/>
              <a:t>Tinkamos išlaidos:</a:t>
            </a:r>
            <a:br>
              <a:rPr lang="lt-LT" sz="2400" dirty="0"/>
            </a:br>
            <a:r>
              <a:rPr lang="lt-LT" sz="2400" dirty="0"/>
              <a:t>5.1.3. Investicinių projektų rengimo išlaidos, sąnaudų ir naudos analizės rezultatų lentelių parengimo išlaidos.</a:t>
            </a:r>
            <a:br>
              <a:rPr lang="lt-LT" sz="2400" dirty="0"/>
            </a:br>
            <a:br>
              <a:rPr lang="lt-LT" sz="2400" dirty="0"/>
            </a:br>
            <a:r>
              <a:rPr lang="lt-LT" sz="2000" dirty="0"/>
              <a:t>Jeigu pagal Aprašo reikalavimus projektui investicinis projektas nėra privalomas, bet jis buvo parengtas, pareiškėjas privalo pagrįsti kodėl investicinis projektas buvo rengiamas. </a:t>
            </a:r>
            <a:br>
              <a:rPr lang="lt-LT" sz="2400" dirty="0"/>
            </a:br>
            <a:br>
              <a:rPr lang="lt-LT" sz="2400" dirty="0"/>
            </a:br>
            <a:br>
              <a:rPr lang="lt-LT" sz="2400" dirty="0"/>
            </a:br>
            <a:br>
              <a:rPr lang="lt-LT" sz="2400" dirty="0"/>
            </a:br>
            <a:r>
              <a:rPr lang="lt-LT" sz="2400" dirty="0">
                <a:solidFill>
                  <a:srgbClr val="FF0000"/>
                </a:solidFill>
              </a:rPr>
              <a:t>Netinkamos išlaidos:</a:t>
            </a:r>
            <a:br>
              <a:rPr lang="lt-LT" sz="2400" dirty="0">
                <a:solidFill>
                  <a:srgbClr val="FF0000"/>
                </a:solidFill>
              </a:rPr>
            </a:br>
            <a:r>
              <a:rPr lang="lt-LT" sz="2400" dirty="0">
                <a:solidFill>
                  <a:srgbClr val="FF0000"/>
                </a:solidFill>
              </a:rPr>
              <a:t>paraiškos pildymas</a:t>
            </a:r>
            <a:endParaRPr lang="lt-LT" sz="2400" b="1" dirty="0">
              <a:solidFill>
                <a:srgbClr val="FF0000"/>
              </a:solidFill>
            </a:endParaRPr>
          </a:p>
        </p:txBody>
      </p:sp>
      <p:sp>
        <p:nvSpPr>
          <p:cNvPr id="3"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t-LT" altLang="lt-LT" sz="3200" dirty="0">
                <a:latin typeface="Times New Roman" panose="02020603050405020304" pitchFamily="18" charset="0"/>
              </a:rPr>
              <a:t>Pagrindiniai išlaidų tinkamumo reikalavimai:</a:t>
            </a:r>
            <a:endParaRPr lang="lt-LT" altLang="lt-LT" sz="3200" dirty="0"/>
          </a:p>
        </p:txBody>
      </p:sp>
    </p:spTree>
    <p:extLst>
      <p:ext uri="{BB962C8B-B14F-4D97-AF65-F5344CB8AC3E}">
        <p14:creationId xmlns:p14="http://schemas.microsoft.com/office/powerpoint/2010/main" val="2903680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3687" y="1196752"/>
            <a:ext cx="8229600" cy="1143000"/>
          </a:xfrm>
        </p:spPr>
        <p:txBody>
          <a:bodyPr/>
          <a:lstStyle/>
          <a:p>
            <a:r>
              <a:rPr lang="lt-LT" altLang="lt-LT" sz="2400" dirty="0"/>
              <a:t>Visuomenės dalyvavimo kraštovaizdžio formavime programa</a:t>
            </a:r>
          </a:p>
        </p:txBody>
      </p:sp>
      <p:sp>
        <p:nvSpPr>
          <p:cNvPr id="5123" name="Content Placeholder 2"/>
          <p:cNvSpPr>
            <a:spLocks noGrp="1"/>
          </p:cNvSpPr>
          <p:nvPr>
            <p:ph idx="1"/>
          </p:nvPr>
        </p:nvSpPr>
        <p:spPr>
          <a:xfrm>
            <a:off x="447675" y="1700213"/>
            <a:ext cx="8229600" cy="3673475"/>
          </a:xfrm>
        </p:spPr>
        <p:txBody>
          <a:bodyPr/>
          <a:lstStyle/>
          <a:p>
            <a:pPr marL="0" indent="0">
              <a:buFont typeface="Arial" panose="020B0604020202020204" pitchFamily="34" charset="0"/>
              <a:buNone/>
              <a:defRPr/>
            </a:pPr>
            <a:r>
              <a:rPr lang="lt-LT" dirty="0"/>
              <a:t>   </a:t>
            </a:r>
          </a:p>
          <a:p>
            <a:pPr marL="0" indent="0">
              <a:buFont typeface="Arial" panose="020B0604020202020204" pitchFamily="34" charset="0"/>
              <a:buNone/>
              <a:defRPr/>
            </a:pPr>
            <a:r>
              <a:rPr lang="lt-LT" sz="2400" dirty="0"/>
              <a:t>Tinkamos išlaidos:</a:t>
            </a:r>
          </a:p>
          <a:p>
            <a:pPr>
              <a:defRPr/>
            </a:pPr>
            <a:r>
              <a:rPr lang="lt-LT" sz="2400" dirty="0"/>
              <a:t>5.1.2. Visuomenės dalyvavimo kraštovaizdžio formavime programos rengimo metu atliktų visuomenės nuomonės apklausų, kraštovaizdžio srities specialisto (-ų), diskusijų organizavimo, vedimo patirties turinčių specialistų konsultacijų išlaidos</a:t>
            </a:r>
            <a:endParaRPr lang="lt-LT" altLang="lt-LT" sz="2400" b="1" dirty="0"/>
          </a:p>
        </p:txBody>
      </p:sp>
      <p:sp>
        <p:nvSpPr>
          <p:cNvPr id="6149" name="Title 1"/>
          <p:cNvSpPr txBox="1">
            <a:spLocks/>
          </p:cNvSpPr>
          <p:nvPr/>
        </p:nvSpPr>
        <p:spPr bwMode="auto">
          <a:xfrm>
            <a:off x="755650" y="53736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lt-LT" altLang="lt-LT" sz="2400" dirty="0">
                <a:solidFill>
                  <a:srgbClr val="FF0000"/>
                </a:solidFill>
              </a:rPr>
              <a:t>Netinkamos išlaidos:</a:t>
            </a:r>
          </a:p>
          <a:p>
            <a:pPr algn="ctr">
              <a:spcBef>
                <a:spcPct val="0"/>
              </a:spcBef>
              <a:buFontTx/>
              <a:buNone/>
            </a:pPr>
            <a:r>
              <a:rPr lang="lt-LT" altLang="lt-LT" sz="2400" dirty="0">
                <a:solidFill>
                  <a:srgbClr val="FF0000"/>
                </a:solidFill>
              </a:rPr>
              <a:t>Visuomenės dalyvavimo kraštovaizdžio formavime programos parengimas.</a:t>
            </a:r>
          </a:p>
        </p:txBody>
      </p:sp>
      <p:sp>
        <p:nvSpPr>
          <p:cNvPr id="6"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t-LT" altLang="lt-LT" sz="3200" dirty="0">
                <a:latin typeface="Times New Roman" panose="02020603050405020304" pitchFamily="18" charset="0"/>
              </a:rPr>
              <a:t>Pagrindiniai išlaidų tinkamumo reikalavimai:</a:t>
            </a:r>
            <a:endParaRPr lang="lt-LT" altLang="lt-LT" sz="3200" dirty="0"/>
          </a:p>
        </p:txBody>
      </p:sp>
    </p:spTree>
    <p:extLst>
      <p:ext uri="{BB962C8B-B14F-4D97-AF65-F5344CB8AC3E}">
        <p14:creationId xmlns:p14="http://schemas.microsoft.com/office/powerpoint/2010/main" val="397826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4" name="Rectangle 42"/>
          <p:cNvSpPr>
            <a:spLocks noGrp="1" noChangeArrowheads="1"/>
          </p:cNvSpPr>
          <p:nvPr>
            <p:ph type="title"/>
          </p:nvPr>
        </p:nvSpPr>
        <p:spPr/>
        <p:txBody>
          <a:bodyPr/>
          <a:lstStyle/>
          <a:p>
            <a:endParaRPr lang="lt-LT" altLang="lt-LT" dirty="0"/>
          </a:p>
        </p:txBody>
      </p:sp>
      <p:graphicFrame>
        <p:nvGraphicFramePr>
          <p:cNvPr id="3124" name="Group 52"/>
          <p:cNvGraphicFramePr>
            <a:graphicFrameLocks noGrp="1"/>
          </p:cNvGraphicFramePr>
          <p:nvPr>
            <p:ph sz="half" idx="2"/>
            <p:extLst>
              <p:ext uri="{D42A27DB-BD31-4B8C-83A1-F6EECF244321}">
                <p14:modId xmlns:p14="http://schemas.microsoft.com/office/powerpoint/2010/main" val="2927724848"/>
              </p:ext>
            </p:extLst>
          </p:nvPr>
        </p:nvGraphicFramePr>
        <p:xfrm>
          <a:off x="611188" y="1700213"/>
          <a:ext cx="8075612" cy="3313367"/>
        </p:xfrm>
        <a:graphic>
          <a:graphicData uri="http://schemas.openxmlformats.org/drawingml/2006/table">
            <a:tbl>
              <a:tblPr/>
              <a:tblGrid>
                <a:gridCol w="4038600">
                  <a:extLst>
                    <a:ext uri="{9D8B030D-6E8A-4147-A177-3AD203B41FA5}">
                      <a16:colId xmlns:a16="http://schemas.microsoft.com/office/drawing/2014/main" val="3342273204"/>
                    </a:ext>
                  </a:extLst>
                </a:gridCol>
                <a:gridCol w="4037012">
                  <a:extLst>
                    <a:ext uri="{9D8B030D-6E8A-4147-A177-3AD203B41FA5}">
                      <a16:colId xmlns:a16="http://schemas.microsoft.com/office/drawing/2014/main" val="641733169"/>
                    </a:ext>
                  </a:extLst>
                </a:gridCol>
              </a:tblGrid>
              <a:tr h="576263">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lt-LT"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Nekilnojamas turtas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lt-LT"/>
                    </a:p>
                  </a:txBody>
                  <a:tcPr/>
                </a:tc>
                <a:extLst>
                  <a:ext uri="{0D108BD9-81ED-4DB2-BD59-A6C34878D82A}">
                    <a16:rowId xmlns:a16="http://schemas.microsoft.com/office/drawing/2014/main" val="3870748678"/>
                  </a:ext>
                </a:extLst>
              </a:tr>
              <a:tr h="2262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Sklypo kadastriniai matavimai ir kitos išlaidos susijusios su žemės sklypo įrašymu į NTR.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lt-LT" altLang="lt-LT"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lt-LT" sz="28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Kai sklypas nesuformuotas rekomenduotina šiuos </a:t>
                      </a:r>
                      <a:r>
                        <a:rPr kumimoji="0" lang="lt-LT" altLang="lt-LT" sz="2800" b="0" i="0" u="none" strike="noStrike" cap="none" normalizeH="0" baseline="0" dirty="0" err="1">
                          <a:ln>
                            <a:noFill/>
                          </a:ln>
                          <a:solidFill>
                            <a:srgbClr val="D60093"/>
                          </a:solidFill>
                          <a:effectLst/>
                          <a:latin typeface="Arial" panose="020B0604020202020204" pitchFamily="34" charset="0"/>
                          <a:cs typeface="Arial" panose="020B0604020202020204" pitchFamily="34" charset="0"/>
                        </a:rPr>
                        <a:t>matavimus</a:t>
                      </a:r>
                      <a:r>
                        <a:rPr kumimoji="0" lang="lt-LT" altLang="lt-LT" sz="2800" b="0" i="0" u="none" strike="noStrike" cap="none" normalizeH="0" baseline="0" dirty="0">
                          <a:ln>
                            <a:noFill/>
                          </a:ln>
                          <a:solidFill>
                            <a:srgbClr val="D60093"/>
                          </a:solidFill>
                          <a:effectLst/>
                          <a:latin typeface="Arial" panose="020B0604020202020204" pitchFamily="34" charset="0"/>
                          <a:cs typeface="Arial" panose="020B0604020202020204" pitchFamily="34" charset="0"/>
                        </a:rPr>
                        <a:t> atlikti ir įregistruoti sklypą.</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lt-LT" altLang="lt-LT" sz="2800" b="0" i="0" u="none" strike="noStrike" cap="none" normalizeH="0" baseline="0" dirty="0">
                        <a:ln>
                          <a:noFill/>
                        </a:ln>
                        <a:solidFill>
                          <a:srgbClr val="D60093"/>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2398281"/>
                  </a:ext>
                </a:extLst>
              </a:tr>
            </a:tbl>
          </a:graphicData>
        </a:graphic>
      </p:graphicFrame>
    </p:spTree>
    <p:extLst>
      <p:ext uri="{BB962C8B-B14F-4D97-AF65-F5344CB8AC3E}">
        <p14:creationId xmlns:p14="http://schemas.microsoft.com/office/powerpoint/2010/main" val="2855326132"/>
      </p:ext>
    </p:extLst>
  </p:cSld>
  <p:clrMapOvr>
    <a:masterClrMapping/>
  </p:clrMapOvr>
</p:sld>
</file>

<file path=ppt/theme/theme1.xml><?xml version="1.0" encoding="utf-8"?>
<a:theme xmlns:a="http://schemas.openxmlformats.org/drawingml/2006/main" name="APVA PREZENTACIJ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APVA PREZENTACIJA</Template>
  <TotalTime>643</TotalTime>
  <Words>1259</Words>
  <Application>Microsoft Office PowerPoint</Application>
  <PresentationFormat>On-screen Show (4:3)</PresentationFormat>
  <Paragraphs>157</Paragraphs>
  <Slides>24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APVA PREZENTACIJA</vt:lpstr>
      <vt:lpstr>Priemonė “Kraštovaizdžio apsauga”    Išlaidų tinkamumas ir jų pagrindimas paraiškoje (kraštovaizdžio formavimo ir ekologinės būklės gerinimo gamtinio karkaso teritorijose ir etaloninio kraštovaizdžio formavimo pasienio teritorijose veikloms) </vt:lpstr>
      <vt:lpstr>Pagrindiniai išlaidų tinkamumo reikalavimai:</vt:lpstr>
      <vt:lpstr>Pagrindiniai išlaidų tinkamumo reikalavimai: </vt:lpstr>
      <vt:lpstr>Pagrindiniai išlaidų tinkamumo reikalavimai:</vt:lpstr>
      <vt:lpstr>Pagrindiniai išlaidų tinkamumo reikalavimai:</vt:lpstr>
      <vt:lpstr>Pagrindiniai išlaidų tinkamumo reikalavimai:</vt:lpstr>
      <vt:lpstr>Tinkamos išlaidos: 5.1.3. Investicinių projektų rengimo išlaidos, sąnaudų ir naudos analizės rezultatų lentelių parengimo išlaidos.  Jeigu pagal Aprašo reikalavimus projektui investicinis projektas nėra privalomas, bet jis buvo parengtas, pareiškėjas privalo pagrįsti kodėl investicinis projektas buvo rengiamas.     Netinkamos išlaidos: paraiškos pildymas</vt:lpstr>
      <vt:lpstr>Visuomenės dalyvavimo kraštovaizdžio formavime programa</vt:lpstr>
      <vt:lpstr>PowerPoint Presentation</vt:lpstr>
      <vt:lpstr>PowerPoint Presentation</vt:lpstr>
      <vt:lpstr>SSĮP – Statybos sutarčių įvykdymo priežiūros programa </vt:lpstr>
      <vt:lpstr>SSĮP – Statybos sutarčių įvykdymo priežiūros programa</vt:lpstr>
      <vt:lpstr>SSĮP – Statybos sutarčių įvykdymo priežiūros programa</vt:lpstr>
      <vt:lpstr>PowerPoint Presentation</vt:lpstr>
      <vt:lpstr>PowerPoint Presentation</vt:lpstr>
      <vt:lpstr>Išlaidos infrastruktūrai</vt:lpstr>
      <vt:lpstr>Išlaidos įrangai</vt:lpstr>
      <vt:lpstr> </vt:lpstr>
      <vt:lpstr>Netiesioginių projekto išlaidų finansavimas (projekto administravimo išlaidos).</vt:lpstr>
      <vt:lpstr>PowerPoint Presentation</vt:lpstr>
      <vt:lpstr>Projekto veiklų rangos (angl. outsourcing) išlaidomis laikomos tik tų veiklų, kurias visiškai įgyvendina ne pats projekto vykdytojas, o paslaugų teikėjai, prekių tiekėjai ar rangovai, išlaidos. (Rekomendacijos dėl projektų išlaidų atitikties Europos Sąjungos struktūrinių fondų reikalavimams, 45 punktas)</vt:lpstr>
      <vt:lpstr>Rekomenduojame</vt:lpstr>
      <vt:lpstr>Projekto tęstinumas</vt:lpstr>
      <vt:lpstr>Ačiū už dėmesį!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asus_2016</dc:creator>
  <cp:lastModifiedBy>Rimvydas Sinkunas</cp:lastModifiedBy>
  <cp:revision>23</cp:revision>
  <dcterms:created xsi:type="dcterms:W3CDTF">2016-09-30T17:33:21Z</dcterms:created>
  <dcterms:modified xsi:type="dcterms:W3CDTF">2016-10-12T05:22:45Z</dcterms:modified>
</cp:coreProperties>
</file>