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8"/>
  </p:notesMasterIdLst>
  <p:handoutMasterIdLst>
    <p:handoutMasterId r:id="rId19"/>
  </p:handoutMasterIdLst>
  <p:sldIdLst>
    <p:sldId id="323" r:id="rId2"/>
    <p:sldId id="337" r:id="rId3"/>
    <p:sldId id="324" r:id="rId4"/>
    <p:sldId id="325" r:id="rId5"/>
    <p:sldId id="326" r:id="rId6"/>
    <p:sldId id="327" r:id="rId7"/>
    <p:sldId id="328" r:id="rId8"/>
    <p:sldId id="329" r:id="rId9"/>
    <p:sldId id="330" r:id="rId10"/>
    <p:sldId id="331" r:id="rId11"/>
    <p:sldId id="332" r:id="rId12"/>
    <p:sldId id="333" r:id="rId13"/>
    <p:sldId id="334" r:id="rId14"/>
    <p:sldId id="335" r:id="rId15"/>
    <p:sldId id="336" r:id="rId16"/>
    <p:sldId id="338" r:id="rId17"/>
  </p:sldIdLst>
  <p:sldSz cx="9144000" cy="6858000" type="screen4x3"/>
  <p:notesSz cx="6794500" cy="9931400"/>
  <p:defaultTextStyle>
    <a:defPPr>
      <a:defRPr lang="lt-LT"/>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6868"/>
    <a:srgbClr val="62AFE4"/>
    <a:srgbClr val="65D7FF"/>
    <a:srgbClr val="57D3FF"/>
    <a:srgbClr val="37CBFF"/>
    <a:srgbClr val="00BBFE"/>
    <a:srgbClr val="97FBB6"/>
    <a:srgbClr val="128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1" autoAdjust="0"/>
    <p:restoredTop sz="97041" autoAdjust="0"/>
  </p:normalViewPr>
  <p:slideViewPr>
    <p:cSldViewPr>
      <p:cViewPr varScale="1">
        <p:scale>
          <a:sx n="106" d="100"/>
          <a:sy n="106" d="100"/>
        </p:scale>
        <p:origin x="11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9316F5-3F77-4F79-B542-98F10E4DC6CA}"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US"/>
        </a:p>
      </dgm:t>
    </dgm:pt>
    <dgm:pt modelId="{FD9FC611-8C40-437B-A5BC-4B9B5EEAE488}">
      <dgm:prSet phldrT="[Text]" custT="1"/>
      <dgm:spPr/>
      <dgm:t>
        <a:bodyPr/>
        <a:lstStyle/>
        <a:p>
          <a:r>
            <a:rPr lang="lt-LT" sz="2800" dirty="0"/>
            <a:t>Projekto administravimas</a:t>
          </a:r>
          <a:endParaRPr lang="en-US" sz="2800" dirty="0"/>
        </a:p>
      </dgm:t>
    </dgm:pt>
    <dgm:pt modelId="{3EB1CD01-A26F-48CC-A2EA-01F096187199}" type="parTrans" cxnId="{E24859B9-32C1-4EEA-82FC-A1087C554D7A}">
      <dgm:prSet/>
      <dgm:spPr/>
      <dgm:t>
        <a:bodyPr/>
        <a:lstStyle/>
        <a:p>
          <a:endParaRPr lang="en-US"/>
        </a:p>
      </dgm:t>
    </dgm:pt>
    <dgm:pt modelId="{B7C51387-A6B2-4A71-B332-FDA1BC317B93}" type="sibTrans" cxnId="{E24859B9-32C1-4EEA-82FC-A1087C554D7A}">
      <dgm:prSet/>
      <dgm:spPr/>
      <dgm:t>
        <a:bodyPr/>
        <a:lstStyle/>
        <a:p>
          <a:endParaRPr lang="en-US"/>
        </a:p>
      </dgm:t>
    </dgm:pt>
    <dgm:pt modelId="{8953E172-15CC-474F-965C-EC5F9F31D444}">
      <dgm:prSet phldrT="[Text]" custT="1"/>
      <dgm:spPr/>
      <dgm:t>
        <a:bodyPr/>
        <a:lstStyle/>
        <a:p>
          <a:r>
            <a:rPr lang="lt-LT" sz="2000" dirty="0"/>
            <a:t>Už projekto administravimą atsakingas </a:t>
          </a:r>
          <a:r>
            <a:rPr lang="lt-LT" sz="2000" b="1" dirty="0">
              <a:solidFill>
                <a:srgbClr val="FFC000"/>
              </a:solidFill>
            </a:rPr>
            <a:t>pats projekto vykdytojas ar partneris</a:t>
          </a:r>
          <a:r>
            <a:rPr lang="lt-LT" sz="2000" dirty="0"/>
            <a:t>, t. y. nėra sudaroma administravimo paslaugų sutartis</a:t>
          </a:r>
          <a:endParaRPr lang="en-US" sz="2000" dirty="0"/>
        </a:p>
      </dgm:t>
    </dgm:pt>
    <dgm:pt modelId="{25224BDD-93A6-4002-BF2E-ADC294D66A53}" type="parTrans" cxnId="{A2ABF085-3A6E-4A03-8DC9-4985F292D5F4}">
      <dgm:prSet/>
      <dgm:spPr/>
      <dgm:t>
        <a:bodyPr/>
        <a:lstStyle/>
        <a:p>
          <a:endParaRPr lang="en-US"/>
        </a:p>
      </dgm:t>
    </dgm:pt>
    <dgm:pt modelId="{28ADBE02-7C6B-4B9C-9786-F4AB85D3CD94}" type="sibTrans" cxnId="{A2ABF085-3A6E-4A03-8DC9-4985F292D5F4}">
      <dgm:prSet/>
      <dgm:spPr/>
      <dgm:t>
        <a:bodyPr/>
        <a:lstStyle/>
        <a:p>
          <a:endParaRPr lang="en-US"/>
        </a:p>
      </dgm:t>
    </dgm:pt>
    <dgm:pt modelId="{A36F4E3B-09F8-4FE9-A1DC-7477A41C528D}">
      <dgm:prSet custT="1"/>
      <dgm:spPr/>
      <dgm:t>
        <a:bodyPr/>
        <a:lstStyle/>
        <a:p>
          <a:r>
            <a:rPr lang="lt-LT" sz="2000" dirty="0"/>
            <a:t>Visos projekto </a:t>
          </a:r>
          <a:r>
            <a:rPr lang="lt-LT" sz="2000" b="1" dirty="0">
              <a:solidFill>
                <a:srgbClr val="FFC000"/>
              </a:solidFill>
            </a:rPr>
            <a:t>administravimo paslaugos</a:t>
          </a:r>
          <a:r>
            <a:rPr lang="lt-LT" sz="2000" dirty="0"/>
            <a:t> </a:t>
          </a:r>
          <a:r>
            <a:rPr lang="lt-LT" sz="2000" b="1" dirty="0">
              <a:solidFill>
                <a:srgbClr val="FFC000"/>
              </a:solidFill>
            </a:rPr>
            <a:t>perkamos iš tiekėjo</a:t>
          </a:r>
        </a:p>
      </dgm:t>
    </dgm:pt>
    <dgm:pt modelId="{05113D05-655A-4F64-8B77-5DBC312DA8AB}" type="parTrans" cxnId="{6E1676EE-165D-445F-B67D-B66F0FD5BB01}">
      <dgm:prSet/>
      <dgm:spPr/>
      <dgm:t>
        <a:bodyPr/>
        <a:lstStyle/>
        <a:p>
          <a:endParaRPr lang="en-US"/>
        </a:p>
      </dgm:t>
    </dgm:pt>
    <dgm:pt modelId="{3946C499-D2F8-42C6-821E-9B664BCB8210}" type="sibTrans" cxnId="{6E1676EE-165D-445F-B67D-B66F0FD5BB01}">
      <dgm:prSet/>
      <dgm:spPr/>
      <dgm:t>
        <a:bodyPr/>
        <a:lstStyle/>
        <a:p>
          <a:endParaRPr lang="en-US"/>
        </a:p>
      </dgm:t>
    </dgm:pt>
    <dgm:pt modelId="{F1CC5837-B6B8-4B4B-9169-A788B5829DDE}">
      <dgm:prSet custT="1"/>
      <dgm:spPr/>
      <dgm:t>
        <a:bodyPr/>
        <a:lstStyle/>
        <a:p>
          <a:r>
            <a:rPr lang="lt-LT" sz="1800" dirty="0"/>
            <a:t>Įgyvendinant projektą, </a:t>
          </a:r>
          <a:r>
            <a:rPr lang="lt-LT" sz="1800" b="1" dirty="0">
              <a:solidFill>
                <a:srgbClr val="FFC000"/>
              </a:solidFill>
            </a:rPr>
            <a:t>visos mokėjimo prašymuose deklaruojamos projekto administravimo išlaidos turės būti pagrįstos</a:t>
          </a:r>
          <a:r>
            <a:rPr lang="lt-LT" sz="1800" dirty="0"/>
            <a:t> išlaidų pagrindimo ir jų apmokėjimo įrodymo dokumentais. </a:t>
          </a:r>
          <a:endParaRPr lang="en-US" sz="1800" dirty="0"/>
        </a:p>
      </dgm:t>
    </dgm:pt>
    <dgm:pt modelId="{425DA5A9-4217-48A9-9BAD-D03EFF88127D}" type="parTrans" cxnId="{B1697CE6-C7D2-4006-A505-99A80DA57EF0}">
      <dgm:prSet/>
      <dgm:spPr/>
      <dgm:t>
        <a:bodyPr/>
        <a:lstStyle/>
        <a:p>
          <a:endParaRPr lang="en-US"/>
        </a:p>
      </dgm:t>
    </dgm:pt>
    <dgm:pt modelId="{4CC05E9B-70A6-4A92-94A9-1B1D2A6BF392}" type="sibTrans" cxnId="{B1697CE6-C7D2-4006-A505-99A80DA57EF0}">
      <dgm:prSet/>
      <dgm:spPr/>
      <dgm:t>
        <a:bodyPr/>
        <a:lstStyle/>
        <a:p>
          <a:endParaRPr lang="en-US"/>
        </a:p>
      </dgm:t>
    </dgm:pt>
    <dgm:pt modelId="{E2FBD3E2-7879-4DF1-B536-771492FC438D}">
      <dgm:prSet phldrT="[Text]" custT="1"/>
      <dgm:spPr/>
      <dgm:t>
        <a:bodyPr/>
        <a:lstStyle/>
        <a:p>
          <a:r>
            <a:rPr lang="lt-LT" sz="1800" dirty="0"/>
            <a:t>Deklaruojant projekto administravimo išlaidas tarpiniuose ir/ar galutiniame mokėjimo prašymuose, </a:t>
          </a:r>
          <a:r>
            <a:rPr lang="lt-LT" sz="1800" dirty="0">
              <a:solidFill>
                <a:srgbClr val="FFC000"/>
              </a:solidFill>
            </a:rPr>
            <a:t>nereikia teikti jokių papildomų išlaidas pagrindžiančių dokumentų </a:t>
          </a:r>
          <a:endParaRPr lang="en-US" sz="1800" dirty="0">
            <a:solidFill>
              <a:srgbClr val="FFC000"/>
            </a:solidFill>
          </a:endParaRPr>
        </a:p>
      </dgm:t>
    </dgm:pt>
    <dgm:pt modelId="{5F596629-A9B0-4FA0-AB5F-6A0EE38CDD7A}" type="parTrans" cxnId="{17E37BE9-6C93-4AB5-AE71-70474168EBED}">
      <dgm:prSet/>
      <dgm:spPr/>
      <dgm:t>
        <a:bodyPr/>
        <a:lstStyle/>
        <a:p>
          <a:endParaRPr lang="en-US"/>
        </a:p>
      </dgm:t>
    </dgm:pt>
    <dgm:pt modelId="{DDD9330E-0183-4A67-B1B7-A928A7B2A1D0}" type="sibTrans" cxnId="{17E37BE9-6C93-4AB5-AE71-70474168EBED}">
      <dgm:prSet/>
      <dgm:spPr/>
      <dgm:t>
        <a:bodyPr/>
        <a:lstStyle/>
        <a:p>
          <a:endParaRPr lang="en-US"/>
        </a:p>
      </dgm:t>
    </dgm:pt>
    <dgm:pt modelId="{9421F2A9-D6CC-4639-BA99-C303808FE42D}">
      <dgm:prSet custT="1"/>
      <dgm:spPr/>
      <dgm:t>
        <a:bodyPr/>
        <a:lstStyle/>
        <a:p>
          <a:r>
            <a:rPr lang="lt-LT" sz="1800" dirty="0"/>
            <a:t>Tinkama finansuoti projekto administravimo suma nustatoma atsižvelgiant į bendrą projekto tinkamų finansuoti išlaidų sumą bei remiantis tiesioginių projekto išlaidų suma</a:t>
          </a:r>
        </a:p>
      </dgm:t>
    </dgm:pt>
    <dgm:pt modelId="{4C85312E-51BA-4834-87E2-116597A07505}" type="parTrans" cxnId="{2B4ED94A-0A53-4F9F-A0B9-5B99512A2E56}">
      <dgm:prSet/>
      <dgm:spPr/>
      <dgm:t>
        <a:bodyPr/>
        <a:lstStyle/>
        <a:p>
          <a:endParaRPr lang="en-US"/>
        </a:p>
      </dgm:t>
    </dgm:pt>
    <dgm:pt modelId="{1866BFED-667B-4B1D-ABFB-55B626C57E37}" type="sibTrans" cxnId="{2B4ED94A-0A53-4F9F-A0B9-5B99512A2E56}">
      <dgm:prSet/>
      <dgm:spPr/>
      <dgm:t>
        <a:bodyPr/>
        <a:lstStyle/>
        <a:p>
          <a:endParaRPr lang="en-US"/>
        </a:p>
      </dgm:t>
    </dgm:pt>
    <dgm:pt modelId="{0F2BADBC-CDC4-455B-87F5-03FC64FFA897}">
      <dgm:prSet phldrT="[Text]" custT="1"/>
      <dgm:spPr/>
      <dgm:t>
        <a:bodyPr/>
        <a:lstStyle/>
        <a:p>
          <a:r>
            <a:rPr lang="lt-LT" sz="1800" dirty="0"/>
            <a:t>Tinkamai finansuoti sumai nustatyti yra  taikoma </a:t>
          </a:r>
          <a:r>
            <a:rPr lang="lt-LT" sz="1800" b="1" dirty="0">
              <a:solidFill>
                <a:srgbClr val="FFC000"/>
              </a:solidFill>
            </a:rPr>
            <a:t>fiksuotoji norma</a:t>
          </a:r>
          <a:r>
            <a:rPr lang="lt-LT" sz="1800" dirty="0">
              <a:solidFill>
                <a:srgbClr val="FFC000"/>
              </a:solidFill>
            </a:rPr>
            <a:t> </a:t>
          </a:r>
          <a:r>
            <a:rPr lang="lt-LT" sz="1800" dirty="0"/>
            <a:t>pagal Projektų taisyklių 10 priedo 4 punktą</a:t>
          </a:r>
          <a:endParaRPr lang="en-US" sz="1800" dirty="0"/>
        </a:p>
      </dgm:t>
    </dgm:pt>
    <dgm:pt modelId="{09140470-EF25-47D4-AEB7-C37812EBE071}" type="parTrans" cxnId="{2A3D1A4B-956B-4F93-96F3-50D07508AA2E}">
      <dgm:prSet/>
      <dgm:spPr/>
      <dgm:t>
        <a:bodyPr/>
        <a:lstStyle/>
        <a:p>
          <a:endParaRPr lang="en-US"/>
        </a:p>
      </dgm:t>
    </dgm:pt>
    <dgm:pt modelId="{025D481E-4A15-42CA-BE46-5D8235BDCA3E}" type="sibTrans" cxnId="{2A3D1A4B-956B-4F93-96F3-50D07508AA2E}">
      <dgm:prSet/>
      <dgm:spPr/>
      <dgm:t>
        <a:bodyPr/>
        <a:lstStyle/>
        <a:p>
          <a:endParaRPr lang="en-US"/>
        </a:p>
      </dgm:t>
    </dgm:pt>
    <dgm:pt modelId="{1C417848-2F37-4FE2-9509-6CF2E6A84A21}" type="pres">
      <dgm:prSet presAssocID="{679316F5-3F77-4F79-B542-98F10E4DC6CA}" presName="Name0" presStyleCnt="0">
        <dgm:presLayoutVars>
          <dgm:chPref val="1"/>
          <dgm:dir/>
          <dgm:animOne val="branch"/>
          <dgm:animLvl val="lvl"/>
          <dgm:resizeHandles/>
        </dgm:presLayoutVars>
      </dgm:prSet>
      <dgm:spPr/>
    </dgm:pt>
    <dgm:pt modelId="{45D5A189-F782-430B-80D4-00A89BA0ED68}" type="pres">
      <dgm:prSet presAssocID="{FD9FC611-8C40-437B-A5BC-4B9B5EEAE488}" presName="vertOne" presStyleCnt="0"/>
      <dgm:spPr/>
    </dgm:pt>
    <dgm:pt modelId="{B01F4838-3EF6-4A27-BDFE-C6026400459B}" type="pres">
      <dgm:prSet presAssocID="{FD9FC611-8C40-437B-A5BC-4B9B5EEAE488}" presName="txOne" presStyleLbl="node0" presStyleIdx="0" presStyleCnt="1" custScaleY="36331">
        <dgm:presLayoutVars>
          <dgm:chPref val="3"/>
        </dgm:presLayoutVars>
      </dgm:prSet>
      <dgm:spPr/>
    </dgm:pt>
    <dgm:pt modelId="{DC68ABD3-5D08-4E72-8115-8A2D67F0BD31}" type="pres">
      <dgm:prSet presAssocID="{FD9FC611-8C40-437B-A5BC-4B9B5EEAE488}" presName="parTransOne" presStyleCnt="0"/>
      <dgm:spPr/>
    </dgm:pt>
    <dgm:pt modelId="{4424189F-E34B-4649-9D56-0C43580CE79A}" type="pres">
      <dgm:prSet presAssocID="{FD9FC611-8C40-437B-A5BC-4B9B5EEAE488}" presName="horzOne" presStyleCnt="0"/>
      <dgm:spPr/>
    </dgm:pt>
    <dgm:pt modelId="{8564BE93-07AE-45A5-903C-7CBAFCBEA2C7}" type="pres">
      <dgm:prSet presAssocID="{A36F4E3B-09F8-4FE9-A1DC-7477A41C528D}" presName="vertTwo" presStyleCnt="0"/>
      <dgm:spPr/>
    </dgm:pt>
    <dgm:pt modelId="{DFAB60A0-94AC-44C9-8E30-70F0BB18DF05}" type="pres">
      <dgm:prSet presAssocID="{A36F4E3B-09F8-4FE9-A1DC-7477A41C528D}" presName="txTwo" presStyleLbl="node2" presStyleIdx="0" presStyleCnt="2" custScaleX="97830" custLinFactNeighborX="-3110" custLinFactNeighborY="7681">
        <dgm:presLayoutVars>
          <dgm:chPref val="3"/>
        </dgm:presLayoutVars>
      </dgm:prSet>
      <dgm:spPr/>
    </dgm:pt>
    <dgm:pt modelId="{B66EF0B1-0783-408E-A673-EF2A1D984BAF}" type="pres">
      <dgm:prSet presAssocID="{A36F4E3B-09F8-4FE9-A1DC-7477A41C528D}" presName="parTransTwo" presStyleCnt="0"/>
      <dgm:spPr/>
    </dgm:pt>
    <dgm:pt modelId="{7EE9772C-0375-4140-8E74-3C2539A386F2}" type="pres">
      <dgm:prSet presAssocID="{A36F4E3B-09F8-4FE9-A1DC-7477A41C528D}" presName="horzTwo" presStyleCnt="0"/>
      <dgm:spPr/>
    </dgm:pt>
    <dgm:pt modelId="{BEAEE931-DB4E-44AA-842C-B3CB0FE4A67D}" type="pres">
      <dgm:prSet presAssocID="{9421F2A9-D6CC-4639-BA99-C303808FE42D}" presName="vertThree" presStyleCnt="0"/>
      <dgm:spPr/>
    </dgm:pt>
    <dgm:pt modelId="{5B38F7BF-FB14-4B15-B6CD-21967EBAD9C5}" type="pres">
      <dgm:prSet presAssocID="{9421F2A9-D6CC-4639-BA99-C303808FE42D}" presName="txThree" presStyleLbl="node3" presStyleIdx="0" presStyleCnt="2">
        <dgm:presLayoutVars>
          <dgm:chPref val="3"/>
        </dgm:presLayoutVars>
      </dgm:prSet>
      <dgm:spPr/>
    </dgm:pt>
    <dgm:pt modelId="{AB25B2C2-9900-45FE-9A09-D645A917315D}" type="pres">
      <dgm:prSet presAssocID="{9421F2A9-D6CC-4639-BA99-C303808FE42D}" presName="parTransThree" presStyleCnt="0"/>
      <dgm:spPr/>
    </dgm:pt>
    <dgm:pt modelId="{BA4E80E9-EE11-4341-8618-185D8694F169}" type="pres">
      <dgm:prSet presAssocID="{9421F2A9-D6CC-4639-BA99-C303808FE42D}" presName="horzThree" presStyleCnt="0"/>
      <dgm:spPr/>
    </dgm:pt>
    <dgm:pt modelId="{110B2574-43F2-4574-85B2-360D794AACC0}" type="pres">
      <dgm:prSet presAssocID="{F1CC5837-B6B8-4B4B-9169-A788B5829DDE}" presName="vertFour" presStyleCnt="0">
        <dgm:presLayoutVars>
          <dgm:chPref val="3"/>
        </dgm:presLayoutVars>
      </dgm:prSet>
      <dgm:spPr/>
    </dgm:pt>
    <dgm:pt modelId="{A5D349B5-FE82-477A-B05B-2B87019E94DA}" type="pres">
      <dgm:prSet presAssocID="{F1CC5837-B6B8-4B4B-9169-A788B5829DDE}" presName="txFour" presStyleLbl="node4" presStyleIdx="0" presStyleCnt="2">
        <dgm:presLayoutVars>
          <dgm:chPref val="3"/>
        </dgm:presLayoutVars>
      </dgm:prSet>
      <dgm:spPr/>
    </dgm:pt>
    <dgm:pt modelId="{3EEF7E17-CFF9-476C-B934-939B771FE184}" type="pres">
      <dgm:prSet presAssocID="{F1CC5837-B6B8-4B4B-9169-A788B5829DDE}" presName="horzFour" presStyleCnt="0"/>
      <dgm:spPr/>
    </dgm:pt>
    <dgm:pt modelId="{ECD36C41-0BF4-4DBF-B8FC-4B413F00645E}" type="pres">
      <dgm:prSet presAssocID="{3946C499-D2F8-42C6-821E-9B664BCB8210}" presName="sibSpaceTwo" presStyleCnt="0"/>
      <dgm:spPr/>
    </dgm:pt>
    <dgm:pt modelId="{62F6678D-169A-434D-B864-393AAECEF755}" type="pres">
      <dgm:prSet presAssocID="{8953E172-15CC-474F-965C-EC5F9F31D444}" presName="vertTwo" presStyleCnt="0"/>
      <dgm:spPr/>
    </dgm:pt>
    <dgm:pt modelId="{72AC3C6D-6B0F-4E57-851E-975E20A2C168}" type="pres">
      <dgm:prSet presAssocID="{8953E172-15CC-474F-965C-EC5F9F31D444}" presName="txTwo" presStyleLbl="node2" presStyleIdx="1" presStyleCnt="2" custScaleX="101086">
        <dgm:presLayoutVars>
          <dgm:chPref val="3"/>
        </dgm:presLayoutVars>
      </dgm:prSet>
      <dgm:spPr/>
    </dgm:pt>
    <dgm:pt modelId="{577531C8-2172-49B6-BB43-768C468D8E76}" type="pres">
      <dgm:prSet presAssocID="{8953E172-15CC-474F-965C-EC5F9F31D444}" presName="parTransTwo" presStyleCnt="0"/>
      <dgm:spPr/>
    </dgm:pt>
    <dgm:pt modelId="{7CE4A4BC-78FB-4C37-96B2-A75382F58AA3}" type="pres">
      <dgm:prSet presAssocID="{8953E172-15CC-474F-965C-EC5F9F31D444}" presName="horzTwo" presStyleCnt="0"/>
      <dgm:spPr/>
    </dgm:pt>
    <dgm:pt modelId="{417F7E46-4E4E-440A-8BE2-9440027C1921}" type="pres">
      <dgm:prSet presAssocID="{0F2BADBC-CDC4-455B-87F5-03FC64FFA897}" presName="vertThree" presStyleCnt="0"/>
      <dgm:spPr/>
    </dgm:pt>
    <dgm:pt modelId="{92F5EF31-9D44-4B5A-9FB7-9B51740CC6A3}" type="pres">
      <dgm:prSet presAssocID="{0F2BADBC-CDC4-455B-87F5-03FC64FFA897}" presName="txThree" presStyleLbl="node3" presStyleIdx="1" presStyleCnt="2" custLinFactNeighborX="1582" custLinFactNeighborY="-17155">
        <dgm:presLayoutVars>
          <dgm:chPref val="3"/>
        </dgm:presLayoutVars>
      </dgm:prSet>
      <dgm:spPr/>
    </dgm:pt>
    <dgm:pt modelId="{C4150832-66CC-4B94-A2C5-B368A98FB4B1}" type="pres">
      <dgm:prSet presAssocID="{0F2BADBC-CDC4-455B-87F5-03FC64FFA897}" presName="parTransThree" presStyleCnt="0"/>
      <dgm:spPr/>
    </dgm:pt>
    <dgm:pt modelId="{ACDA1573-8A90-40EE-90CB-F0635E6592D7}" type="pres">
      <dgm:prSet presAssocID="{0F2BADBC-CDC4-455B-87F5-03FC64FFA897}" presName="horzThree" presStyleCnt="0"/>
      <dgm:spPr/>
    </dgm:pt>
    <dgm:pt modelId="{069584CD-4771-4F52-AA23-E6EF77A8A8B5}" type="pres">
      <dgm:prSet presAssocID="{E2FBD3E2-7879-4DF1-B536-771492FC438D}" presName="vertFour" presStyleCnt="0">
        <dgm:presLayoutVars>
          <dgm:chPref val="3"/>
        </dgm:presLayoutVars>
      </dgm:prSet>
      <dgm:spPr/>
    </dgm:pt>
    <dgm:pt modelId="{225DD1D4-0BCF-43F2-8ABB-7F8A116A6787}" type="pres">
      <dgm:prSet presAssocID="{E2FBD3E2-7879-4DF1-B536-771492FC438D}" presName="txFour" presStyleLbl="node4" presStyleIdx="1" presStyleCnt="2">
        <dgm:presLayoutVars>
          <dgm:chPref val="3"/>
        </dgm:presLayoutVars>
      </dgm:prSet>
      <dgm:spPr/>
    </dgm:pt>
    <dgm:pt modelId="{B07B4A14-8014-453F-B870-3069370F44CB}" type="pres">
      <dgm:prSet presAssocID="{E2FBD3E2-7879-4DF1-B536-771492FC438D}" presName="horzFour" presStyleCnt="0"/>
      <dgm:spPr/>
    </dgm:pt>
  </dgm:ptLst>
  <dgm:cxnLst>
    <dgm:cxn modelId="{E2AAAD45-17D1-484C-8875-7781E17ECB01}" type="presOf" srcId="{679316F5-3F77-4F79-B542-98F10E4DC6CA}" destId="{1C417848-2F37-4FE2-9509-6CF2E6A84A21}" srcOrd="0" destOrd="0" presId="urn:microsoft.com/office/officeart/2005/8/layout/hierarchy4"/>
    <dgm:cxn modelId="{2A3D1A4B-956B-4F93-96F3-50D07508AA2E}" srcId="{8953E172-15CC-474F-965C-EC5F9F31D444}" destId="{0F2BADBC-CDC4-455B-87F5-03FC64FFA897}" srcOrd="0" destOrd="0" parTransId="{09140470-EF25-47D4-AEB7-C37812EBE071}" sibTransId="{025D481E-4A15-42CA-BE46-5D8235BDCA3E}"/>
    <dgm:cxn modelId="{B1697CE6-C7D2-4006-A505-99A80DA57EF0}" srcId="{9421F2A9-D6CC-4639-BA99-C303808FE42D}" destId="{F1CC5837-B6B8-4B4B-9169-A788B5829DDE}" srcOrd="0" destOrd="0" parTransId="{425DA5A9-4217-48A9-9BAD-D03EFF88127D}" sibTransId="{4CC05E9B-70A6-4A92-94A9-1B1D2A6BF392}"/>
    <dgm:cxn modelId="{19990A0E-BF24-4A64-BF9C-D97FB65F8059}" type="presOf" srcId="{E2FBD3E2-7879-4DF1-B536-771492FC438D}" destId="{225DD1D4-0BCF-43F2-8ABB-7F8A116A6787}" srcOrd="0" destOrd="0" presId="urn:microsoft.com/office/officeart/2005/8/layout/hierarchy4"/>
    <dgm:cxn modelId="{5B1171DA-1425-479F-95DD-16DCF3601B77}" type="presOf" srcId="{A36F4E3B-09F8-4FE9-A1DC-7477A41C528D}" destId="{DFAB60A0-94AC-44C9-8E30-70F0BB18DF05}" srcOrd="0" destOrd="0" presId="urn:microsoft.com/office/officeart/2005/8/layout/hierarchy4"/>
    <dgm:cxn modelId="{E2E8B8C3-F68E-45F4-A126-DD68BAD67C32}" type="presOf" srcId="{0F2BADBC-CDC4-455B-87F5-03FC64FFA897}" destId="{92F5EF31-9D44-4B5A-9FB7-9B51740CC6A3}" srcOrd="0" destOrd="0" presId="urn:microsoft.com/office/officeart/2005/8/layout/hierarchy4"/>
    <dgm:cxn modelId="{17E37BE9-6C93-4AB5-AE71-70474168EBED}" srcId="{0F2BADBC-CDC4-455B-87F5-03FC64FFA897}" destId="{E2FBD3E2-7879-4DF1-B536-771492FC438D}" srcOrd="0" destOrd="0" parTransId="{5F596629-A9B0-4FA0-AB5F-6A0EE38CDD7A}" sibTransId="{DDD9330E-0183-4A67-B1B7-A928A7B2A1D0}"/>
    <dgm:cxn modelId="{6BA57922-A02F-4D58-9633-EC54C05875FD}" type="presOf" srcId="{F1CC5837-B6B8-4B4B-9169-A788B5829DDE}" destId="{A5D349B5-FE82-477A-B05B-2B87019E94DA}" srcOrd="0" destOrd="0" presId="urn:microsoft.com/office/officeart/2005/8/layout/hierarchy4"/>
    <dgm:cxn modelId="{6E1676EE-165D-445F-B67D-B66F0FD5BB01}" srcId="{FD9FC611-8C40-437B-A5BC-4B9B5EEAE488}" destId="{A36F4E3B-09F8-4FE9-A1DC-7477A41C528D}" srcOrd="0" destOrd="0" parTransId="{05113D05-655A-4F64-8B77-5DBC312DA8AB}" sibTransId="{3946C499-D2F8-42C6-821E-9B664BCB8210}"/>
    <dgm:cxn modelId="{A2ABF085-3A6E-4A03-8DC9-4985F292D5F4}" srcId="{FD9FC611-8C40-437B-A5BC-4B9B5EEAE488}" destId="{8953E172-15CC-474F-965C-EC5F9F31D444}" srcOrd="1" destOrd="0" parTransId="{25224BDD-93A6-4002-BF2E-ADC294D66A53}" sibTransId="{28ADBE02-7C6B-4B9C-9786-F4AB85D3CD94}"/>
    <dgm:cxn modelId="{776DD068-70FC-4C4C-9973-73551CDA9233}" type="presOf" srcId="{9421F2A9-D6CC-4639-BA99-C303808FE42D}" destId="{5B38F7BF-FB14-4B15-B6CD-21967EBAD9C5}" srcOrd="0" destOrd="0" presId="urn:microsoft.com/office/officeart/2005/8/layout/hierarchy4"/>
    <dgm:cxn modelId="{C19819A1-D5EE-4866-B523-182E2D419325}" type="presOf" srcId="{FD9FC611-8C40-437B-A5BC-4B9B5EEAE488}" destId="{B01F4838-3EF6-4A27-BDFE-C6026400459B}" srcOrd="0" destOrd="0" presId="urn:microsoft.com/office/officeart/2005/8/layout/hierarchy4"/>
    <dgm:cxn modelId="{E24859B9-32C1-4EEA-82FC-A1087C554D7A}" srcId="{679316F5-3F77-4F79-B542-98F10E4DC6CA}" destId="{FD9FC611-8C40-437B-A5BC-4B9B5EEAE488}" srcOrd="0" destOrd="0" parTransId="{3EB1CD01-A26F-48CC-A2EA-01F096187199}" sibTransId="{B7C51387-A6B2-4A71-B332-FDA1BC317B93}"/>
    <dgm:cxn modelId="{2B4ED94A-0A53-4F9F-A0B9-5B99512A2E56}" srcId="{A36F4E3B-09F8-4FE9-A1DC-7477A41C528D}" destId="{9421F2A9-D6CC-4639-BA99-C303808FE42D}" srcOrd="0" destOrd="0" parTransId="{4C85312E-51BA-4834-87E2-116597A07505}" sibTransId="{1866BFED-667B-4B1D-ABFB-55B626C57E37}"/>
    <dgm:cxn modelId="{2FEBBBEC-0264-4065-9114-B1EFE4DB577D}" type="presOf" srcId="{8953E172-15CC-474F-965C-EC5F9F31D444}" destId="{72AC3C6D-6B0F-4E57-851E-975E20A2C168}" srcOrd="0" destOrd="0" presId="urn:microsoft.com/office/officeart/2005/8/layout/hierarchy4"/>
    <dgm:cxn modelId="{D61B0A2B-887D-47E2-91B0-F52ADC4D2251}" type="presParOf" srcId="{1C417848-2F37-4FE2-9509-6CF2E6A84A21}" destId="{45D5A189-F782-430B-80D4-00A89BA0ED68}" srcOrd="0" destOrd="0" presId="urn:microsoft.com/office/officeart/2005/8/layout/hierarchy4"/>
    <dgm:cxn modelId="{80D2B8FC-0360-47FA-A999-A65FFCF8B039}" type="presParOf" srcId="{45D5A189-F782-430B-80D4-00A89BA0ED68}" destId="{B01F4838-3EF6-4A27-BDFE-C6026400459B}" srcOrd="0" destOrd="0" presId="urn:microsoft.com/office/officeart/2005/8/layout/hierarchy4"/>
    <dgm:cxn modelId="{21F5B7EF-5B97-4F85-8AFB-6201696BCDF8}" type="presParOf" srcId="{45D5A189-F782-430B-80D4-00A89BA0ED68}" destId="{DC68ABD3-5D08-4E72-8115-8A2D67F0BD31}" srcOrd="1" destOrd="0" presId="urn:microsoft.com/office/officeart/2005/8/layout/hierarchy4"/>
    <dgm:cxn modelId="{1F40603E-13E1-45B2-8866-BE63560E5CD2}" type="presParOf" srcId="{45D5A189-F782-430B-80D4-00A89BA0ED68}" destId="{4424189F-E34B-4649-9D56-0C43580CE79A}" srcOrd="2" destOrd="0" presId="urn:microsoft.com/office/officeart/2005/8/layout/hierarchy4"/>
    <dgm:cxn modelId="{715A1876-23A4-4B12-9133-CF88343E601E}" type="presParOf" srcId="{4424189F-E34B-4649-9D56-0C43580CE79A}" destId="{8564BE93-07AE-45A5-903C-7CBAFCBEA2C7}" srcOrd="0" destOrd="0" presId="urn:microsoft.com/office/officeart/2005/8/layout/hierarchy4"/>
    <dgm:cxn modelId="{9FE5FD5E-0ADC-424A-ADEC-CA3524AB2416}" type="presParOf" srcId="{8564BE93-07AE-45A5-903C-7CBAFCBEA2C7}" destId="{DFAB60A0-94AC-44C9-8E30-70F0BB18DF05}" srcOrd="0" destOrd="0" presId="urn:microsoft.com/office/officeart/2005/8/layout/hierarchy4"/>
    <dgm:cxn modelId="{F8A45268-F482-47D0-B679-BD9F013E7FFE}" type="presParOf" srcId="{8564BE93-07AE-45A5-903C-7CBAFCBEA2C7}" destId="{B66EF0B1-0783-408E-A673-EF2A1D984BAF}" srcOrd="1" destOrd="0" presId="urn:microsoft.com/office/officeart/2005/8/layout/hierarchy4"/>
    <dgm:cxn modelId="{58BB94FE-2E61-4CB0-83EE-AE821E42FF06}" type="presParOf" srcId="{8564BE93-07AE-45A5-903C-7CBAFCBEA2C7}" destId="{7EE9772C-0375-4140-8E74-3C2539A386F2}" srcOrd="2" destOrd="0" presId="urn:microsoft.com/office/officeart/2005/8/layout/hierarchy4"/>
    <dgm:cxn modelId="{12A5C5E1-B410-4F3A-83F3-CD0E7573E640}" type="presParOf" srcId="{7EE9772C-0375-4140-8E74-3C2539A386F2}" destId="{BEAEE931-DB4E-44AA-842C-B3CB0FE4A67D}" srcOrd="0" destOrd="0" presId="urn:microsoft.com/office/officeart/2005/8/layout/hierarchy4"/>
    <dgm:cxn modelId="{343EBAB1-45E5-4595-8CFC-883E0614397F}" type="presParOf" srcId="{BEAEE931-DB4E-44AA-842C-B3CB0FE4A67D}" destId="{5B38F7BF-FB14-4B15-B6CD-21967EBAD9C5}" srcOrd="0" destOrd="0" presId="urn:microsoft.com/office/officeart/2005/8/layout/hierarchy4"/>
    <dgm:cxn modelId="{46FD6754-2C4E-41C4-8B16-6C0410987E7B}" type="presParOf" srcId="{BEAEE931-DB4E-44AA-842C-B3CB0FE4A67D}" destId="{AB25B2C2-9900-45FE-9A09-D645A917315D}" srcOrd="1" destOrd="0" presId="urn:microsoft.com/office/officeart/2005/8/layout/hierarchy4"/>
    <dgm:cxn modelId="{71D7BDF1-6B9B-421D-8265-C050452F3B20}" type="presParOf" srcId="{BEAEE931-DB4E-44AA-842C-B3CB0FE4A67D}" destId="{BA4E80E9-EE11-4341-8618-185D8694F169}" srcOrd="2" destOrd="0" presId="urn:microsoft.com/office/officeart/2005/8/layout/hierarchy4"/>
    <dgm:cxn modelId="{3A71220B-6F2B-420D-AEB9-B1D418D51445}" type="presParOf" srcId="{BA4E80E9-EE11-4341-8618-185D8694F169}" destId="{110B2574-43F2-4574-85B2-360D794AACC0}" srcOrd="0" destOrd="0" presId="urn:microsoft.com/office/officeart/2005/8/layout/hierarchy4"/>
    <dgm:cxn modelId="{86C5FDF1-3262-406D-861A-3A502D2E441D}" type="presParOf" srcId="{110B2574-43F2-4574-85B2-360D794AACC0}" destId="{A5D349B5-FE82-477A-B05B-2B87019E94DA}" srcOrd="0" destOrd="0" presId="urn:microsoft.com/office/officeart/2005/8/layout/hierarchy4"/>
    <dgm:cxn modelId="{AB01BF7D-0920-4482-A0AB-154620611AB8}" type="presParOf" srcId="{110B2574-43F2-4574-85B2-360D794AACC0}" destId="{3EEF7E17-CFF9-476C-B934-939B771FE184}" srcOrd="1" destOrd="0" presId="urn:microsoft.com/office/officeart/2005/8/layout/hierarchy4"/>
    <dgm:cxn modelId="{59D596C9-48B5-4F36-AD57-0C545D257160}" type="presParOf" srcId="{4424189F-E34B-4649-9D56-0C43580CE79A}" destId="{ECD36C41-0BF4-4DBF-B8FC-4B413F00645E}" srcOrd="1" destOrd="0" presId="urn:microsoft.com/office/officeart/2005/8/layout/hierarchy4"/>
    <dgm:cxn modelId="{DE120ABC-3CB8-468D-9B18-144EB06CF5E3}" type="presParOf" srcId="{4424189F-E34B-4649-9D56-0C43580CE79A}" destId="{62F6678D-169A-434D-B864-393AAECEF755}" srcOrd="2" destOrd="0" presId="urn:microsoft.com/office/officeart/2005/8/layout/hierarchy4"/>
    <dgm:cxn modelId="{24ED3931-1568-43AB-9DAD-57EE61F9214F}" type="presParOf" srcId="{62F6678D-169A-434D-B864-393AAECEF755}" destId="{72AC3C6D-6B0F-4E57-851E-975E20A2C168}" srcOrd="0" destOrd="0" presId="urn:microsoft.com/office/officeart/2005/8/layout/hierarchy4"/>
    <dgm:cxn modelId="{0E0FD64F-5FDE-4FB6-9C0F-530F277E8F66}" type="presParOf" srcId="{62F6678D-169A-434D-B864-393AAECEF755}" destId="{577531C8-2172-49B6-BB43-768C468D8E76}" srcOrd="1" destOrd="0" presId="urn:microsoft.com/office/officeart/2005/8/layout/hierarchy4"/>
    <dgm:cxn modelId="{F11F8B71-6439-4465-860E-1E923D6BC597}" type="presParOf" srcId="{62F6678D-169A-434D-B864-393AAECEF755}" destId="{7CE4A4BC-78FB-4C37-96B2-A75382F58AA3}" srcOrd="2" destOrd="0" presId="urn:microsoft.com/office/officeart/2005/8/layout/hierarchy4"/>
    <dgm:cxn modelId="{9EB478D9-6C52-4A8A-A91C-A665C4D39371}" type="presParOf" srcId="{7CE4A4BC-78FB-4C37-96B2-A75382F58AA3}" destId="{417F7E46-4E4E-440A-8BE2-9440027C1921}" srcOrd="0" destOrd="0" presId="urn:microsoft.com/office/officeart/2005/8/layout/hierarchy4"/>
    <dgm:cxn modelId="{DC0FC97D-756A-421F-8B6A-8A02A72579D1}" type="presParOf" srcId="{417F7E46-4E4E-440A-8BE2-9440027C1921}" destId="{92F5EF31-9D44-4B5A-9FB7-9B51740CC6A3}" srcOrd="0" destOrd="0" presId="urn:microsoft.com/office/officeart/2005/8/layout/hierarchy4"/>
    <dgm:cxn modelId="{C600E6BC-2BA5-47C9-81BD-52A7C6317D39}" type="presParOf" srcId="{417F7E46-4E4E-440A-8BE2-9440027C1921}" destId="{C4150832-66CC-4B94-A2C5-B368A98FB4B1}" srcOrd="1" destOrd="0" presId="urn:microsoft.com/office/officeart/2005/8/layout/hierarchy4"/>
    <dgm:cxn modelId="{52361C60-49AB-44BF-B300-6D5C73446B48}" type="presParOf" srcId="{417F7E46-4E4E-440A-8BE2-9440027C1921}" destId="{ACDA1573-8A90-40EE-90CB-F0635E6592D7}" srcOrd="2" destOrd="0" presId="urn:microsoft.com/office/officeart/2005/8/layout/hierarchy4"/>
    <dgm:cxn modelId="{782C05A1-7B8A-467C-8DF7-7EE6CE4264E3}" type="presParOf" srcId="{ACDA1573-8A90-40EE-90CB-F0635E6592D7}" destId="{069584CD-4771-4F52-AA23-E6EF77A8A8B5}" srcOrd="0" destOrd="0" presId="urn:microsoft.com/office/officeart/2005/8/layout/hierarchy4"/>
    <dgm:cxn modelId="{72008617-EA23-47A6-915D-75052B7CBC24}" type="presParOf" srcId="{069584CD-4771-4F52-AA23-E6EF77A8A8B5}" destId="{225DD1D4-0BCF-43F2-8ABB-7F8A116A6787}" srcOrd="0" destOrd="0" presId="urn:microsoft.com/office/officeart/2005/8/layout/hierarchy4"/>
    <dgm:cxn modelId="{0E8B4ED9-3421-430E-B2EA-D81FE17A7CB2}" type="presParOf" srcId="{069584CD-4771-4F52-AA23-E6EF77A8A8B5}" destId="{B07B4A14-8014-453F-B870-3069370F44CB}"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E132D2-DB9D-4B07-AB5B-63627C806B3F}"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C4AD9DEC-4C41-4D48-AD86-FBEBDF7B5EE0}">
      <dgm:prSet phldrT="[Text]"/>
      <dgm:spPr/>
      <dgm:t>
        <a:bodyPr/>
        <a:lstStyle/>
        <a:p>
          <a:r>
            <a:rPr lang="lt-LT" dirty="0"/>
            <a:t>Projekto administravimo </a:t>
          </a:r>
          <a:r>
            <a:rPr lang="lt-LT" b="1" dirty="0"/>
            <a:t>paslaugos perkamos iš tiekėjo</a:t>
          </a:r>
          <a:endParaRPr lang="en-US" b="1" dirty="0"/>
        </a:p>
      </dgm:t>
    </dgm:pt>
    <dgm:pt modelId="{ED4326BE-C962-4879-9CA6-76B18DDEC3AD}" type="parTrans" cxnId="{53872C10-A4CF-47F6-B0DD-26D01BB41146}">
      <dgm:prSet/>
      <dgm:spPr/>
      <dgm:t>
        <a:bodyPr/>
        <a:lstStyle/>
        <a:p>
          <a:endParaRPr lang="en-US"/>
        </a:p>
      </dgm:t>
    </dgm:pt>
    <dgm:pt modelId="{DCBE9EB4-6BD2-47AA-A883-E732C1B73F36}" type="sibTrans" cxnId="{53872C10-A4CF-47F6-B0DD-26D01BB41146}">
      <dgm:prSet/>
      <dgm:spPr/>
      <dgm:t>
        <a:bodyPr/>
        <a:lstStyle/>
        <a:p>
          <a:endParaRPr lang="en-US"/>
        </a:p>
      </dgm:t>
    </dgm:pt>
    <dgm:pt modelId="{CE2F358F-8C4A-4937-AFC3-62524229DD0D}">
      <dgm:prSet phldrT="[Text]" custT="1"/>
      <dgm:spPr/>
      <dgm:t>
        <a:bodyPr/>
        <a:lstStyle/>
        <a:p>
          <a:r>
            <a:rPr lang="lt-LT" sz="2400" dirty="0"/>
            <a:t>Tinkamai finansuoti sumai nustatyti naudojama lentelė:</a:t>
          </a:r>
        </a:p>
      </dgm:t>
    </dgm:pt>
    <dgm:pt modelId="{57E2C0F4-32B2-4C1B-B258-A385201D58AC}" type="parTrans" cxnId="{7CEE8897-8057-4985-8C96-8568D411060C}">
      <dgm:prSet/>
      <dgm:spPr/>
      <dgm:t>
        <a:bodyPr/>
        <a:lstStyle/>
        <a:p>
          <a:endParaRPr lang="en-US"/>
        </a:p>
      </dgm:t>
    </dgm:pt>
    <dgm:pt modelId="{D9225EA1-3A5D-4BBE-813B-60530DCCC854}" type="sibTrans" cxnId="{7CEE8897-8057-4985-8C96-8568D411060C}">
      <dgm:prSet/>
      <dgm:spPr/>
      <dgm:t>
        <a:bodyPr/>
        <a:lstStyle/>
        <a:p>
          <a:endParaRPr lang="en-US"/>
        </a:p>
      </dgm:t>
    </dgm:pt>
    <dgm:pt modelId="{60B91B6A-B256-43F1-A5AF-F5CB54FF8A46}" type="pres">
      <dgm:prSet presAssocID="{8DE132D2-DB9D-4B07-AB5B-63627C806B3F}" presName="Name0" presStyleCnt="0">
        <dgm:presLayoutVars>
          <dgm:chPref val="1"/>
          <dgm:dir/>
          <dgm:animOne val="branch"/>
          <dgm:animLvl val="lvl"/>
          <dgm:resizeHandles/>
        </dgm:presLayoutVars>
      </dgm:prSet>
      <dgm:spPr/>
    </dgm:pt>
    <dgm:pt modelId="{2EBF6DB5-32E0-42CA-B45F-72ADC52E54EF}" type="pres">
      <dgm:prSet presAssocID="{C4AD9DEC-4C41-4D48-AD86-FBEBDF7B5EE0}" presName="vertOne" presStyleCnt="0"/>
      <dgm:spPr/>
    </dgm:pt>
    <dgm:pt modelId="{0241668B-40F7-4256-B060-DDB79A4C923B}" type="pres">
      <dgm:prSet presAssocID="{C4AD9DEC-4C41-4D48-AD86-FBEBDF7B5EE0}" presName="txOne" presStyleLbl="node0" presStyleIdx="0" presStyleCnt="1" custScaleY="42232">
        <dgm:presLayoutVars>
          <dgm:chPref val="3"/>
        </dgm:presLayoutVars>
      </dgm:prSet>
      <dgm:spPr/>
    </dgm:pt>
    <dgm:pt modelId="{D94BFD18-84FB-4121-8F5E-EB06A4398F39}" type="pres">
      <dgm:prSet presAssocID="{C4AD9DEC-4C41-4D48-AD86-FBEBDF7B5EE0}" presName="parTransOne" presStyleCnt="0"/>
      <dgm:spPr/>
    </dgm:pt>
    <dgm:pt modelId="{DC839A0E-8BBD-488F-A742-D342AF4736FB}" type="pres">
      <dgm:prSet presAssocID="{C4AD9DEC-4C41-4D48-AD86-FBEBDF7B5EE0}" presName="horzOne" presStyleCnt="0"/>
      <dgm:spPr/>
    </dgm:pt>
    <dgm:pt modelId="{60BCD196-E32E-4B84-A8D3-D6443FC5928B}" type="pres">
      <dgm:prSet presAssocID="{CE2F358F-8C4A-4937-AFC3-62524229DD0D}" presName="vertTwo" presStyleCnt="0"/>
      <dgm:spPr/>
    </dgm:pt>
    <dgm:pt modelId="{4F4ACB2A-EC7E-4A6E-90AA-A859A8A35893}" type="pres">
      <dgm:prSet presAssocID="{CE2F358F-8C4A-4937-AFC3-62524229DD0D}" presName="txTwo" presStyleLbl="node2" presStyleIdx="0" presStyleCnt="1" custScaleY="28187" custLinFactNeighborY="-7118">
        <dgm:presLayoutVars>
          <dgm:chPref val="3"/>
        </dgm:presLayoutVars>
      </dgm:prSet>
      <dgm:spPr/>
    </dgm:pt>
    <dgm:pt modelId="{3634EB55-A3E8-4833-BB26-B88AFD939461}" type="pres">
      <dgm:prSet presAssocID="{CE2F358F-8C4A-4937-AFC3-62524229DD0D}" presName="horzTwo" presStyleCnt="0"/>
      <dgm:spPr/>
    </dgm:pt>
  </dgm:ptLst>
  <dgm:cxnLst>
    <dgm:cxn modelId="{2413ABB6-F769-4B9C-9ACC-C45C9241786E}" type="presOf" srcId="{C4AD9DEC-4C41-4D48-AD86-FBEBDF7B5EE0}" destId="{0241668B-40F7-4256-B060-DDB79A4C923B}" srcOrd="0" destOrd="0" presId="urn:microsoft.com/office/officeart/2005/8/layout/hierarchy4"/>
    <dgm:cxn modelId="{E9C73310-FE2D-4B86-AB16-19114B58F8CE}" type="presOf" srcId="{8DE132D2-DB9D-4B07-AB5B-63627C806B3F}" destId="{60B91B6A-B256-43F1-A5AF-F5CB54FF8A46}" srcOrd="0" destOrd="0" presId="urn:microsoft.com/office/officeart/2005/8/layout/hierarchy4"/>
    <dgm:cxn modelId="{7CEE8897-8057-4985-8C96-8568D411060C}" srcId="{C4AD9DEC-4C41-4D48-AD86-FBEBDF7B5EE0}" destId="{CE2F358F-8C4A-4937-AFC3-62524229DD0D}" srcOrd="0" destOrd="0" parTransId="{57E2C0F4-32B2-4C1B-B258-A385201D58AC}" sibTransId="{D9225EA1-3A5D-4BBE-813B-60530DCCC854}"/>
    <dgm:cxn modelId="{D4979D7C-EBBB-437A-AC0F-E0F283548D9E}" type="presOf" srcId="{CE2F358F-8C4A-4937-AFC3-62524229DD0D}" destId="{4F4ACB2A-EC7E-4A6E-90AA-A859A8A35893}" srcOrd="0" destOrd="0" presId="urn:microsoft.com/office/officeart/2005/8/layout/hierarchy4"/>
    <dgm:cxn modelId="{53872C10-A4CF-47F6-B0DD-26D01BB41146}" srcId="{8DE132D2-DB9D-4B07-AB5B-63627C806B3F}" destId="{C4AD9DEC-4C41-4D48-AD86-FBEBDF7B5EE0}" srcOrd="0" destOrd="0" parTransId="{ED4326BE-C962-4879-9CA6-76B18DDEC3AD}" sibTransId="{DCBE9EB4-6BD2-47AA-A883-E732C1B73F36}"/>
    <dgm:cxn modelId="{B6941D77-C767-4F7C-83C0-67AB4D28E9F0}" type="presParOf" srcId="{60B91B6A-B256-43F1-A5AF-F5CB54FF8A46}" destId="{2EBF6DB5-32E0-42CA-B45F-72ADC52E54EF}" srcOrd="0" destOrd="0" presId="urn:microsoft.com/office/officeart/2005/8/layout/hierarchy4"/>
    <dgm:cxn modelId="{2C9B9D76-ED29-40E3-90ED-7CD350902EE3}" type="presParOf" srcId="{2EBF6DB5-32E0-42CA-B45F-72ADC52E54EF}" destId="{0241668B-40F7-4256-B060-DDB79A4C923B}" srcOrd="0" destOrd="0" presId="urn:microsoft.com/office/officeart/2005/8/layout/hierarchy4"/>
    <dgm:cxn modelId="{C823A877-E833-444B-B43F-74C29E82FD14}" type="presParOf" srcId="{2EBF6DB5-32E0-42CA-B45F-72ADC52E54EF}" destId="{D94BFD18-84FB-4121-8F5E-EB06A4398F39}" srcOrd="1" destOrd="0" presId="urn:microsoft.com/office/officeart/2005/8/layout/hierarchy4"/>
    <dgm:cxn modelId="{55AF061B-65EB-40F9-BA07-44DCF9FE2678}" type="presParOf" srcId="{2EBF6DB5-32E0-42CA-B45F-72ADC52E54EF}" destId="{DC839A0E-8BBD-488F-A742-D342AF4736FB}" srcOrd="2" destOrd="0" presId="urn:microsoft.com/office/officeart/2005/8/layout/hierarchy4"/>
    <dgm:cxn modelId="{7AA7F5E8-B9CE-477E-A2A2-0A29B223BB85}" type="presParOf" srcId="{DC839A0E-8BBD-488F-A742-D342AF4736FB}" destId="{60BCD196-E32E-4B84-A8D3-D6443FC5928B}" srcOrd="0" destOrd="0" presId="urn:microsoft.com/office/officeart/2005/8/layout/hierarchy4"/>
    <dgm:cxn modelId="{60A2B00A-7153-4056-A44C-B23211B7BE15}" type="presParOf" srcId="{60BCD196-E32E-4B84-A8D3-D6443FC5928B}" destId="{4F4ACB2A-EC7E-4A6E-90AA-A859A8A35893}" srcOrd="0" destOrd="0" presId="urn:microsoft.com/office/officeart/2005/8/layout/hierarchy4"/>
    <dgm:cxn modelId="{BCCBF5AF-3DCD-4867-8BC7-BF6B753420C2}" type="presParOf" srcId="{60BCD196-E32E-4B84-A8D3-D6443FC5928B}" destId="{3634EB55-A3E8-4833-BB26-B88AFD93946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E132D2-DB9D-4B07-AB5B-63627C806B3F}"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C4AD9DEC-4C41-4D48-AD86-FBEBDF7B5EE0}">
      <dgm:prSet phldrT="[Text]" custT="1"/>
      <dgm:spPr/>
      <dgm:t>
        <a:bodyPr/>
        <a:lstStyle/>
        <a:p>
          <a:r>
            <a:rPr lang="lt-LT" sz="2400" dirty="0"/>
            <a:t>Projekto administravimą vykdo </a:t>
          </a:r>
          <a:r>
            <a:rPr lang="lt-LT" sz="2400" b="1" dirty="0"/>
            <a:t>pats projekto vykdytojas ar partneris</a:t>
          </a:r>
          <a:r>
            <a:rPr lang="lt-LT" sz="2400" dirty="0"/>
            <a:t>, t. y. nėra sudaroma administravimo paslaugų sutartis</a:t>
          </a:r>
          <a:endParaRPr lang="en-US" sz="2400" b="1" dirty="0"/>
        </a:p>
      </dgm:t>
    </dgm:pt>
    <dgm:pt modelId="{ED4326BE-C962-4879-9CA6-76B18DDEC3AD}" type="parTrans" cxnId="{53872C10-A4CF-47F6-B0DD-26D01BB41146}">
      <dgm:prSet/>
      <dgm:spPr/>
      <dgm:t>
        <a:bodyPr/>
        <a:lstStyle/>
        <a:p>
          <a:endParaRPr lang="en-US"/>
        </a:p>
      </dgm:t>
    </dgm:pt>
    <dgm:pt modelId="{DCBE9EB4-6BD2-47AA-A883-E732C1B73F36}" type="sibTrans" cxnId="{53872C10-A4CF-47F6-B0DD-26D01BB41146}">
      <dgm:prSet/>
      <dgm:spPr/>
      <dgm:t>
        <a:bodyPr/>
        <a:lstStyle/>
        <a:p>
          <a:endParaRPr lang="en-US"/>
        </a:p>
      </dgm:t>
    </dgm:pt>
    <dgm:pt modelId="{CE2F358F-8C4A-4937-AFC3-62524229DD0D}">
      <dgm:prSet phldrT="[Text]" custT="1"/>
      <dgm:spPr/>
      <dgm:t>
        <a:bodyPr/>
        <a:lstStyle/>
        <a:p>
          <a:r>
            <a:rPr lang="lt-LT" sz="2400" dirty="0"/>
            <a:t>Tinkamai finansuoti sumai nustatyti naudojama lentelė:</a:t>
          </a:r>
        </a:p>
      </dgm:t>
    </dgm:pt>
    <dgm:pt modelId="{57E2C0F4-32B2-4C1B-B258-A385201D58AC}" type="parTrans" cxnId="{7CEE8897-8057-4985-8C96-8568D411060C}">
      <dgm:prSet/>
      <dgm:spPr/>
      <dgm:t>
        <a:bodyPr/>
        <a:lstStyle/>
        <a:p>
          <a:endParaRPr lang="en-US"/>
        </a:p>
      </dgm:t>
    </dgm:pt>
    <dgm:pt modelId="{D9225EA1-3A5D-4BBE-813B-60530DCCC854}" type="sibTrans" cxnId="{7CEE8897-8057-4985-8C96-8568D411060C}">
      <dgm:prSet/>
      <dgm:spPr/>
      <dgm:t>
        <a:bodyPr/>
        <a:lstStyle/>
        <a:p>
          <a:endParaRPr lang="en-US"/>
        </a:p>
      </dgm:t>
    </dgm:pt>
    <dgm:pt modelId="{60B91B6A-B256-43F1-A5AF-F5CB54FF8A46}" type="pres">
      <dgm:prSet presAssocID="{8DE132D2-DB9D-4B07-AB5B-63627C806B3F}" presName="Name0" presStyleCnt="0">
        <dgm:presLayoutVars>
          <dgm:chPref val="1"/>
          <dgm:dir/>
          <dgm:animOne val="branch"/>
          <dgm:animLvl val="lvl"/>
          <dgm:resizeHandles/>
        </dgm:presLayoutVars>
      </dgm:prSet>
      <dgm:spPr/>
    </dgm:pt>
    <dgm:pt modelId="{2EBF6DB5-32E0-42CA-B45F-72ADC52E54EF}" type="pres">
      <dgm:prSet presAssocID="{C4AD9DEC-4C41-4D48-AD86-FBEBDF7B5EE0}" presName="vertOne" presStyleCnt="0"/>
      <dgm:spPr/>
    </dgm:pt>
    <dgm:pt modelId="{0241668B-40F7-4256-B060-DDB79A4C923B}" type="pres">
      <dgm:prSet presAssocID="{C4AD9DEC-4C41-4D48-AD86-FBEBDF7B5EE0}" presName="txOne" presStyleLbl="node0" presStyleIdx="0" presStyleCnt="1" custScaleY="36074" custLinFactNeighborX="501" custLinFactNeighborY="-97200">
        <dgm:presLayoutVars>
          <dgm:chPref val="3"/>
        </dgm:presLayoutVars>
      </dgm:prSet>
      <dgm:spPr/>
    </dgm:pt>
    <dgm:pt modelId="{D94BFD18-84FB-4121-8F5E-EB06A4398F39}" type="pres">
      <dgm:prSet presAssocID="{C4AD9DEC-4C41-4D48-AD86-FBEBDF7B5EE0}" presName="parTransOne" presStyleCnt="0"/>
      <dgm:spPr/>
    </dgm:pt>
    <dgm:pt modelId="{DC839A0E-8BBD-488F-A742-D342AF4736FB}" type="pres">
      <dgm:prSet presAssocID="{C4AD9DEC-4C41-4D48-AD86-FBEBDF7B5EE0}" presName="horzOne" presStyleCnt="0"/>
      <dgm:spPr/>
    </dgm:pt>
    <dgm:pt modelId="{60BCD196-E32E-4B84-A8D3-D6443FC5928B}" type="pres">
      <dgm:prSet presAssocID="{CE2F358F-8C4A-4937-AFC3-62524229DD0D}" presName="vertTwo" presStyleCnt="0"/>
      <dgm:spPr/>
    </dgm:pt>
    <dgm:pt modelId="{4F4ACB2A-EC7E-4A6E-90AA-A859A8A35893}" type="pres">
      <dgm:prSet presAssocID="{CE2F358F-8C4A-4937-AFC3-62524229DD0D}" presName="txTwo" presStyleLbl="node2" presStyleIdx="0" presStyleCnt="1" custScaleY="17055" custLinFactNeighborX="49" custLinFactNeighborY="-25464">
        <dgm:presLayoutVars>
          <dgm:chPref val="3"/>
        </dgm:presLayoutVars>
      </dgm:prSet>
      <dgm:spPr/>
    </dgm:pt>
    <dgm:pt modelId="{3634EB55-A3E8-4833-BB26-B88AFD939461}" type="pres">
      <dgm:prSet presAssocID="{CE2F358F-8C4A-4937-AFC3-62524229DD0D}" presName="horzTwo" presStyleCnt="0"/>
      <dgm:spPr/>
    </dgm:pt>
  </dgm:ptLst>
  <dgm:cxnLst>
    <dgm:cxn modelId="{2413ABB6-F769-4B9C-9ACC-C45C9241786E}" type="presOf" srcId="{C4AD9DEC-4C41-4D48-AD86-FBEBDF7B5EE0}" destId="{0241668B-40F7-4256-B060-DDB79A4C923B}" srcOrd="0" destOrd="0" presId="urn:microsoft.com/office/officeart/2005/8/layout/hierarchy4"/>
    <dgm:cxn modelId="{E9C73310-FE2D-4B86-AB16-19114B58F8CE}" type="presOf" srcId="{8DE132D2-DB9D-4B07-AB5B-63627C806B3F}" destId="{60B91B6A-B256-43F1-A5AF-F5CB54FF8A46}" srcOrd="0" destOrd="0" presId="urn:microsoft.com/office/officeart/2005/8/layout/hierarchy4"/>
    <dgm:cxn modelId="{7CEE8897-8057-4985-8C96-8568D411060C}" srcId="{C4AD9DEC-4C41-4D48-AD86-FBEBDF7B5EE0}" destId="{CE2F358F-8C4A-4937-AFC3-62524229DD0D}" srcOrd="0" destOrd="0" parTransId="{57E2C0F4-32B2-4C1B-B258-A385201D58AC}" sibTransId="{D9225EA1-3A5D-4BBE-813B-60530DCCC854}"/>
    <dgm:cxn modelId="{D4979D7C-EBBB-437A-AC0F-E0F283548D9E}" type="presOf" srcId="{CE2F358F-8C4A-4937-AFC3-62524229DD0D}" destId="{4F4ACB2A-EC7E-4A6E-90AA-A859A8A35893}" srcOrd="0" destOrd="0" presId="urn:microsoft.com/office/officeart/2005/8/layout/hierarchy4"/>
    <dgm:cxn modelId="{53872C10-A4CF-47F6-B0DD-26D01BB41146}" srcId="{8DE132D2-DB9D-4B07-AB5B-63627C806B3F}" destId="{C4AD9DEC-4C41-4D48-AD86-FBEBDF7B5EE0}" srcOrd="0" destOrd="0" parTransId="{ED4326BE-C962-4879-9CA6-76B18DDEC3AD}" sibTransId="{DCBE9EB4-6BD2-47AA-A883-E732C1B73F36}"/>
    <dgm:cxn modelId="{B6941D77-C767-4F7C-83C0-67AB4D28E9F0}" type="presParOf" srcId="{60B91B6A-B256-43F1-A5AF-F5CB54FF8A46}" destId="{2EBF6DB5-32E0-42CA-B45F-72ADC52E54EF}" srcOrd="0" destOrd="0" presId="urn:microsoft.com/office/officeart/2005/8/layout/hierarchy4"/>
    <dgm:cxn modelId="{2C9B9D76-ED29-40E3-90ED-7CD350902EE3}" type="presParOf" srcId="{2EBF6DB5-32E0-42CA-B45F-72ADC52E54EF}" destId="{0241668B-40F7-4256-B060-DDB79A4C923B}" srcOrd="0" destOrd="0" presId="urn:microsoft.com/office/officeart/2005/8/layout/hierarchy4"/>
    <dgm:cxn modelId="{C823A877-E833-444B-B43F-74C29E82FD14}" type="presParOf" srcId="{2EBF6DB5-32E0-42CA-B45F-72ADC52E54EF}" destId="{D94BFD18-84FB-4121-8F5E-EB06A4398F39}" srcOrd="1" destOrd="0" presId="urn:microsoft.com/office/officeart/2005/8/layout/hierarchy4"/>
    <dgm:cxn modelId="{55AF061B-65EB-40F9-BA07-44DCF9FE2678}" type="presParOf" srcId="{2EBF6DB5-32E0-42CA-B45F-72ADC52E54EF}" destId="{DC839A0E-8BBD-488F-A742-D342AF4736FB}" srcOrd="2" destOrd="0" presId="urn:microsoft.com/office/officeart/2005/8/layout/hierarchy4"/>
    <dgm:cxn modelId="{7AA7F5E8-B9CE-477E-A2A2-0A29B223BB85}" type="presParOf" srcId="{DC839A0E-8BBD-488F-A742-D342AF4736FB}" destId="{60BCD196-E32E-4B84-A8D3-D6443FC5928B}" srcOrd="0" destOrd="0" presId="urn:microsoft.com/office/officeart/2005/8/layout/hierarchy4"/>
    <dgm:cxn modelId="{60A2B00A-7153-4056-A44C-B23211B7BE15}" type="presParOf" srcId="{60BCD196-E32E-4B84-A8D3-D6443FC5928B}" destId="{4F4ACB2A-EC7E-4A6E-90AA-A859A8A35893}" srcOrd="0" destOrd="0" presId="urn:microsoft.com/office/officeart/2005/8/layout/hierarchy4"/>
    <dgm:cxn modelId="{BCCBF5AF-3DCD-4867-8BC7-BF6B753420C2}" type="presParOf" srcId="{60BCD196-E32E-4B84-A8D3-D6443FC5928B}" destId="{3634EB55-A3E8-4833-BB26-B88AFD93946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4838-3EF6-4A27-BDFE-C6026400459B}">
      <dsp:nvSpPr>
        <dsp:cNvPr id="0" name=""/>
        <dsp:cNvSpPr/>
      </dsp:nvSpPr>
      <dsp:spPr>
        <a:xfrm>
          <a:off x="2655" y="1616"/>
          <a:ext cx="8224288" cy="482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lt-LT" sz="2800" kern="1200" dirty="0"/>
            <a:t>Projekto administravimas</a:t>
          </a:r>
          <a:endParaRPr lang="en-US" sz="2800" kern="1200" dirty="0"/>
        </a:p>
      </dsp:txBody>
      <dsp:txXfrm>
        <a:off x="16801" y="15762"/>
        <a:ext cx="8195996" cy="454691"/>
      </dsp:txXfrm>
    </dsp:sp>
    <dsp:sp modelId="{DFAB60A0-94AC-44C9-8E30-70F0BB18DF05}">
      <dsp:nvSpPr>
        <dsp:cNvPr id="0" name=""/>
        <dsp:cNvSpPr/>
      </dsp:nvSpPr>
      <dsp:spPr>
        <a:xfrm>
          <a:off x="0" y="620537"/>
          <a:ext cx="3833246"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t-LT" sz="2000" kern="1200" dirty="0"/>
            <a:t>Visos projekto </a:t>
          </a:r>
          <a:r>
            <a:rPr lang="lt-LT" sz="2000" b="1" kern="1200" dirty="0">
              <a:solidFill>
                <a:srgbClr val="FFC000"/>
              </a:solidFill>
            </a:rPr>
            <a:t>administravimo paslaugos</a:t>
          </a:r>
          <a:r>
            <a:rPr lang="lt-LT" sz="2000" kern="1200" dirty="0"/>
            <a:t> </a:t>
          </a:r>
          <a:r>
            <a:rPr lang="lt-LT" sz="2000" b="1" kern="1200" dirty="0">
              <a:solidFill>
                <a:srgbClr val="FFC000"/>
              </a:solidFill>
            </a:rPr>
            <a:t>perkamos iš tiekėjo</a:t>
          </a:r>
        </a:p>
      </dsp:txBody>
      <dsp:txXfrm>
        <a:off x="38937" y="659474"/>
        <a:ext cx="3755372" cy="1251525"/>
      </dsp:txXfrm>
    </dsp:sp>
    <dsp:sp modelId="{5B38F7BF-FB14-4B15-B6CD-21967EBAD9C5}">
      <dsp:nvSpPr>
        <dsp:cNvPr id="0" name=""/>
        <dsp:cNvSpPr/>
      </dsp:nvSpPr>
      <dsp:spPr>
        <a:xfrm>
          <a:off x="10683" y="206648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Tinkama finansuoti projekto administravimo suma nustatoma atsižvelgiant į bendrą projekto tinkamų finansuoti išlaidų sumą bei remiantis tiesioginių projekto išlaidų suma</a:t>
          </a:r>
        </a:p>
      </dsp:txBody>
      <dsp:txXfrm>
        <a:off x="49620" y="2105417"/>
        <a:ext cx="3840399" cy="1251525"/>
      </dsp:txXfrm>
    </dsp:sp>
    <dsp:sp modelId="{A5D349B5-FE82-477A-B05B-2B87019E94DA}">
      <dsp:nvSpPr>
        <dsp:cNvPr id="0" name=""/>
        <dsp:cNvSpPr/>
      </dsp:nvSpPr>
      <dsp:spPr>
        <a:xfrm>
          <a:off x="10683" y="352212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Įgyvendinant projektą, </a:t>
          </a:r>
          <a:r>
            <a:rPr lang="lt-LT" sz="1800" b="1" kern="1200" dirty="0">
              <a:solidFill>
                <a:srgbClr val="FFC000"/>
              </a:solidFill>
            </a:rPr>
            <a:t>visos mokėjimo prašymuose deklaruojamos projekto administravimo išlaidos turės būti pagrįstos</a:t>
          </a:r>
          <a:r>
            <a:rPr lang="lt-LT" sz="1800" kern="1200" dirty="0"/>
            <a:t> išlaidų pagrindimo ir jų apmokėjimo įrodymo dokumentais. </a:t>
          </a:r>
          <a:endParaRPr lang="en-US" sz="1800" kern="1200" dirty="0"/>
        </a:p>
      </dsp:txBody>
      <dsp:txXfrm>
        <a:off x="49620" y="3561057"/>
        <a:ext cx="3840399" cy="1251525"/>
      </dsp:txXfrm>
    </dsp:sp>
    <dsp:sp modelId="{72AC3C6D-6B0F-4E57-851E-975E20A2C168}">
      <dsp:nvSpPr>
        <dsp:cNvPr id="0" name=""/>
        <dsp:cNvSpPr/>
      </dsp:nvSpPr>
      <dsp:spPr>
        <a:xfrm>
          <a:off x="4258091" y="610840"/>
          <a:ext cx="3960825"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t-LT" sz="2000" kern="1200" dirty="0"/>
            <a:t>Už projekto administravimą atsakingas </a:t>
          </a:r>
          <a:r>
            <a:rPr lang="lt-LT" sz="2000" b="1" kern="1200" dirty="0">
              <a:solidFill>
                <a:srgbClr val="FFC000"/>
              </a:solidFill>
            </a:rPr>
            <a:t>pats projekto vykdytojas ar partneris</a:t>
          </a:r>
          <a:r>
            <a:rPr lang="lt-LT" sz="2000" kern="1200" dirty="0"/>
            <a:t>, t. y. nėra sudaroma administravimo paslaugų sutartis</a:t>
          </a:r>
          <a:endParaRPr lang="en-US" sz="2000" kern="1200" dirty="0"/>
        </a:p>
      </dsp:txBody>
      <dsp:txXfrm>
        <a:off x="4297028" y="649777"/>
        <a:ext cx="3882951" cy="1251525"/>
      </dsp:txXfrm>
    </dsp:sp>
    <dsp:sp modelId="{92F5EF31-9D44-4B5A-9FB7-9B51740CC6A3}">
      <dsp:nvSpPr>
        <dsp:cNvPr id="0" name=""/>
        <dsp:cNvSpPr/>
      </dsp:nvSpPr>
      <dsp:spPr>
        <a:xfrm>
          <a:off x="4311326" y="2044824"/>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Tinkamai finansuoti sumai nustatyti yra  taikoma </a:t>
          </a:r>
          <a:r>
            <a:rPr lang="lt-LT" sz="1800" b="1" kern="1200" dirty="0">
              <a:solidFill>
                <a:srgbClr val="FFC000"/>
              </a:solidFill>
            </a:rPr>
            <a:t>fiksuotoji norma</a:t>
          </a:r>
          <a:r>
            <a:rPr lang="lt-LT" sz="1800" kern="1200" dirty="0">
              <a:solidFill>
                <a:srgbClr val="FFC000"/>
              </a:solidFill>
            </a:rPr>
            <a:t> </a:t>
          </a:r>
          <a:r>
            <a:rPr lang="lt-LT" sz="1800" kern="1200" dirty="0"/>
            <a:t>pagal Projektų taisyklių 10 priedo 4 punktą</a:t>
          </a:r>
          <a:endParaRPr lang="en-US" sz="1800" kern="1200" dirty="0"/>
        </a:p>
      </dsp:txBody>
      <dsp:txXfrm>
        <a:off x="4350263" y="2083761"/>
        <a:ext cx="3840399" cy="1251525"/>
      </dsp:txXfrm>
    </dsp:sp>
    <dsp:sp modelId="{225DD1D4-0BCF-43F2-8ABB-7F8A116A6787}">
      <dsp:nvSpPr>
        <dsp:cNvPr id="0" name=""/>
        <dsp:cNvSpPr/>
      </dsp:nvSpPr>
      <dsp:spPr>
        <a:xfrm>
          <a:off x="4279367" y="352212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Deklaruojant projekto administravimo išlaidas tarpiniuose ir/ar galutiniame mokėjimo prašymuose, </a:t>
          </a:r>
          <a:r>
            <a:rPr lang="lt-LT" sz="1800" kern="1200" dirty="0">
              <a:solidFill>
                <a:srgbClr val="FFC000"/>
              </a:solidFill>
            </a:rPr>
            <a:t>nereikia teikti jokių papildomų išlaidas pagrindžiančių dokumentų </a:t>
          </a:r>
          <a:endParaRPr lang="en-US" sz="1800" kern="1200" dirty="0">
            <a:solidFill>
              <a:srgbClr val="FFC000"/>
            </a:solidFill>
          </a:endParaRPr>
        </a:p>
      </dsp:txBody>
      <dsp:txXfrm>
        <a:off x="4318304" y="3561057"/>
        <a:ext cx="3840399" cy="1251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1668B-40F7-4256-B060-DDB79A4C923B}">
      <dsp:nvSpPr>
        <dsp:cNvPr id="0" name=""/>
        <dsp:cNvSpPr/>
      </dsp:nvSpPr>
      <dsp:spPr>
        <a:xfrm>
          <a:off x="0" y="72010"/>
          <a:ext cx="8229600" cy="86356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lt-LT" sz="2700" kern="1200" dirty="0"/>
            <a:t>Projekto administravimo </a:t>
          </a:r>
          <a:r>
            <a:rPr lang="lt-LT" sz="2700" b="1" kern="1200" dirty="0"/>
            <a:t>paslaugos perkamos iš tiekėjo</a:t>
          </a:r>
          <a:endParaRPr lang="en-US" sz="2700" b="1" kern="1200" dirty="0"/>
        </a:p>
      </dsp:txBody>
      <dsp:txXfrm>
        <a:off x="25293" y="97303"/>
        <a:ext cx="8179014" cy="812983"/>
      </dsp:txXfrm>
    </dsp:sp>
    <dsp:sp modelId="{4F4ACB2A-EC7E-4A6E-90AA-A859A8A35893}">
      <dsp:nvSpPr>
        <dsp:cNvPr id="0" name=""/>
        <dsp:cNvSpPr/>
      </dsp:nvSpPr>
      <dsp:spPr>
        <a:xfrm>
          <a:off x="0" y="1250887"/>
          <a:ext cx="8229600" cy="57637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Tinkamai finansuoti sumai nustatyti naudojama lentelė:</a:t>
          </a:r>
        </a:p>
      </dsp:txBody>
      <dsp:txXfrm>
        <a:off x="16881" y="1267768"/>
        <a:ext cx="8195838" cy="542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1668B-40F7-4256-B060-DDB79A4C923B}">
      <dsp:nvSpPr>
        <dsp:cNvPr id="0" name=""/>
        <dsp:cNvSpPr/>
      </dsp:nvSpPr>
      <dsp:spPr>
        <a:xfrm>
          <a:off x="8036" y="0"/>
          <a:ext cx="8221563" cy="90960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Projekto administravimą vykdo </a:t>
          </a:r>
          <a:r>
            <a:rPr lang="lt-LT" sz="2400" b="1" kern="1200" dirty="0"/>
            <a:t>pats projekto vykdytojas ar partneris</a:t>
          </a:r>
          <a:r>
            <a:rPr lang="lt-LT" sz="2400" kern="1200" dirty="0"/>
            <a:t>, t. y. nėra sudaroma administravimo paslaugų sutartis</a:t>
          </a:r>
          <a:endParaRPr lang="en-US" sz="2400" b="1" kern="1200" dirty="0"/>
        </a:p>
      </dsp:txBody>
      <dsp:txXfrm>
        <a:off x="34677" y="26641"/>
        <a:ext cx="8168281" cy="856322"/>
      </dsp:txXfrm>
    </dsp:sp>
    <dsp:sp modelId="{4F4ACB2A-EC7E-4A6E-90AA-A859A8A35893}">
      <dsp:nvSpPr>
        <dsp:cNvPr id="0" name=""/>
        <dsp:cNvSpPr/>
      </dsp:nvSpPr>
      <dsp:spPr>
        <a:xfrm>
          <a:off x="8036" y="1088884"/>
          <a:ext cx="8221563" cy="43004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Tinkamai finansuoti sumai nustatyti naudojama lentelė:</a:t>
          </a:r>
        </a:p>
      </dsp:txBody>
      <dsp:txXfrm>
        <a:off x="20631" y="1101479"/>
        <a:ext cx="8196373" cy="4048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958" cy="497218"/>
          </a:xfrm>
          <a:prstGeom prst="rect">
            <a:avLst/>
          </a:prstGeom>
        </p:spPr>
        <p:txBody>
          <a:bodyPr vert="horz" lIns="93406" tIns="46703" rIns="93406" bIns="46703" rtlCol="0"/>
          <a:lstStyle>
            <a:lvl1pPr algn="l">
              <a:defRPr sz="1200"/>
            </a:lvl1pPr>
          </a:lstStyle>
          <a:p>
            <a:endParaRPr lang="lt-LT"/>
          </a:p>
        </p:txBody>
      </p:sp>
      <p:sp>
        <p:nvSpPr>
          <p:cNvPr id="3" name="Date Placeholder 2"/>
          <p:cNvSpPr>
            <a:spLocks noGrp="1"/>
          </p:cNvSpPr>
          <p:nvPr>
            <p:ph type="dt" sz="quarter" idx="1"/>
          </p:nvPr>
        </p:nvSpPr>
        <p:spPr>
          <a:xfrm>
            <a:off x="3848918" y="1"/>
            <a:ext cx="2943958" cy="497218"/>
          </a:xfrm>
          <a:prstGeom prst="rect">
            <a:avLst/>
          </a:prstGeom>
        </p:spPr>
        <p:txBody>
          <a:bodyPr vert="horz" lIns="93406" tIns="46703" rIns="93406" bIns="46703" rtlCol="0"/>
          <a:lstStyle>
            <a:lvl1pPr algn="r">
              <a:defRPr sz="1200"/>
            </a:lvl1pPr>
          </a:lstStyle>
          <a:p>
            <a:fld id="{8868E8CF-F702-44B6-9971-6732ABF49464}" type="datetimeFigureOut">
              <a:rPr lang="lt-LT" smtClean="0"/>
              <a:t>2016.04.26</a:t>
            </a:fld>
            <a:endParaRPr lang="lt-LT"/>
          </a:p>
        </p:txBody>
      </p:sp>
      <p:sp>
        <p:nvSpPr>
          <p:cNvPr id="4" name="Footer Placeholder 3"/>
          <p:cNvSpPr>
            <a:spLocks noGrp="1"/>
          </p:cNvSpPr>
          <p:nvPr>
            <p:ph type="ftr" sz="quarter" idx="2"/>
          </p:nvPr>
        </p:nvSpPr>
        <p:spPr>
          <a:xfrm>
            <a:off x="0" y="9434183"/>
            <a:ext cx="2943958" cy="497217"/>
          </a:xfrm>
          <a:prstGeom prst="rect">
            <a:avLst/>
          </a:prstGeom>
        </p:spPr>
        <p:txBody>
          <a:bodyPr vert="horz" lIns="93406" tIns="46703" rIns="93406" bIns="46703" rtlCol="0" anchor="b"/>
          <a:lstStyle>
            <a:lvl1pPr algn="l">
              <a:defRPr sz="1200"/>
            </a:lvl1pPr>
          </a:lstStyle>
          <a:p>
            <a:endParaRPr lang="lt-LT"/>
          </a:p>
        </p:txBody>
      </p:sp>
      <p:sp>
        <p:nvSpPr>
          <p:cNvPr id="5" name="Slide Number Placeholder 4"/>
          <p:cNvSpPr>
            <a:spLocks noGrp="1"/>
          </p:cNvSpPr>
          <p:nvPr>
            <p:ph type="sldNum" sz="quarter" idx="3"/>
          </p:nvPr>
        </p:nvSpPr>
        <p:spPr>
          <a:xfrm>
            <a:off x="3848918" y="9434183"/>
            <a:ext cx="2943958" cy="497217"/>
          </a:xfrm>
          <a:prstGeom prst="rect">
            <a:avLst/>
          </a:prstGeom>
        </p:spPr>
        <p:txBody>
          <a:bodyPr vert="horz" lIns="93406" tIns="46703" rIns="93406" bIns="46703" rtlCol="0" anchor="b"/>
          <a:lstStyle>
            <a:lvl1pPr algn="r">
              <a:defRPr sz="1200"/>
            </a:lvl1pPr>
          </a:lstStyle>
          <a:p>
            <a:fld id="{09FA6E68-BA18-45CD-BF8D-83F4872C7E50}" type="slidenum">
              <a:rPr lang="lt-LT" smtClean="0"/>
              <a:t>‹#›</a:t>
            </a:fld>
            <a:endParaRPr lang="lt-LT"/>
          </a:p>
        </p:txBody>
      </p:sp>
    </p:spTree>
    <p:extLst>
      <p:ext uri="{BB962C8B-B14F-4D97-AF65-F5344CB8AC3E}">
        <p14:creationId xmlns:p14="http://schemas.microsoft.com/office/powerpoint/2010/main" val="2583678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958" cy="497218"/>
          </a:xfrm>
          <a:prstGeom prst="rect">
            <a:avLst/>
          </a:prstGeom>
        </p:spPr>
        <p:txBody>
          <a:bodyPr vert="horz" lIns="91472" tIns="45737" rIns="91472" bIns="45737" rtlCol="0"/>
          <a:lstStyle>
            <a:lvl1pPr algn="l" eaLnBrk="1" hangingPunct="1">
              <a:spcBef>
                <a:spcPct val="50000"/>
              </a:spcBef>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48918" y="1"/>
            <a:ext cx="2943958" cy="497218"/>
          </a:xfrm>
          <a:prstGeom prst="rect">
            <a:avLst/>
          </a:prstGeom>
        </p:spPr>
        <p:txBody>
          <a:bodyPr vert="horz" lIns="91472" tIns="45737" rIns="91472" bIns="45737" rtlCol="0"/>
          <a:lstStyle>
            <a:lvl1pPr algn="r" eaLnBrk="1" hangingPunct="1">
              <a:spcBef>
                <a:spcPct val="50000"/>
              </a:spcBef>
              <a:defRPr sz="1200">
                <a:latin typeface="Arial" pitchFamily="34" charset="0"/>
                <a:cs typeface="Arial" pitchFamily="34" charset="0"/>
              </a:defRPr>
            </a:lvl1pPr>
          </a:lstStyle>
          <a:p>
            <a:pPr>
              <a:defRPr/>
            </a:pPr>
            <a:fld id="{FABF0DC0-DE35-4594-A345-45C14D1209C2}" type="datetimeFigureOut">
              <a:rPr lang="en-US"/>
              <a:pPr>
                <a:defRPr/>
              </a:pPr>
              <a:t>4/26/2016</a:t>
            </a:fld>
            <a:endParaRPr lang="en-US"/>
          </a:p>
        </p:txBody>
      </p:sp>
      <p:sp>
        <p:nvSpPr>
          <p:cNvPr id="4" name="Slide Image Placeholder 3"/>
          <p:cNvSpPr>
            <a:spLocks noGrp="1" noRot="1" noChangeAspect="1"/>
          </p:cNvSpPr>
          <p:nvPr>
            <p:ph type="sldImg" idx="2"/>
          </p:nvPr>
        </p:nvSpPr>
        <p:spPr>
          <a:xfrm>
            <a:off x="912813" y="744538"/>
            <a:ext cx="4968875" cy="3725862"/>
          </a:xfrm>
          <a:prstGeom prst="rect">
            <a:avLst/>
          </a:prstGeom>
          <a:noFill/>
          <a:ln w="12700">
            <a:solidFill>
              <a:prstClr val="black"/>
            </a:solidFill>
          </a:ln>
        </p:spPr>
        <p:txBody>
          <a:bodyPr vert="horz" lIns="91472" tIns="45737" rIns="91472" bIns="45737" rtlCol="0" anchor="ctr"/>
          <a:lstStyle/>
          <a:p>
            <a:pPr lvl="0"/>
            <a:endParaRPr lang="en-US" noProof="0"/>
          </a:p>
        </p:txBody>
      </p:sp>
      <p:sp>
        <p:nvSpPr>
          <p:cNvPr id="5" name="Notes Placeholder 4"/>
          <p:cNvSpPr>
            <a:spLocks noGrp="1"/>
          </p:cNvSpPr>
          <p:nvPr>
            <p:ph type="body" sz="quarter" idx="3"/>
          </p:nvPr>
        </p:nvSpPr>
        <p:spPr>
          <a:xfrm>
            <a:off x="679126" y="4717901"/>
            <a:ext cx="5436250" cy="4468482"/>
          </a:xfrm>
          <a:prstGeom prst="rect">
            <a:avLst/>
          </a:prstGeom>
        </p:spPr>
        <p:txBody>
          <a:bodyPr vert="horz" lIns="91472" tIns="45737" rIns="91472" bIns="4573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2563"/>
            <a:ext cx="2943958" cy="497218"/>
          </a:xfrm>
          <a:prstGeom prst="rect">
            <a:avLst/>
          </a:prstGeom>
        </p:spPr>
        <p:txBody>
          <a:bodyPr vert="horz" lIns="91472" tIns="45737" rIns="91472" bIns="45737" rtlCol="0" anchor="b"/>
          <a:lstStyle>
            <a:lvl1pPr algn="l" eaLnBrk="1" hangingPunct="1">
              <a:spcBef>
                <a:spcPct val="50000"/>
              </a:spcBef>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48918" y="9432563"/>
            <a:ext cx="2943958" cy="497218"/>
          </a:xfrm>
          <a:prstGeom prst="rect">
            <a:avLst/>
          </a:prstGeom>
        </p:spPr>
        <p:txBody>
          <a:bodyPr vert="horz" wrap="square" lIns="91472" tIns="45737" rIns="91472" bIns="45737" numCol="1" anchor="b" anchorCtr="0" compatLnSpc="1">
            <a:prstTxWarp prst="textNoShape">
              <a:avLst/>
            </a:prstTxWarp>
          </a:bodyPr>
          <a:lstStyle>
            <a:lvl1pPr algn="r" eaLnBrk="1" hangingPunct="1">
              <a:spcBef>
                <a:spcPct val="50000"/>
              </a:spcBef>
              <a:defRPr sz="1200" smtClean="0"/>
            </a:lvl1pPr>
          </a:lstStyle>
          <a:p>
            <a:pPr>
              <a:defRPr/>
            </a:pPr>
            <a:fld id="{B2A72503-2658-4AB3-B911-C7D950AC0BCC}" type="slidenum">
              <a:rPr lang="en-US" altLang="lt-LT"/>
              <a:pPr>
                <a:defRPr/>
              </a:pPr>
              <a:t>‹#›</a:t>
            </a:fld>
            <a:endParaRPr lang="en-US" altLang="lt-L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a:t>
            </a:fld>
            <a:endParaRPr lang="en-US" altLang="lt-LT"/>
          </a:p>
        </p:txBody>
      </p:sp>
    </p:spTree>
    <p:extLst>
      <p:ext uri="{BB962C8B-B14F-4D97-AF65-F5344CB8AC3E}">
        <p14:creationId xmlns:p14="http://schemas.microsoft.com/office/powerpoint/2010/main" val="2573900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10</a:t>
            </a:fld>
            <a:endParaRPr lang="en-US" altLang="lt-LT"/>
          </a:p>
        </p:txBody>
      </p:sp>
    </p:spTree>
    <p:extLst>
      <p:ext uri="{BB962C8B-B14F-4D97-AF65-F5344CB8AC3E}">
        <p14:creationId xmlns:p14="http://schemas.microsoft.com/office/powerpoint/2010/main" val="4150670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11</a:t>
            </a:fld>
            <a:endParaRPr lang="en-US" altLang="lt-LT"/>
          </a:p>
        </p:txBody>
      </p:sp>
    </p:spTree>
    <p:extLst>
      <p:ext uri="{BB962C8B-B14F-4D97-AF65-F5344CB8AC3E}">
        <p14:creationId xmlns:p14="http://schemas.microsoft.com/office/powerpoint/2010/main" val="3302703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12</a:t>
            </a:fld>
            <a:endParaRPr lang="en-US" altLang="lt-LT"/>
          </a:p>
        </p:txBody>
      </p:sp>
    </p:spTree>
    <p:extLst>
      <p:ext uri="{BB962C8B-B14F-4D97-AF65-F5344CB8AC3E}">
        <p14:creationId xmlns:p14="http://schemas.microsoft.com/office/powerpoint/2010/main" val="135697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13</a:t>
            </a:fld>
            <a:endParaRPr lang="en-US" altLang="lt-LT"/>
          </a:p>
        </p:txBody>
      </p:sp>
    </p:spTree>
    <p:extLst>
      <p:ext uri="{BB962C8B-B14F-4D97-AF65-F5344CB8AC3E}">
        <p14:creationId xmlns:p14="http://schemas.microsoft.com/office/powerpoint/2010/main" val="1854514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14</a:t>
            </a:fld>
            <a:endParaRPr lang="en-US" altLang="lt-LT"/>
          </a:p>
        </p:txBody>
      </p:sp>
    </p:spTree>
    <p:extLst>
      <p:ext uri="{BB962C8B-B14F-4D97-AF65-F5344CB8AC3E}">
        <p14:creationId xmlns:p14="http://schemas.microsoft.com/office/powerpoint/2010/main" val="2111525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15</a:t>
            </a:fld>
            <a:endParaRPr lang="en-US" altLang="lt-LT"/>
          </a:p>
        </p:txBody>
      </p:sp>
    </p:spTree>
    <p:extLst>
      <p:ext uri="{BB962C8B-B14F-4D97-AF65-F5344CB8AC3E}">
        <p14:creationId xmlns:p14="http://schemas.microsoft.com/office/powerpoint/2010/main" val="2118634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16</a:t>
            </a:fld>
            <a:endParaRPr lang="en-US" altLang="lt-LT"/>
          </a:p>
        </p:txBody>
      </p:sp>
    </p:spTree>
    <p:extLst>
      <p:ext uri="{BB962C8B-B14F-4D97-AF65-F5344CB8AC3E}">
        <p14:creationId xmlns:p14="http://schemas.microsoft.com/office/powerpoint/2010/main" val="3728266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2</a:t>
            </a:fld>
            <a:endParaRPr lang="en-US" altLang="lt-LT"/>
          </a:p>
        </p:txBody>
      </p:sp>
    </p:spTree>
    <p:extLst>
      <p:ext uri="{BB962C8B-B14F-4D97-AF65-F5344CB8AC3E}">
        <p14:creationId xmlns:p14="http://schemas.microsoft.com/office/powerpoint/2010/main" val="79348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3</a:t>
            </a:fld>
            <a:endParaRPr lang="en-US" altLang="lt-LT"/>
          </a:p>
        </p:txBody>
      </p:sp>
    </p:spTree>
    <p:extLst>
      <p:ext uri="{BB962C8B-B14F-4D97-AF65-F5344CB8AC3E}">
        <p14:creationId xmlns:p14="http://schemas.microsoft.com/office/powerpoint/2010/main" val="3964735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4</a:t>
            </a:fld>
            <a:endParaRPr lang="en-US" altLang="lt-LT"/>
          </a:p>
        </p:txBody>
      </p:sp>
    </p:spTree>
    <p:extLst>
      <p:ext uri="{BB962C8B-B14F-4D97-AF65-F5344CB8AC3E}">
        <p14:creationId xmlns:p14="http://schemas.microsoft.com/office/powerpoint/2010/main" val="603070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5</a:t>
            </a:fld>
            <a:endParaRPr lang="en-US" altLang="lt-LT"/>
          </a:p>
        </p:txBody>
      </p:sp>
    </p:spTree>
    <p:extLst>
      <p:ext uri="{BB962C8B-B14F-4D97-AF65-F5344CB8AC3E}">
        <p14:creationId xmlns:p14="http://schemas.microsoft.com/office/powerpoint/2010/main" val="2170929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6</a:t>
            </a:fld>
            <a:endParaRPr lang="en-US" altLang="lt-LT"/>
          </a:p>
        </p:txBody>
      </p:sp>
    </p:spTree>
    <p:extLst>
      <p:ext uri="{BB962C8B-B14F-4D97-AF65-F5344CB8AC3E}">
        <p14:creationId xmlns:p14="http://schemas.microsoft.com/office/powerpoint/2010/main" val="1538848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7</a:t>
            </a:fld>
            <a:endParaRPr lang="en-US" altLang="lt-LT"/>
          </a:p>
        </p:txBody>
      </p:sp>
    </p:spTree>
    <p:extLst>
      <p:ext uri="{BB962C8B-B14F-4D97-AF65-F5344CB8AC3E}">
        <p14:creationId xmlns:p14="http://schemas.microsoft.com/office/powerpoint/2010/main" val="2159422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8</a:t>
            </a:fld>
            <a:endParaRPr lang="en-US" altLang="lt-LT"/>
          </a:p>
        </p:txBody>
      </p:sp>
    </p:spTree>
    <p:extLst>
      <p:ext uri="{BB962C8B-B14F-4D97-AF65-F5344CB8AC3E}">
        <p14:creationId xmlns:p14="http://schemas.microsoft.com/office/powerpoint/2010/main" val="210305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10"/>
          </p:nvPr>
        </p:nvSpPr>
        <p:spPr/>
        <p:txBody>
          <a:bodyPr/>
          <a:lstStyle/>
          <a:p>
            <a:pPr>
              <a:defRPr/>
            </a:pPr>
            <a:fld id="{B2A72503-2658-4AB3-B911-C7D950AC0BCC}" type="slidenum">
              <a:rPr lang="en-US" altLang="lt-LT" smtClean="0"/>
              <a:pPr>
                <a:defRPr/>
              </a:pPr>
              <a:t>9</a:t>
            </a:fld>
            <a:endParaRPr lang="en-US" altLang="lt-LT"/>
          </a:p>
        </p:txBody>
      </p:sp>
    </p:spTree>
    <p:extLst>
      <p:ext uri="{BB962C8B-B14F-4D97-AF65-F5344CB8AC3E}">
        <p14:creationId xmlns:p14="http://schemas.microsoft.com/office/powerpoint/2010/main" val="179319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A352E41C-008B-46DE-803E-56E3FF43F2B3}" type="slidenum">
              <a:rPr lang="lt-LT" altLang="lt-LT"/>
              <a:pPr>
                <a:defRPr/>
              </a:pPr>
              <a:t>‹#›</a:t>
            </a:fld>
            <a:endParaRPr lang="lt-LT" altLang="lt-LT"/>
          </a:p>
        </p:txBody>
      </p:sp>
    </p:spTree>
    <p:extLst>
      <p:ext uri="{BB962C8B-B14F-4D97-AF65-F5344CB8AC3E}">
        <p14:creationId xmlns:p14="http://schemas.microsoft.com/office/powerpoint/2010/main" val="293100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A9AC3643-3A78-4A20-93A9-13EEC669EF9C}" type="slidenum">
              <a:rPr lang="lt-LT" altLang="lt-LT"/>
              <a:pPr>
                <a:defRPr/>
              </a:pPr>
              <a:t>‹#›</a:t>
            </a:fld>
            <a:endParaRPr lang="lt-LT" altLang="lt-LT"/>
          </a:p>
        </p:txBody>
      </p:sp>
    </p:spTree>
    <p:extLst>
      <p:ext uri="{BB962C8B-B14F-4D97-AF65-F5344CB8AC3E}">
        <p14:creationId xmlns:p14="http://schemas.microsoft.com/office/powerpoint/2010/main" val="240915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CF8E432D-F909-44BF-A04E-0EA1963C250E}" type="slidenum">
              <a:rPr lang="lt-LT" altLang="lt-LT"/>
              <a:pPr>
                <a:defRPr/>
              </a:pPr>
              <a:t>‹#›</a:t>
            </a:fld>
            <a:endParaRPr lang="lt-LT" altLang="lt-LT"/>
          </a:p>
        </p:txBody>
      </p:sp>
    </p:spTree>
    <p:extLst>
      <p:ext uri="{BB962C8B-B14F-4D97-AF65-F5344CB8AC3E}">
        <p14:creationId xmlns:p14="http://schemas.microsoft.com/office/powerpoint/2010/main" val="352744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3250C1C5-1C18-40D8-8D88-2B56C8863B5D}" type="slidenum">
              <a:rPr lang="lt-LT" altLang="lt-LT"/>
              <a:pPr>
                <a:defRPr/>
              </a:pPr>
              <a:t>‹#›</a:t>
            </a:fld>
            <a:endParaRPr lang="lt-LT" altLang="lt-LT"/>
          </a:p>
        </p:txBody>
      </p:sp>
    </p:spTree>
    <p:extLst>
      <p:ext uri="{BB962C8B-B14F-4D97-AF65-F5344CB8AC3E}">
        <p14:creationId xmlns:p14="http://schemas.microsoft.com/office/powerpoint/2010/main" val="103913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lt-LT"/>
          </a:p>
        </p:txBody>
      </p:sp>
      <p:sp>
        <p:nvSpPr>
          <p:cNvPr id="5" name="Footer Placeholder 4"/>
          <p:cNvSpPr>
            <a:spLocks noGrp="1"/>
          </p:cNvSpPr>
          <p:nvPr>
            <p:ph type="ftr" sz="quarter" idx="11"/>
          </p:nvPr>
        </p:nvSpPr>
        <p:spPr/>
        <p:txBody>
          <a:bodyPr/>
          <a:lstStyle>
            <a:lvl1pPr>
              <a:defRPr/>
            </a:lvl1pPr>
          </a:lstStyle>
          <a:p>
            <a:pPr>
              <a:defRPr/>
            </a:pPr>
            <a:endParaRPr lang="lt-LT"/>
          </a:p>
        </p:txBody>
      </p:sp>
      <p:sp>
        <p:nvSpPr>
          <p:cNvPr id="6" name="Slide Number Placeholder 5"/>
          <p:cNvSpPr>
            <a:spLocks noGrp="1"/>
          </p:cNvSpPr>
          <p:nvPr>
            <p:ph type="sldNum" sz="quarter" idx="12"/>
          </p:nvPr>
        </p:nvSpPr>
        <p:spPr/>
        <p:txBody>
          <a:bodyPr/>
          <a:lstStyle>
            <a:lvl1pPr>
              <a:defRPr/>
            </a:lvl1pPr>
          </a:lstStyle>
          <a:p>
            <a:pPr>
              <a:defRPr/>
            </a:pPr>
            <a:fld id="{85385B80-4BDA-4CA3-B22F-85FC4BDAD068}" type="slidenum">
              <a:rPr lang="lt-LT" altLang="lt-LT"/>
              <a:pPr>
                <a:defRPr/>
              </a:pPr>
              <a:t>‹#›</a:t>
            </a:fld>
            <a:endParaRPr lang="lt-LT" altLang="lt-LT"/>
          </a:p>
        </p:txBody>
      </p:sp>
    </p:spTree>
    <p:extLst>
      <p:ext uri="{BB962C8B-B14F-4D97-AF65-F5344CB8AC3E}">
        <p14:creationId xmlns:p14="http://schemas.microsoft.com/office/powerpoint/2010/main" val="423845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AC491ED0-DFDC-42D5-8924-A422D7086939}" type="slidenum">
              <a:rPr lang="lt-LT" altLang="lt-LT"/>
              <a:pPr>
                <a:defRPr/>
              </a:pPr>
              <a:t>‹#›</a:t>
            </a:fld>
            <a:endParaRPr lang="lt-LT" altLang="lt-LT"/>
          </a:p>
        </p:txBody>
      </p:sp>
    </p:spTree>
    <p:extLst>
      <p:ext uri="{BB962C8B-B14F-4D97-AF65-F5344CB8AC3E}">
        <p14:creationId xmlns:p14="http://schemas.microsoft.com/office/powerpoint/2010/main" val="114014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lt-LT"/>
          </a:p>
        </p:txBody>
      </p:sp>
      <p:sp>
        <p:nvSpPr>
          <p:cNvPr id="8" name="Footer Placeholder 4"/>
          <p:cNvSpPr>
            <a:spLocks noGrp="1"/>
          </p:cNvSpPr>
          <p:nvPr>
            <p:ph type="ftr" sz="quarter" idx="11"/>
          </p:nvPr>
        </p:nvSpPr>
        <p:spPr/>
        <p:txBody>
          <a:bodyPr/>
          <a:lstStyle>
            <a:lvl1pPr>
              <a:defRPr/>
            </a:lvl1pPr>
          </a:lstStyle>
          <a:p>
            <a:pPr>
              <a:defRPr/>
            </a:pPr>
            <a:endParaRPr lang="lt-LT"/>
          </a:p>
        </p:txBody>
      </p:sp>
      <p:sp>
        <p:nvSpPr>
          <p:cNvPr id="9" name="Slide Number Placeholder 5"/>
          <p:cNvSpPr>
            <a:spLocks noGrp="1"/>
          </p:cNvSpPr>
          <p:nvPr>
            <p:ph type="sldNum" sz="quarter" idx="12"/>
          </p:nvPr>
        </p:nvSpPr>
        <p:spPr/>
        <p:txBody>
          <a:bodyPr/>
          <a:lstStyle>
            <a:lvl1pPr>
              <a:defRPr/>
            </a:lvl1pPr>
          </a:lstStyle>
          <a:p>
            <a:pPr>
              <a:defRPr/>
            </a:pPr>
            <a:fld id="{0B7517C3-C72D-4D71-8AB1-BA2F3AFF8BDA}" type="slidenum">
              <a:rPr lang="lt-LT" altLang="lt-LT"/>
              <a:pPr>
                <a:defRPr/>
              </a:pPr>
              <a:t>‹#›</a:t>
            </a:fld>
            <a:endParaRPr lang="lt-LT" altLang="lt-LT"/>
          </a:p>
        </p:txBody>
      </p:sp>
    </p:spTree>
    <p:extLst>
      <p:ext uri="{BB962C8B-B14F-4D97-AF65-F5344CB8AC3E}">
        <p14:creationId xmlns:p14="http://schemas.microsoft.com/office/powerpoint/2010/main" val="217311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lt-LT"/>
          </a:p>
        </p:txBody>
      </p:sp>
      <p:sp>
        <p:nvSpPr>
          <p:cNvPr id="4" name="Footer Placeholder 4"/>
          <p:cNvSpPr>
            <a:spLocks noGrp="1"/>
          </p:cNvSpPr>
          <p:nvPr>
            <p:ph type="ftr" sz="quarter" idx="11"/>
          </p:nvPr>
        </p:nvSpPr>
        <p:spPr/>
        <p:txBody>
          <a:bodyPr/>
          <a:lstStyle>
            <a:lvl1pPr>
              <a:defRPr/>
            </a:lvl1pPr>
          </a:lstStyle>
          <a:p>
            <a:pPr>
              <a:defRPr/>
            </a:pPr>
            <a:endParaRPr lang="lt-LT"/>
          </a:p>
        </p:txBody>
      </p:sp>
      <p:sp>
        <p:nvSpPr>
          <p:cNvPr id="5" name="Slide Number Placeholder 5"/>
          <p:cNvSpPr>
            <a:spLocks noGrp="1"/>
          </p:cNvSpPr>
          <p:nvPr>
            <p:ph type="sldNum" sz="quarter" idx="12"/>
          </p:nvPr>
        </p:nvSpPr>
        <p:spPr/>
        <p:txBody>
          <a:bodyPr/>
          <a:lstStyle>
            <a:lvl1pPr>
              <a:defRPr/>
            </a:lvl1pPr>
          </a:lstStyle>
          <a:p>
            <a:pPr>
              <a:defRPr/>
            </a:pPr>
            <a:fld id="{17261BCF-D5E0-4C2C-9C31-A9A51121EA79}" type="slidenum">
              <a:rPr lang="lt-LT" altLang="lt-LT"/>
              <a:pPr>
                <a:defRPr/>
              </a:pPr>
              <a:t>‹#›</a:t>
            </a:fld>
            <a:endParaRPr lang="lt-LT" altLang="lt-LT"/>
          </a:p>
        </p:txBody>
      </p:sp>
    </p:spTree>
    <p:extLst>
      <p:ext uri="{BB962C8B-B14F-4D97-AF65-F5344CB8AC3E}">
        <p14:creationId xmlns:p14="http://schemas.microsoft.com/office/powerpoint/2010/main" val="1694255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lt-LT"/>
          </a:p>
        </p:txBody>
      </p:sp>
      <p:sp>
        <p:nvSpPr>
          <p:cNvPr id="3" name="Footer Placeholder 4"/>
          <p:cNvSpPr>
            <a:spLocks noGrp="1"/>
          </p:cNvSpPr>
          <p:nvPr>
            <p:ph type="ftr" sz="quarter" idx="11"/>
          </p:nvPr>
        </p:nvSpPr>
        <p:spPr/>
        <p:txBody>
          <a:bodyPr/>
          <a:lstStyle>
            <a:lvl1pPr>
              <a:defRPr/>
            </a:lvl1pPr>
          </a:lstStyle>
          <a:p>
            <a:pPr>
              <a:defRPr/>
            </a:pPr>
            <a:endParaRPr lang="lt-LT"/>
          </a:p>
        </p:txBody>
      </p:sp>
      <p:sp>
        <p:nvSpPr>
          <p:cNvPr id="4" name="Slide Number Placeholder 5"/>
          <p:cNvSpPr>
            <a:spLocks noGrp="1"/>
          </p:cNvSpPr>
          <p:nvPr>
            <p:ph type="sldNum" sz="quarter" idx="12"/>
          </p:nvPr>
        </p:nvSpPr>
        <p:spPr/>
        <p:txBody>
          <a:bodyPr/>
          <a:lstStyle>
            <a:lvl1pPr>
              <a:defRPr/>
            </a:lvl1pPr>
          </a:lstStyle>
          <a:p>
            <a:pPr>
              <a:defRPr/>
            </a:pPr>
            <a:fld id="{0561B9F5-BEE6-4B83-9FF4-EF2CC870188B}" type="slidenum">
              <a:rPr lang="lt-LT" altLang="lt-LT"/>
              <a:pPr>
                <a:defRPr/>
              </a:pPr>
              <a:t>‹#›</a:t>
            </a:fld>
            <a:endParaRPr lang="lt-LT" altLang="lt-LT"/>
          </a:p>
        </p:txBody>
      </p:sp>
    </p:spTree>
    <p:extLst>
      <p:ext uri="{BB962C8B-B14F-4D97-AF65-F5344CB8AC3E}">
        <p14:creationId xmlns:p14="http://schemas.microsoft.com/office/powerpoint/2010/main" val="31666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2585D6D5-E3B7-434D-A125-855EF4451731}" type="slidenum">
              <a:rPr lang="lt-LT" altLang="lt-LT"/>
              <a:pPr>
                <a:defRPr/>
              </a:pPr>
              <a:t>‹#›</a:t>
            </a:fld>
            <a:endParaRPr lang="lt-LT" altLang="lt-LT"/>
          </a:p>
        </p:txBody>
      </p:sp>
    </p:spTree>
    <p:extLst>
      <p:ext uri="{BB962C8B-B14F-4D97-AF65-F5344CB8AC3E}">
        <p14:creationId xmlns:p14="http://schemas.microsoft.com/office/powerpoint/2010/main" val="105008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t-LT"/>
          </a:p>
        </p:txBody>
      </p:sp>
      <p:sp>
        <p:nvSpPr>
          <p:cNvPr id="6" name="Footer Placeholder 4"/>
          <p:cNvSpPr>
            <a:spLocks noGrp="1"/>
          </p:cNvSpPr>
          <p:nvPr>
            <p:ph type="ftr" sz="quarter" idx="11"/>
          </p:nvPr>
        </p:nvSpPr>
        <p:spPr/>
        <p:txBody>
          <a:bodyPr/>
          <a:lstStyle>
            <a:lvl1pPr>
              <a:defRPr/>
            </a:lvl1pPr>
          </a:lstStyle>
          <a:p>
            <a:pPr>
              <a:defRPr/>
            </a:pPr>
            <a:endParaRPr lang="lt-LT"/>
          </a:p>
        </p:txBody>
      </p:sp>
      <p:sp>
        <p:nvSpPr>
          <p:cNvPr id="7" name="Slide Number Placeholder 5"/>
          <p:cNvSpPr>
            <a:spLocks noGrp="1"/>
          </p:cNvSpPr>
          <p:nvPr>
            <p:ph type="sldNum" sz="quarter" idx="12"/>
          </p:nvPr>
        </p:nvSpPr>
        <p:spPr/>
        <p:txBody>
          <a:bodyPr/>
          <a:lstStyle>
            <a:lvl1pPr>
              <a:defRPr/>
            </a:lvl1pPr>
          </a:lstStyle>
          <a:p>
            <a:pPr>
              <a:defRPr/>
            </a:pPr>
            <a:fld id="{3FC6FBA7-6A08-41BE-9371-DA381BAAD9A3}" type="slidenum">
              <a:rPr lang="lt-LT" altLang="lt-LT"/>
              <a:pPr>
                <a:defRPr/>
              </a:pPr>
              <a:t>‹#›</a:t>
            </a:fld>
            <a:endParaRPr lang="lt-LT" altLang="lt-LT"/>
          </a:p>
        </p:txBody>
      </p:sp>
    </p:spTree>
    <p:extLst>
      <p:ext uri="{BB962C8B-B14F-4D97-AF65-F5344CB8AC3E}">
        <p14:creationId xmlns:p14="http://schemas.microsoft.com/office/powerpoint/2010/main" val="395745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spcBef>
                <a:spcPct val="50000"/>
              </a:spcBef>
              <a:defRPr sz="1200">
                <a:solidFill>
                  <a:schemeClr val="tx1">
                    <a:tint val="75000"/>
                  </a:schemeClr>
                </a:solidFill>
                <a:latin typeface="Arial" charset="0"/>
                <a:cs typeface="Arial" charset="0"/>
              </a:defRPr>
            </a:lvl1pPr>
          </a:lstStyle>
          <a:p>
            <a:pPr>
              <a:defRPr/>
            </a:pPr>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spcBef>
                <a:spcPct val="50000"/>
              </a:spcBef>
              <a:defRPr sz="1200">
                <a:solidFill>
                  <a:schemeClr val="tx1">
                    <a:tint val="75000"/>
                  </a:schemeClr>
                </a:solidFill>
                <a:latin typeface="Arial" charset="0"/>
                <a:cs typeface="Arial" charset="0"/>
              </a:defRPr>
            </a:lvl1pPr>
          </a:lstStyle>
          <a:p>
            <a:pPr>
              <a:defRPr/>
            </a:pPr>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spcBef>
                <a:spcPct val="50000"/>
              </a:spcBef>
              <a:defRPr sz="1200" smtClean="0">
                <a:solidFill>
                  <a:srgbClr val="898989"/>
                </a:solidFill>
              </a:defRPr>
            </a:lvl1pPr>
          </a:lstStyle>
          <a:p>
            <a:pPr>
              <a:defRPr/>
            </a:pPr>
            <a:fld id="{C46F40A1-C4D4-4E48-A517-70D7717CA12F}" type="slidenum">
              <a:rPr lang="lt-LT" altLang="lt-LT"/>
              <a:pPr>
                <a:defRPr/>
              </a:pPr>
              <a:t>‹#›</a:t>
            </a:fld>
            <a:endParaRPr lang="lt-LT" altLang="lt-LT"/>
          </a:p>
        </p:txBody>
      </p:sp>
      <p:pic>
        <p:nvPicPr>
          <p:cNvPr id="1031" name="Picture 7" descr="C:\Users\dainiusk\Desktop\Fonas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908720"/>
            <a:ext cx="8229600" cy="2433786"/>
          </a:xfrm>
        </p:spPr>
        <p:txBody>
          <a:bodyPr/>
          <a:lstStyle/>
          <a:p>
            <a:r>
              <a:rPr lang="lt-LT" altLang="en-US" sz="2800" dirty="0">
                <a:cs typeface="Times New Roman" panose="02020603050405020304" pitchFamily="18" charset="0"/>
              </a:rPr>
              <a:t>Priemonės “Kraštovaizdžio apsauga” </a:t>
            </a:r>
            <a:br>
              <a:rPr lang="lt-LT" altLang="en-US" sz="2800" dirty="0">
                <a:cs typeface="Times New Roman" panose="02020603050405020304" pitchFamily="18" charset="0"/>
              </a:rPr>
            </a:br>
            <a:r>
              <a:rPr lang="lt-LT" altLang="en-US" sz="2800" dirty="0">
                <a:cs typeface="Times New Roman" panose="02020603050405020304" pitchFamily="18" charset="0"/>
              </a:rPr>
              <a:t>finansavimo sąlygų aprašo (toliau – Aprašas)</a:t>
            </a:r>
            <a:r>
              <a:rPr lang="lt-LT" altLang="en-US" sz="2800" dirty="0"/>
              <a:t> 11.4 p. veikla:</a:t>
            </a:r>
            <a:br>
              <a:rPr lang="lt-LT" altLang="en-US" sz="2800" dirty="0"/>
            </a:br>
            <a:r>
              <a:rPr lang="lt-LT" altLang="en-US" sz="2800" b="1" dirty="0"/>
              <a:t>Bešeimininkių apleistų pastatų ir įrenginių likvidavimas</a:t>
            </a:r>
            <a:r>
              <a:rPr lang="lt-LT" altLang="en-US" sz="2800" dirty="0"/>
              <a:t>  </a:t>
            </a:r>
            <a:endParaRPr lang="en-US" altLang="en-US" sz="2800" dirty="0"/>
          </a:p>
        </p:txBody>
      </p:sp>
      <p:pic>
        <p:nvPicPr>
          <p:cNvPr id="5124" name="Picture 4"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966788" y="4509120"/>
            <a:ext cx="7720012" cy="1872208"/>
          </a:xfrm>
        </p:spPr>
        <p:txBody>
          <a:bodyPr/>
          <a:lstStyle/>
          <a:p>
            <a:pPr marL="0" indent="0" algn="just" eaLnBrk="1" hangingPunct="1">
              <a:buNone/>
            </a:pPr>
            <a:r>
              <a:rPr lang="lt-LT" altLang="lt-LT" sz="2000" dirty="0"/>
              <a:t>Lina </a:t>
            </a:r>
            <a:r>
              <a:rPr lang="lt-LT" altLang="lt-LT" sz="2000" dirty="0" err="1"/>
              <a:t>Nemuraitė</a:t>
            </a:r>
            <a:endParaRPr lang="lt-LT" altLang="lt-LT" sz="2000" dirty="0"/>
          </a:p>
          <a:p>
            <a:pPr marL="0" indent="0" algn="just" eaLnBrk="1" hangingPunct="1">
              <a:buNone/>
            </a:pPr>
            <a:r>
              <a:rPr lang="lt-LT" altLang="lt-LT" sz="2000" dirty="0"/>
              <a:t>Aplinkos projektų valdymo agentūros</a:t>
            </a:r>
          </a:p>
          <a:p>
            <a:pPr marL="0" indent="0" algn="just" eaLnBrk="1" hangingPunct="1">
              <a:buNone/>
            </a:pPr>
            <a:r>
              <a:rPr lang="lt-LT" altLang="lt-LT" sz="2000" dirty="0" err="1"/>
              <a:t>Gamtotvarkos</a:t>
            </a:r>
            <a:r>
              <a:rPr lang="lt-LT" altLang="lt-LT" sz="2000" dirty="0"/>
              <a:t> projektų skyriaus vyr. specialistė</a:t>
            </a:r>
          </a:p>
          <a:p>
            <a:pPr marL="0" indent="0" algn="just" eaLnBrk="1" hangingPunct="1">
              <a:buNone/>
            </a:pPr>
            <a:endParaRPr lang="lt-LT" sz="2000" dirty="0"/>
          </a:p>
          <a:p>
            <a:pPr marL="0" indent="0" algn="just" eaLnBrk="1" hangingPunct="1">
              <a:buNone/>
            </a:pPr>
            <a:r>
              <a:rPr lang="lt-LT" sz="2000" dirty="0"/>
              <a:t>2016-04-27</a:t>
            </a:r>
          </a:p>
        </p:txBody>
      </p:sp>
    </p:spTree>
    <p:extLst>
      <p:ext uri="{BB962C8B-B14F-4D97-AF65-F5344CB8AC3E}">
        <p14:creationId xmlns:p14="http://schemas.microsoft.com/office/powerpoint/2010/main" val="1303823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lt-LT" dirty="0"/>
              <a:t>Dokumentai</a:t>
            </a:r>
            <a:r>
              <a:rPr lang="fi-FI" dirty="0"/>
              <a:t>, kuri</a:t>
            </a:r>
            <a:r>
              <a:rPr lang="lt-LT" dirty="0"/>
              <a:t>e teikiami kartu su </a:t>
            </a:r>
            <a:r>
              <a:rPr lang="fi-FI" dirty="0"/>
              <a:t> </a:t>
            </a:r>
            <a:r>
              <a:rPr lang="lt-LT" b="1" dirty="0"/>
              <a:t>PARAIŠKA </a:t>
            </a:r>
            <a:r>
              <a:rPr lang="fi-FI" dirty="0"/>
              <a:t>(I</a:t>
            </a:r>
            <a:r>
              <a:rPr lang="lt-LT" dirty="0"/>
              <a:t>I</a:t>
            </a:r>
            <a:r>
              <a:rPr lang="fi-FI" dirty="0"/>
              <a:t>) </a:t>
            </a:r>
            <a:endParaRPr lang="lt-LT"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838574141"/>
              </p:ext>
            </p:extLst>
          </p:nvPr>
        </p:nvGraphicFramePr>
        <p:xfrm>
          <a:off x="457200" y="1600200"/>
          <a:ext cx="8229600" cy="5034280"/>
        </p:xfrm>
        <a:graphic>
          <a:graphicData uri="http://schemas.openxmlformats.org/drawingml/2006/table">
            <a:tbl>
              <a:tblPr firstRow="1" bandRow="1">
                <a:tableStyleId>{5C22544A-7EE6-4342-B048-85BDC9FD1C3A}</a:tableStyleId>
              </a:tblPr>
              <a:tblGrid>
                <a:gridCol w="4186808">
                  <a:extLst>
                    <a:ext uri="{9D8B030D-6E8A-4147-A177-3AD203B41FA5}">
                      <a16:colId xmlns:a16="http://schemas.microsoft.com/office/drawing/2014/main" val="3011406690"/>
                    </a:ext>
                  </a:extLst>
                </a:gridCol>
                <a:gridCol w="4042792">
                  <a:extLst>
                    <a:ext uri="{9D8B030D-6E8A-4147-A177-3AD203B41FA5}">
                      <a16:colId xmlns:a16="http://schemas.microsoft.com/office/drawing/2014/main" val="1807870999"/>
                    </a:ext>
                  </a:extLst>
                </a:gridCol>
              </a:tblGrid>
              <a:tr h="370840">
                <a:tc>
                  <a:txBody>
                    <a:bodyPr/>
                    <a:lstStyle/>
                    <a:p>
                      <a:pPr algn="ctr"/>
                      <a:r>
                        <a:rPr lang="lt-LT" dirty="0"/>
                        <a:t>Dokumento pavadinimas</a:t>
                      </a:r>
                    </a:p>
                  </a:txBody>
                  <a:tcPr/>
                </a:tc>
                <a:tc>
                  <a:txBody>
                    <a:bodyPr/>
                    <a:lstStyle/>
                    <a:p>
                      <a:pPr algn="ctr"/>
                      <a:r>
                        <a:rPr lang="lt-LT" dirty="0"/>
                        <a:t>Pateikimo</a:t>
                      </a:r>
                      <a:r>
                        <a:rPr lang="lt-LT" baseline="0" dirty="0"/>
                        <a:t> būdas</a:t>
                      </a:r>
                      <a:endParaRPr lang="lt-LT" dirty="0"/>
                    </a:p>
                  </a:txBody>
                  <a:tcPr/>
                </a:tc>
                <a:extLst>
                  <a:ext uri="{0D108BD9-81ED-4DB2-BD59-A6C34878D82A}">
                    <a16:rowId xmlns:a16="http://schemas.microsoft.com/office/drawing/2014/main" val="1984745550"/>
                  </a:ext>
                </a:extLst>
              </a:tr>
              <a:tr h="370840">
                <a:tc>
                  <a:txBody>
                    <a:bodyPr/>
                    <a:lstStyle/>
                    <a:p>
                      <a:pPr marL="269875" indent="-269875"/>
                      <a:r>
                        <a:rPr lang="lt-LT" dirty="0"/>
                        <a:t>5.</a:t>
                      </a:r>
                      <a:r>
                        <a:rPr lang="lt-LT" baseline="0" dirty="0"/>
                        <a:t>  Projekto vadovo, projekto finansininko ir asmens, atsakingo už projekto veiklų priežiūrą, gyvenimo aprašymai kartu su išsilavinimą įrodančių dokumentų kopijomis</a:t>
                      </a:r>
                      <a:r>
                        <a:rPr lang="lt-LT" dirty="0"/>
                        <a:t> </a:t>
                      </a:r>
                      <a:r>
                        <a:rPr lang="lt-LT" i="1" dirty="0"/>
                        <a:t>(Aprašo 68.5. p.)</a:t>
                      </a:r>
                    </a:p>
                  </a:txBody>
                  <a:tcPr/>
                </a:tc>
                <a:tc>
                  <a:txBody>
                    <a:bodyPr/>
                    <a:lstStyle/>
                    <a:p>
                      <a:r>
                        <a:rPr lang="lt-LT" dirty="0"/>
                        <a:t>Pridedami prie paraiškos</a:t>
                      </a:r>
                    </a:p>
                  </a:txBody>
                  <a:tcPr/>
                </a:tc>
                <a:extLst>
                  <a:ext uri="{0D108BD9-81ED-4DB2-BD59-A6C34878D82A}">
                    <a16:rowId xmlns:a16="http://schemas.microsoft.com/office/drawing/2014/main" val="117528513"/>
                  </a:ext>
                </a:extLst>
              </a:tr>
              <a:tr h="370840">
                <a:tc>
                  <a:txBody>
                    <a:bodyPr/>
                    <a:lstStyle/>
                    <a:p>
                      <a:pPr marL="269875" indent="-269875"/>
                      <a:r>
                        <a:rPr lang="lt-LT" dirty="0"/>
                        <a:t>6.</a:t>
                      </a:r>
                      <a:r>
                        <a:rPr lang="lt-LT" baseline="0" dirty="0"/>
                        <a:t>  Įvykdytų pirkimų procedūrų dokumentai</a:t>
                      </a:r>
                      <a:r>
                        <a:rPr lang="lt-LT" dirty="0"/>
                        <a:t> </a:t>
                      </a:r>
                      <a:r>
                        <a:rPr lang="lt-LT" i="1" dirty="0"/>
                        <a:t>(Aprašo 68.6. p.)</a:t>
                      </a:r>
                    </a:p>
                  </a:txBody>
                  <a:tcPr/>
                </a:tc>
                <a:tc>
                  <a:txBody>
                    <a:bodyPr/>
                    <a:lstStyle/>
                    <a:p>
                      <a:r>
                        <a:rPr lang="lt-LT" baseline="0" dirty="0"/>
                        <a:t>Dokumentai p</a:t>
                      </a:r>
                      <a:r>
                        <a:rPr lang="lt-LT" dirty="0"/>
                        <a:t>ridedami</a:t>
                      </a:r>
                      <a:r>
                        <a:rPr lang="lt-LT" baseline="0" dirty="0"/>
                        <a:t> prie paraiškos. </a:t>
                      </a:r>
                    </a:p>
                    <a:p>
                      <a:r>
                        <a:rPr lang="lt-LT" i="1" baseline="0" dirty="0"/>
                        <a:t>Tuo atveju, jeigu dokumentai anksčiau jau buvo teiki </a:t>
                      </a:r>
                      <a:r>
                        <a:rPr lang="lt-LT" i="1" baseline="0" dirty="0" err="1"/>
                        <a:t>APVA‘i</a:t>
                      </a:r>
                      <a:r>
                        <a:rPr lang="lt-LT" i="1" baseline="0" dirty="0"/>
                        <a:t> derinimui,  pakartotinai dokumentai neteikiami, o Paraiškos A dalies 20 lentelėje nurodomas rašto, kuriuo dokumentai buvo pateikti, numeris ir data.</a:t>
                      </a:r>
                      <a:endParaRPr lang="lt-LT" i="1" dirty="0"/>
                    </a:p>
                  </a:txBody>
                  <a:tcPr/>
                </a:tc>
                <a:extLst>
                  <a:ext uri="{0D108BD9-81ED-4DB2-BD59-A6C34878D82A}">
                    <a16:rowId xmlns:a16="http://schemas.microsoft.com/office/drawing/2014/main" val="4034054020"/>
                  </a:ext>
                </a:extLst>
              </a:tr>
              <a:tr h="370840">
                <a:tc>
                  <a:txBody>
                    <a:bodyPr/>
                    <a:lstStyle/>
                    <a:p>
                      <a:pPr marL="269875" indent="-269875"/>
                      <a:r>
                        <a:rPr lang="lt-LT" dirty="0"/>
                        <a:t>7.</a:t>
                      </a:r>
                      <a:r>
                        <a:rPr lang="lt-LT" baseline="0" dirty="0"/>
                        <a:t>  Dokumentai, įrodantys pareiškėjo ir partnerio (jei taikoma) įsipareigojimą apmokėti numatytą projekto išlaidų dalį </a:t>
                      </a:r>
                      <a:r>
                        <a:rPr lang="lt-LT" i="1" dirty="0"/>
                        <a:t>(Aprašo 68.7. p.)</a:t>
                      </a:r>
                      <a:endParaRPr lang="lt-LT" dirty="0"/>
                    </a:p>
                  </a:txBody>
                  <a:tcPr/>
                </a:tc>
                <a:tc>
                  <a:txBody>
                    <a:bodyPr/>
                    <a:lstStyle/>
                    <a:p>
                      <a:r>
                        <a:rPr lang="lt-LT" dirty="0"/>
                        <a:t>Pridedamas Tarybos sprendimas </a:t>
                      </a:r>
                    </a:p>
                  </a:txBody>
                  <a:tcPr/>
                </a:tc>
                <a:extLst>
                  <a:ext uri="{0D108BD9-81ED-4DB2-BD59-A6C34878D82A}">
                    <a16:rowId xmlns:a16="http://schemas.microsoft.com/office/drawing/2014/main" val="1244293504"/>
                  </a:ext>
                </a:extLst>
              </a:tr>
            </a:tbl>
          </a:graphicData>
        </a:graphic>
      </p:graphicFrame>
    </p:spTree>
    <p:extLst>
      <p:ext uri="{BB962C8B-B14F-4D97-AF65-F5344CB8AC3E}">
        <p14:creationId xmlns:p14="http://schemas.microsoft.com/office/powerpoint/2010/main" val="85135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lt-LT" dirty="0"/>
              <a:t>Dokumentai</a:t>
            </a:r>
            <a:r>
              <a:rPr lang="fi-FI" dirty="0"/>
              <a:t>, kuri</a:t>
            </a:r>
            <a:r>
              <a:rPr lang="lt-LT" dirty="0"/>
              <a:t>e teikiami kartu su </a:t>
            </a:r>
            <a:r>
              <a:rPr lang="fi-FI" dirty="0"/>
              <a:t> </a:t>
            </a:r>
            <a:r>
              <a:rPr lang="lt-LT" b="1" dirty="0"/>
              <a:t>PARAIŠKA </a:t>
            </a:r>
            <a:r>
              <a:rPr lang="fi-FI" dirty="0"/>
              <a:t>(I</a:t>
            </a:r>
            <a:r>
              <a:rPr lang="lt-LT" dirty="0"/>
              <a:t>II</a:t>
            </a:r>
            <a:r>
              <a:rPr lang="fi-FI" dirty="0"/>
              <a:t>) </a:t>
            </a:r>
            <a:endParaRPr lang="lt-LT"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822930118"/>
              </p:ext>
            </p:extLst>
          </p:nvPr>
        </p:nvGraphicFramePr>
        <p:xfrm>
          <a:off x="467544" y="1600200"/>
          <a:ext cx="8219256" cy="4211320"/>
        </p:xfrm>
        <a:graphic>
          <a:graphicData uri="http://schemas.openxmlformats.org/drawingml/2006/table">
            <a:tbl>
              <a:tblPr firstRow="1" bandRow="1">
                <a:tableStyleId>{5C22544A-7EE6-4342-B048-85BDC9FD1C3A}</a:tableStyleId>
              </a:tblPr>
              <a:tblGrid>
                <a:gridCol w="5472608">
                  <a:extLst>
                    <a:ext uri="{9D8B030D-6E8A-4147-A177-3AD203B41FA5}">
                      <a16:colId xmlns:a16="http://schemas.microsoft.com/office/drawing/2014/main" val="3011406690"/>
                    </a:ext>
                  </a:extLst>
                </a:gridCol>
                <a:gridCol w="2746648">
                  <a:extLst>
                    <a:ext uri="{9D8B030D-6E8A-4147-A177-3AD203B41FA5}">
                      <a16:colId xmlns:a16="http://schemas.microsoft.com/office/drawing/2014/main" val="1807870999"/>
                    </a:ext>
                  </a:extLst>
                </a:gridCol>
              </a:tblGrid>
              <a:tr h="370840">
                <a:tc>
                  <a:txBody>
                    <a:bodyPr/>
                    <a:lstStyle/>
                    <a:p>
                      <a:pPr algn="ctr"/>
                      <a:r>
                        <a:rPr lang="lt-LT" dirty="0"/>
                        <a:t>Dokumento pavadinimas</a:t>
                      </a:r>
                    </a:p>
                  </a:txBody>
                  <a:tcPr/>
                </a:tc>
                <a:tc>
                  <a:txBody>
                    <a:bodyPr/>
                    <a:lstStyle/>
                    <a:p>
                      <a:pPr algn="ctr"/>
                      <a:r>
                        <a:rPr lang="lt-LT" dirty="0"/>
                        <a:t>Pateikimo</a:t>
                      </a:r>
                      <a:r>
                        <a:rPr lang="lt-LT" baseline="0" dirty="0"/>
                        <a:t> būdas</a:t>
                      </a:r>
                      <a:endParaRPr lang="lt-LT" dirty="0"/>
                    </a:p>
                  </a:txBody>
                  <a:tcPr/>
                </a:tc>
                <a:extLst>
                  <a:ext uri="{0D108BD9-81ED-4DB2-BD59-A6C34878D82A}">
                    <a16:rowId xmlns:a16="http://schemas.microsoft.com/office/drawing/2014/main" val="1984745550"/>
                  </a:ext>
                </a:extLst>
              </a:tr>
              <a:tr h="370840">
                <a:tc>
                  <a:txBody>
                    <a:bodyPr/>
                    <a:lstStyle/>
                    <a:p>
                      <a:pPr marL="363538" indent="-363538"/>
                      <a:r>
                        <a:rPr lang="lt-LT" dirty="0"/>
                        <a:t>8.</a:t>
                      </a:r>
                      <a:r>
                        <a:rPr lang="lt-LT" baseline="0" dirty="0"/>
                        <a:t>   P</a:t>
                      </a:r>
                      <a:r>
                        <a:rPr lang="lt-LT" sz="1800" kern="1200" dirty="0">
                          <a:solidFill>
                            <a:schemeClr val="dk1"/>
                          </a:solidFill>
                          <a:effectLst/>
                          <a:latin typeface="+mn-lt"/>
                          <a:ea typeface="+mn-ea"/>
                          <a:cs typeface="+mn-cs"/>
                        </a:rPr>
                        <a:t>areiškėjo ir (arba) partnerio įsipareigojimas padengti tinkamas ir netinkamas finansuoti, tačiau šiam projektui įgyvendinti būtinas išlaidas, ir tinkamas išlaidas, kurių nepadengia projekto finansavimas </a:t>
                      </a:r>
                      <a:r>
                        <a:rPr lang="lt-LT" sz="1800" i="1" kern="1200" dirty="0">
                          <a:solidFill>
                            <a:schemeClr val="dk1"/>
                          </a:solidFill>
                          <a:effectLst/>
                          <a:latin typeface="+mn-lt"/>
                          <a:ea typeface="+mn-ea"/>
                          <a:cs typeface="+mn-cs"/>
                        </a:rPr>
                        <a:t>(Aprašo 68.8. p.)</a:t>
                      </a:r>
                      <a:endParaRPr lang="lt-LT" i="1" dirty="0"/>
                    </a:p>
                  </a:txBody>
                  <a:tcPr/>
                </a:tc>
                <a:tc>
                  <a:txBody>
                    <a:bodyPr/>
                    <a:lstStyle/>
                    <a:p>
                      <a:r>
                        <a:rPr lang="lt-LT" dirty="0"/>
                        <a:t>Pridedamas Tarybos sprendimas </a:t>
                      </a:r>
                    </a:p>
                  </a:txBody>
                  <a:tcPr/>
                </a:tc>
                <a:extLst>
                  <a:ext uri="{0D108BD9-81ED-4DB2-BD59-A6C34878D82A}">
                    <a16:rowId xmlns:a16="http://schemas.microsoft.com/office/drawing/2014/main" val="117528513"/>
                  </a:ext>
                </a:extLst>
              </a:tr>
              <a:tr h="370840">
                <a:tc>
                  <a:txBody>
                    <a:bodyPr/>
                    <a:lstStyle/>
                    <a:p>
                      <a:pPr marL="363538" indent="-363538"/>
                      <a:r>
                        <a:rPr lang="lt-LT" dirty="0"/>
                        <a:t>9.</a:t>
                      </a:r>
                      <a:r>
                        <a:rPr lang="lt-LT" baseline="0" dirty="0"/>
                        <a:t>   S</a:t>
                      </a:r>
                      <a:r>
                        <a:rPr lang="lt-LT" sz="1800" kern="1200" dirty="0">
                          <a:solidFill>
                            <a:schemeClr val="dk1"/>
                          </a:solidFill>
                          <a:effectLst/>
                          <a:latin typeface="+mn-lt"/>
                          <a:ea typeface="+mn-ea"/>
                          <a:cs typeface="+mn-cs"/>
                        </a:rPr>
                        <a:t>utarčių (jungtinės veiklos, partnerystės ir pan.), kitų dokumentų, kuriais nustatomas projekto įnašų, rezultatų, teisių ir atsakomybės pasiskirstymas tarp partnerio ir pareiškėjo, kopijos (jei taikoma)</a:t>
                      </a:r>
                      <a:r>
                        <a:rPr lang="lt-LT" dirty="0"/>
                        <a:t>  </a:t>
                      </a:r>
                      <a:r>
                        <a:rPr lang="lt-LT" i="1" dirty="0"/>
                        <a:t>(Aprašo 68.9. p.)</a:t>
                      </a:r>
                    </a:p>
                  </a:txBody>
                  <a:tcPr/>
                </a:tc>
                <a:tc>
                  <a:txBody>
                    <a:bodyPr/>
                    <a:lstStyle/>
                    <a:p>
                      <a:r>
                        <a:rPr lang="lt-LT" dirty="0"/>
                        <a:t>Pridedama prie paraiškos</a:t>
                      </a:r>
                    </a:p>
                  </a:txBody>
                  <a:tcPr/>
                </a:tc>
                <a:extLst>
                  <a:ext uri="{0D108BD9-81ED-4DB2-BD59-A6C34878D82A}">
                    <a16:rowId xmlns:a16="http://schemas.microsoft.com/office/drawing/2014/main" val="4034054020"/>
                  </a:ext>
                </a:extLst>
              </a:tr>
              <a:tr h="370840">
                <a:tc>
                  <a:txBody>
                    <a:bodyPr/>
                    <a:lstStyle/>
                    <a:p>
                      <a:pPr marL="363538" indent="-363538"/>
                      <a:r>
                        <a:rPr lang="lt-LT" dirty="0"/>
                        <a:t>10.</a:t>
                      </a:r>
                      <a:r>
                        <a:rPr lang="lt-LT" baseline="0" dirty="0"/>
                        <a:t> T</a:t>
                      </a:r>
                      <a:r>
                        <a:rPr lang="lt-LT" sz="1800" kern="1200" dirty="0">
                          <a:solidFill>
                            <a:schemeClr val="dk1"/>
                          </a:solidFill>
                          <a:effectLst/>
                          <a:latin typeface="+mn-lt"/>
                          <a:ea typeface="+mn-ea"/>
                          <a:cs typeface="+mn-cs"/>
                        </a:rPr>
                        <a:t>eismo sprendimo dėl statinių ar įrenginių pripažinimo bešeimininkiais ir jų perdavimo savivaldybės nuosavybėn kopija</a:t>
                      </a:r>
                      <a:r>
                        <a:rPr lang="lt-LT" dirty="0"/>
                        <a:t> </a:t>
                      </a:r>
                      <a:r>
                        <a:rPr lang="lt-LT" i="1" dirty="0"/>
                        <a:t>(Aprašo 68.12. p.)</a:t>
                      </a:r>
                      <a:endParaRPr lang="lt-L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Pridedama prie paraiškos</a:t>
                      </a:r>
                    </a:p>
                    <a:p>
                      <a:endParaRPr lang="lt-LT" dirty="0"/>
                    </a:p>
                  </a:txBody>
                  <a:tcPr/>
                </a:tc>
                <a:extLst>
                  <a:ext uri="{0D108BD9-81ED-4DB2-BD59-A6C34878D82A}">
                    <a16:rowId xmlns:a16="http://schemas.microsoft.com/office/drawing/2014/main" val="1244293504"/>
                  </a:ext>
                </a:extLst>
              </a:tr>
            </a:tbl>
          </a:graphicData>
        </a:graphic>
      </p:graphicFrame>
      <p:pic>
        <p:nvPicPr>
          <p:cNvPr id="6" name="Picture 5"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4188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lt-LT" dirty="0"/>
              <a:t>Dokumentai</a:t>
            </a:r>
            <a:r>
              <a:rPr lang="fi-FI" dirty="0"/>
              <a:t>, kuri</a:t>
            </a:r>
            <a:r>
              <a:rPr lang="lt-LT" dirty="0"/>
              <a:t>e teikiami kartu su </a:t>
            </a:r>
            <a:r>
              <a:rPr lang="fi-FI" dirty="0"/>
              <a:t> </a:t>
            </a:r>
            <a:r>
              <a:rPr lang="lt-LT" b="1" dirty="0"/>
              <a:t>PARAIŠKA </a:t>
            </a:r>
            <a:r>
              <a:rPr lang="fi-FI" dirty="0"/>
              <a:t>(I</a:t>
            </a:r>
            <a:r>
              <a:rPr lang="lt-LT" dirty="0"/>
              <a:t>V</a:t>
            </a:r>
            <a:r>
              <a:rPr lang="fi-FI" dirty="0"/>
              <a:t>) </a:t>
            </a:r>
            <a:endParaRPr lang="lt-LT"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824730899"/>
              </p:ext>
            </p:extLst>
          </p:nvPr>
        </p:nvGraphicFramePr>
        <p:xfrm>
          <a:off x="457200" y="1600200"/>
          <a:ext cx="8229600" cy="4028440"/>
        </p:xfrm>
        <a:graphic>
          <a:graphicData uri="http://schemas.openxmlformats.org/drawingml/2006/table">
            <a:tbl>
              <a:tblPr firstRow="1" bandRow="1">
                <a:tableStyleId>{5C22544A-7EE6-4342-B048-85BDC9FD1C3A}</a:tableStyleId>
              </a:tblPr>
              <a:tblGrid>
                <a:gridCol w="5554960">
                  <a:extLst>
                    <a:ext uri="{9D8B030D-6E8A-4147-A177-3AD203B41FA5}">
                      <a16:colId xmlns:a16="http://schemas.microsoft.com/office/drawing/2014/main" val="3011406690"/>
                    </a:ext>
                  </a:extLst>
                </a:gridCol>
                <a:gridCol w="2674640">
                  <a:extLst>
                    <a:ext uri="{9D8B030D-6E8A-4147-A177-3AD203B41FA5}">
                      <a16:colId xmlns:a16="http://schemas.microsoft.com/office/drawing/2014/main" val="1807870999"/>
                    </a:ext>
                  </a:extLst>
                </a:gridCol>
              </a:tblGrid>
              <a:tr h="370840">
                <a:tc>
                  <a:txBody>
                    <a:bodyPr/>
                    <a:lstStyle/>
                    <a:p>
                      <a:pPr algn="ctr"/>
                      <a:r>
                        <a:rPr lang="lt-LT" dirty="0"/>
                        <a:t>Dokumento pavadinimas</a:t>
                      </a:r>
                    </a:p>
                  </a:txBody>
                  <a:tcPr/>
                </a:tc>
                <a:tc>
                  <a:txBody>
                    <a:bodyPr/>
                    <a:lstStyle/>
                    <a:p>
                      <a:pPr algn="ctr"/>
                      <a:r>
                        <a:rPr lang="lt-LT" dirty="0"/>
                        <a:t>Pateikimo</a:t>
                      </a:r>
                      <a:r>
                        <a:rPr lang="lt-LT" baseline="0" dirty="0"/>
                        <a:t> būdas</a:t>
                      </a:r>
                      <a:endParaRPr lang="lt-LT" dirty="0"/>
                    </a:p>
                  </a:txBody>
                  <a:tcPr/>
                </a:tc>
                <a:extLst>
                  <a:ext uri="{0D108BD9-81ED-4DB2-BD59-A6C34878D82A}">
                    <a16:rowId xmlns:a16="http://schemas.microsoft.com/office/drawing/2014/main" val="1984745550"/>
                  </a:ext>
                </a:extLst>
              </a:tr>
              <a:tr h="370840">
                <a:tc>
                  <a:txBody>
                    <a:bodyPr/>
                    <a:lstStyle/>
                    <a:p>
                      <a:pPr marL="363538" indent="-363538"/>
                      <a:r>
                        <a:rPr lang="lt-LT" dirty="0"/>
                        <a:t>11.</a:t>
                      </a:r>
                      <a:r>
                        <a:rPr lang="lt-LT" baseline="0" dirty="0"/>
                        <a:t>  A</a:t>
                      </a:r>
                      <a:r>
                        <a:rPr lang="lt-LT" sz="1800" kern="1200" dirty="0">
                          <a:solidFill>
                            <a:schemeClr val="dk1"/>
                          </a:solidFill>
                          <a:effectLst/>
                          <a:latin typeface="+mn-lt"/>
                          <a:ea typeface="+mn-ea"/>
                          <a:cs typeface="+mn-cs"/>
                        </a:rPr>
                        <a:t>tsakingos institucijos atrankos išvada dėl poveikio aplinkai vertinimo (jei taikoma) ar sprendimas dėl planuojamos ūkinės veiklos galimybių (jei taikoma), taip pat už „</a:t>
                      </a:r>
                      <a:r>
                        <a:rPr lang="lt-LT" sz="1800" kern="1200" dirty="0" err="1">
                          <a:solidFill>
                            <a:schemeClr val="dk1"/>
                          </a:solidFill>
                          <a:effectLst/>
                          <a:latin typeface="+mn-lt"/>
                          <a:ea typeface="+mn-ea"/>
                          <a:cs typeface="+mn-cs"/>
                        </a:rPr>
                        <a:t>Natura</a:t>
                      </a:r>
                      <a:r>
                        <a:rPr lang="lt-LT" sz="1800" kern="1200" dirty="0">
                          <a:solidFill>
                            <a:schemeClr val="dk1"/>
                          </a:solidFill>
                          <a:effectLst/>
                          <a:latin typeface="+mn-lt"/>
                          <a:ea typeface="+mn-ea"/>
                          <a:cs typeface="+mn-cs"/>
                        </a:rPr>
                        <a:t> 2000“ teritorijų stebėseną atsakingos institucijos deklaracija (jeigu taikoma)</a:t>
                      </a:r>
                      <a:r>
                        <a:rPr lang="lt-LT" dirty="0"/>
                        <a:t> </a:t>
                      </a:r>
                      <a:r>
                        <a:rPr lang="lt-LT" i="1" dirty="0"/>
                        <a:t>(Aprašo 68.13. p.)</a:t>
                      </a:r>
                      <a:endParaRPr lang="lt-LT" dirty="0"/>
                    </a:p>
                  </a:txBody>
                  <a:tcPr/>
                </a:tc>
                <a:tc>
                  <a:txBody>
                    <a:bodyPr/>
                    <a:lstStyle/>
                    <a:p>
                      <a:r>
                        <a:rPr lang="lt-LT" dirty="0"/>
                        <a:t>Pridedama</a:t>
                      </a:r>
                      <a:r>
                        <a:rPr lang="lt-LT" baseline="0" dirty="0"/>
                        <a:t> prie paraiškos, arba pateikiama papildoma informacija dėl šio punkto reikalavimų netaikymo </a:t>
                      </a:r>
                      <a:endParaRPr lang="lt-LT" dirty="0"/>
                    </a:p>
                  </a:txBody>
                  <a:tcPr/>
                </a:tc>
                <a:extLst>
                  <a:ext uri="{0D108BD9-81ED-4DB2-BD59-A6C34878D82A}">
                    <a16:rowId xmlns:a16="http://schemas.microsoft.com/office/drawing/2014/main" val="117528513"/>
                  </a:ext>
                </a:extLst>
              </a:tr>
              <a:tr h="370840">
                <a:tc>
                  <a:txBody>
                    <a:bodyPr/>
                    <a:lstStyle/>
                    <a:p>
                      <a:pPr marL="363538" indent="-363538"/>
                      <a:r>
                        <a:rPr lang="lt-LT" dirty="0"/>
                        <a:t>12.</a:t>
                      </a:r>
                      <a:r>
                        <a:rPr lang="lt-LT" baseline="0" dirty="0"/>
                        <a:t>  Parengtos techninės dokumentacijos (griovimo aprašų) kopijos (teikiama tik tuo atveju, jeigu ši dokumentacija iki paraiškos teikimo jau yra parengta) </a:t>
                      </a:r>
                      <a:r>
                        <a:rPr lang="lt-LT" sz="1800" i="1" kern="1200" dirty="0">
                          <a:solidFill>
                            <a:schemeClr val="dk1"/>
                          </a:solidFill>
                          <a:effectLst/>
                          <a:latin typeface="+mn-lt"/>
                          <a:ea typeface="+mn-ea"/>
                          <a:cs typeface="+mn-cs"/>
                        </a:rPr>
                        <a:t>(Aprašo 68.14. p.)</a:t>
                      </a:r>
                      <a:endParaRPr lang="lt-LT" i="1" dirty="0"/>
                    </a:p>
                  </a:txBody>
                  <a:tcPr/>
                </a:tc>
                <a:tc>
                  <a:txBody>
                    <a:bodyPr/>
                    <a:lstStyle/>
                    <a:p>
                      <a:r>
                        <a:rPr lang="lt-LT" dirty="0"/>
                        <a:t>Pridedama prie paraiškos</a:t>
                      </a:r>
                    </a:p>
                  </a:txBody>
                  <a:tcPr/>
                </a:tc>
                <a:extLst>
                  <a:ext uri="{0D108BD9-81ED-4DB2-BD59-A6C34878D82A}">
                    <a16:rowId xmlns:a16="http://schemas.microsoft.com/office/drawing/2014/main" val="4034054020"/>
                  </a:ext>
                </a:extLst>
              </a:tr>
              <a:tr h="185420">
                <a:tc>
                  <a:txBody>
                    <a:bodyPr/>
                    <a:lstStyle/>
                    <a:p>
                      <a:pPr marL="363538" indent="-363538"/>
                      <a:endParaRPr lang="lt-LT" dirty="0"/>
                    </a:p>
                  </a:txBody>
                  <a:tcPr/>
                </a:tc>
                <a:tc>
                  <a:txBody>
                    <a:bodyPr/>
                    <a:lstStyle/>
                    <a:p>
                      <a:endParaRPr lang="lt-LT" dirty="0"/>
                    </a:p>
                  </a:txBody>
                  <a:tcPr/>
                </a:tc>
                <a:extLst>
                  <a:ext uri="{0D108BD9-81ED-4DB2-BD59-A6C34878D82A}">
                    <a16:rowId xmlns:a16="http://schemas.microsoft.com/office/drawing/2014/main" val="1244293504"/>
                  </a:ext>
                </a:extLst>
              </a:tr>
              <a:tr h="185420">
                <a:tc>
                  <a:txBody>
                    <a:bodyPr/>
                    <a:lstStyle/>
                    <a:p>
                      <a:pPr marL="363538" indent="-363538"/>
                      <a:endParaRPr lang="lt-LT" dirty="0"/>
                    </a:p>
                  </a:txBody>
                  <a:tcPr/>
                </a:tc>
                <a:tc>
                  <a:txBody>
                    <a:bodyPr/>
                    <a:lstStyle/>
                    <a:p>
                      <a:endParaRPr lang="lt-LT" dirty="0"/>
                    </a:p>
                  </a:txBody>
                  <a:tcPr/>
                </a:tc>
                <a:extLst>
                  <a:ext uri="{0D108BD9-81ED-4DB2-BD59-A6C34878D82A}">
                    <a16:rowId xmlns:a16="http://schemas.microsoft.com/office/drawing/2014/main" val="351022907"/>
                  </a:ext>
                </a:extLst>
              </a:tr>
            </a:tbl>
          </a:graphicData>
        </a:graphic>
      </p:graphicFrame>
      <p:pic>
        <p:nvPicPr>
          <p:cNvPr id="6" name="Picture 5"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6245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3600" dirty="0"/>
              <a:t>Netiesioginių projekto išlaidų finansavimas (projekto administravimo išlaidos).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1734795"/>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4840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88459692"/>
              </p:ext>
            </p:extLst>
          </p:nvPr>
        </p:nvGraphicFramePr>
        <p:xfrm>
          <a:off x="457200" y="620688"/>
          <a:ext cx="8229600" cy="20448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p:cNvSpPr txBox="1">
            <a:spLocks/>
          </p:cNvSpPr>
          <p:nvPr/>
        </p:nvSpPr>
        <p:spPr bwMode="auto">
          <a:xfrm>
            <a:off x="611560" y="3356992"/>
            <a:ext cx="8229600" cy="3024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lt-LT" sz="3600" dirty="0"/>
          </a:p>
        </p:txBody>
      </p:sp>
      <p:graphicFrame>
        <p:nvGraphicFramePr>
          <p:cNvPr id="9" name="Table 8"/>
          <p:cNvGraphicFramePr>
            <a:graphicFrameLocks noGrp="1"/>
          </p:cNvGraphicFramePr>
          <p:nvPr>
            <p:extLst>
              <p:ext uri="{D42A27DB-BD31-4B8C-83A1-F6EECF244321}">
                <p14:modId xmlns:p14="http://schemas.microsoft.com/office/powerpoint/2010/main" val="1727372361"/>
              </p:ext>
            </p:extLst>
          </p:nvPr>
        </p:nvGraphicFramePr>
        <p:xfrm>
          <a:off x="457200" y="2665511"/>
          <a:ext cx="8229600" cy="3096577"/>
        </p:xfrm>
        <a:graphic>
          <a:graphicData uri="http://schemas.openxmlformats.org/drawingml/2006/table">
            <a:tbl>
              <a:tblPr firstRow="1" firstCol="1" bandRow="1">
                <a:tableStyleId>{5C22544A-7EE6-4342-B048-85BDC9FD1C3A}</a:tableStyleId>
              </a:tblPr>
              <a:tblGrid>
                <a:gridCol w="816854">
                  <a:extLst>
                    <a:ext uri="{9D8B030D-6E8A-4147-A177-3AD203B41FA5}">
                      <a16:colId xmlns:a16="http://schemas.microsoft.com/office/drawing/2014/main" val="1089164937"/>
                    </a:ext>
                  </a:extLst>
                </a:gridCol>
                <a:gridCol w="4120616">
                  <a:extLst>
                    <a:ext uri="{9D8B030D-6E8A-4147-A177-3AD203B41FA5}">
                      <a16:colId xmlns:a16="http://schemas.microsoft.com/office/drawing/2014/main" val="2731021349"/>
                    </a:ext>
                  </a:extLst>
                </a:gridCol>
                <a:gridCol w="3292130">
                  <a:extLst>
                    <a:ext uri="{9D8B030D-6E8A-4147-A177-3AD203B41FA5}">
                      <a16:colId xmlns:a16="http://schemas.microsoft.com/office/drawing/2014/main" val="3345036441"/>
                    </a:ext>
                  </a:extLst>
                </a:gridCol>
              </a:tblGrid>
              <a:tr h="1262682">
                <a:tc>
                  <a:txBody>
                    <a:bodyPr/>
                    <a:lstStyle/>
                    <a:p>
                      <a:pPr>
                        <a:lnSpc>
                          <a:spcPct val="115000"/>
                        </a:lnSpc>
                        <a:spcAft>
                          <a:spcPts val="0"/>
                        </a:spcAft>
                      </a:pPr>
                      <a:r>
                        <a:rPr lang="lt-LT" sz="1800">
                          <a:effectLst/>
                        </a:rPr>
                        <a:t>Eil. Nr.</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800" dirty="0">
                          <a:effectLst/>
                        </a:rPr>
                        <a:t>Projekto tinkamų finansuoti išlaidų suma, eurais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Projekto administravimo išlaidos negali viršyti nustatyto procento nuo tiesioginių projekto išlaidų</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1949581"/>
                  </a:ext>
                </a:extLst>
              </a:tr>
              <a:tr h="366779">
                <a:tc>
                  <a:txBody>
                    <a:bodyPr/>
                    <a:lstStyle/>
                    <a:p>
                      <a:pPr>
                        <a:lnSpc>
                          <a:spcPct val="115000"/>
                        </a:lnSpc>
                        <a:spcAft>
                          <a:spcPts val="0"/>
                        </a:spcAft>
                      </a:pPr>
                      <a:r>
                        <a:rPr lang="lt-LT" sz="1800">
                          <a:effectLst/>
                        </a:rPr>
                        <a:t>1</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Iki 175.000</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1,33</a:t>
                      </a:r>
                      <a:r>
                        <a:rPr lang="en-US" sz="1800" dirty="0">
                          <a:effectLst/>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9485999"/>
                  </a:ext>
                </a:extLst>
              </a:tr>
              <a:tr h="366779">
                <a:tc>
                  <a:txBody>
                    <a:bodyPr/>
                    <a:lstStyle/>
                    <a:p>
                      <a:pPr>
                        <a:lnSpc>
                          <a:spcPct val="115000"/>
                        </a:lnSpc>
                        <a:spcAft>
                          <a:spcPts val="0"/>
                        </a:spcAft>
                      </a:pPr>
                      <a:r>
                        <a:rPr lang="lt-LT" sz="1800">
                          <a:effectLst/>
                        </a:rPr>
                        <a:t>2</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175.001 iki 435.000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1.10%</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6854034"/>
                  </a:ext>
                </a:extLst>
              </a:tr>
              <a:tr h="366779">
                <a:tc>
                  <a:txBody>
                    <a:bodyPr/>
                    <a:lstStyle/>
                    <a:p>
                      <a:pPr>
                        <a:lnSpc>
                          <a:spcPct val="115000"/>
                        </a:lnSpc>
                        <a:spcAft>
                          <a:spcPts val="0"/>
                        </a:spcAft>
                      </a:pPr>
                      <a:r>
                        <a:rPr lang="lt-LT" sz="1800">
                          <a:effectLst/>
                        </a:rPr>
                        <a:t>3</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435.001 iki 780.000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1.01%</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777556"/>
                  </a:ext>
                </a:extLst>
              </a:tr>
              <a:tr h="366779">
                <a:tc>
                  <a:txBody>
                    <a:bodyPr/>
                    <a:lstStyle/>
                    <a:p>
                      <a:pPr>
                        <a:lnSpc>
                          <a:spcPct val="115000"/>
                        </a:lnSpc>
                        <a:spcAft>
                          <a:spcPts val="0"/>
                        </a:spcAft>
                      </a:pPr>
                      <a:r>
                        <a:rPr lang="lt-LT" sz="1800">
                          <a:effectLst/>
                        </a:rPr>
                        <a:t>4</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780.001 iki 2.260.000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0.89%</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9853157"/>
                  </a:ext>
                </a:extLst>
              </a:tr>
              <a:tr h="366779">
                <a:tc>
                  <a:txBody>
                    <a:bodyPr/>
                    <a:lstStyle/>
                    <a:p>
                      <a:pPr>
                        <a:lnSpc>
                          <a:spcPct val="115000"/>
                        </a:lnSpc>
                        <a:spcAft>
                          <a:spcPts val="0"/>
                        </a:spcAft>
                      </a:pPr>
                      <a:r>
                        <a:rPr lang="lt-LT" sz="1800">
                          <a:effectLst/>
                        </a:rPr>
                        <a:t>5</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2.260.001</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0.59%</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1885399"/>
                  </a:ext>
                </a:extLst>
              </a:tr>
            </a:tbl>
          </a:graphicData>
        </a:graphic>
      </p:graphicFrame>
      <p:pic>
        <p:nvPicPr>
          <p:cNvPr id="11" name="Picture 10" descr="C:\Users\ausjon\Desktop\2014-2020 zenklas\ESFIVP-I-3.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5344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7992" y="5589240"/>
            <a:ext cx="8516496" cy="1143000"/>
          </a:xfrm>
        </p:spPr>
        <p:txBody>
          <a:bodyPr/>
          <a:lstStyle/>
          <a:p>
            <a:r>
              <a:rPr lang="lt-LT" sz="1600" dirty="0"/>
              <a:t>Projekto </a:t>
            </a:r>
            <a:r>
              <a:rPr lang="lt-LT" sz="1600" b="1" dirty="0"/>
              <a:t>veiklų rangos </a:t>
            </a:r>
            <a:r>
              <a:rPr lang="lt-LT" sz="1600" dirty="0"/>
              <a:t>(angl.</a:t>
            </a:r>
            <a:r>
              <a:rPr lang="lt-LT" sz="1600" i="1" dirty="0"/>
              <a:t> </a:t>
            </a:r>
            <a:r>
              <a:rPr lang="lt-LT" sz="1600" i="1" dirty="0" err="1"/>
              <a:t>outsourcing</a:t>
            </a:r>
            <a:r>
              <a:rPr lang="lt-LT" sz="1600" dirty="0"/>
              <a:t>) </a:t>
            </a:r>
            <a:r>
              <a:rPr lang="lt-LT" sz="1600" b="1" dirty="0"/>
              <a:t>išlaidomis</a:t>
            </a:r>
            <a:r>
              <a:rPr lang="lt-LT" sz="1600" dirty="0"/>
              <a:t> laikomos tik tų veiklų, kurias visiškai įgyvendina ne pats projekto vykdytojas, o paslaugų teikėjai, prekių tiekėjai ar rangovai, išlaidos. (Rekomendacijos dėl projektų išlaidų atitikties Europos Sąjungos struktūrinių fondų reikalavimams, 45 punktas)</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2692567792"/>
              </p:ext>
            </p:extLst>
          </p:nvPr>
        </p:nvGraphicFramePr>
        <p:xfrm>
          <a:off x="530345" y="398585"/>
          <a:ext cx="8229600" cy="2521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bwMode="auto">
          <a:xfrm>
            <a:off x="621904" y="386104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lt-LT" sz="3600" dirty="0"/>
          </a:p>
        </p:txBody>
      </p:sp>
      <p:graphicFrame>
        <p:nvGraphicFramePr>
          <p:cNvPr id="7" name="Table 6"/>
          <p:cNvGraphicFramePr>
            <a:graphicFrameLocks noGrp="1"/>
          </p:cNvGraphicFramePr>
          <p:nvPr>
            <p:extLst>
              <p:ext uri="{D42A27DB-BD31-4B8C-83A1-F6EECF244321}">
                <p14:modId xmlns:p14="http://schemas.microsoft.com/office/powerpoint/2010/main" val="2352465139"/>
              </p:ext>
            </p:extLst>
          </p:nvPr>
        </p:nvGraphicFramePr>
        <p:xfrm>
          <a:off x="539551" y="2001400"/>
          <a:ext cx="8220394" cy="3727877"/>
        </p:xfrm>
        <a:graphic>
          <a:graphicData uri="http://schemas.openxmlformats.org/drawingml/2006/table">
            <a:tbl>
              <a:tblPr firstRow="1" firstCol="1" bandRow="1">
                <a:tableStyleId>{5C22544A-7EE6-4342-B048-85BDC9FD1C3A}</a:tableStyleId>
              </a:tblPr>
              <a:tblGrid>
                <a:gridCol w="279052">
                  <a:extLst>
                    <a:ext uri="{9D8B030D-6E8A-4147-A177-3AD203B41FA5}">
                      <a16:colId xmlns:a16="http://schemas.microsoft.com/office/drawing/2014/main" val="2960872462"/>
                    </a:ext>
                  </a:extLst>
                </a:gridCol>
                <a:gridCol w="2457350">
                  <a:extLst>
                    <a:ext uri="{9D8B030D-6E8A-4147-A177-3AD203B41FA5}">
                      <a16:colId xmlns:a16="http://schemas.microsoft.com/office/drawing/2014/main" val="2206267020"/>
                    </a:ext>
                  </a:extLst>
                </a:gridCol>
                <a:gridCol w="1192791">
                  <a:extLst>
                    <a:ext uri="{9D8B030D-6E8A-4147-A177-3AD203B41FA5}">
                      <a16:colId xmlns:a16="http://schemas.microsoft.com/office/drawing/2014/main" val="4065200506"/>
                    </a:ext>
                  </a:extLst>
                </a:gridCol>
                <a:gridCol w="1394312">
                  <a:extLst>
                    <a:ext uri="{9D8B030D-6E8A-4147-A177-3AD203B41FA5}">
                      <a16:colId xmlns:a16="http://schemas.microsoft.com/office/drawing/2014/main" val="3696443388"/>
                    </a:ext>
                  </a:extLst>
                </a:gridCol>
                <a:gridCol w="1373240">
                  <a:extLst>
                    <a:ext uri="{9D8B030D-6E8A-4147-A177-3AD203B41FA5}">
                      <a16:colId xmlns:a16="http://schemas.microsoft.com/office/drawing/2014/main" val="2312625465"/>
                    </a:ext>
                  </a:extLst>
                </a:gridCol>
                <a:gridCol w="1523649">
                  <a:extLst>
                    <a:ext uri="{9D8B030D-6E8A-4147-A177-3AD203B41FA5}">
                      <a16:colId xmlns:a16="http://schemas.microsoft.com/office/drawing/2014/main" val="2704479208"/>
                    </a:ext>
                  </a:extLst>
                </a:gridCol>
              </a:tblGrid>
              <a:tr h="622355">
                <a:tc rowSpan="2">
                  <a:txBody>
                    <a:bodyPr/>
                    <a:lstStyle/>
                    <a:p>
                      <a:pPr>
                        <a:lnSpc>
                          <a:spcPct val="115000"/>
                        </a:lnSpc>
                        <a:spcAft>
                          <a:spcPts val="0"/>
                        </a:spcAft>
                      </a:pP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15000"/>
                        </a:lnSpc>
                        <a:spcAft>
                          <a:spcPts val="0"/>
                        </a:spcAft>
                      </a:pPr>
                      <a:r>
                        <a:rPr lang="lt-LT" sz="1800" dirty="0">
                          <a:effectLst/>
                        </a:rPr>
                        <a:t>Projekto tinkamų finansuoti išlaidų suma, eurais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algn="ctr">
                        <a:lnSpc>
                          <a:spcPct val="115000"/>
                        </a:lnSpc>
                        <a:spcAft>
                          <a:spcPts val="0"/>
                        </a:spcAft>
                      </a:pPr>
                      <a:r>
                        <a:rPr lang="lt-LT" sz="1800" dirty="0">
                          <a:effectLst/>
                        </a:rPr>
                        <a:t>Didžiausia fiksuotoji norma (procentais), kai projekto veiklų rangos išlaidų dalis sudaro</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772777202"/>
                  </a:ext>
                </a:extLst>
              </a:tr>
              <a:tr h="1131554">
                <a:tc vMerge="1">
                  <a:txBody>
                    <a:bodyPr/>
                    <a:lstStyle/>
                    <a:p>
                      <a:endParaRPr lang="lt-LT"/>
                    </a:p>
                  </a:txBody>
                  <a:tcPr/>
                </a:tc>
                <a:tc vMerge="1">
                  <a:txBody>
                    <a:bodyPr/>
                    <a:lstStyle/>
                    <a:p>
                      <a:endParaRPr lang="lt-LT"/>
                    </a:p>
                  </a:txBody>
                  <a:tcPr/>
                </a:tc>
                <a:tc>
                  <a:txBody>
                    <a:bodyPr/>
                    <a:lstStyle/>
                    <a:p>
                      <a:pPr algn="ctr">
                        <a:lnSpc>
                          <a:spcPct val="115000"/>
                        </a:lnSpc>
                        <a:spcAft>
                          <a:spcPts val="0"/>
                        </a:spcAft>
                      </a:pPr>
                      <a:r>
                        <a:rPr lang="lt-LT" sz="1600" dirty="0">
                          <a:effectLst/>
                        </a:rPr>
                        <a:t>Iki 85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dirty="0">
                          <a:effectLst/>
                        </a:rPr>
                        <a:t>Nuo  85 (imtinai) iki 95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dirty="0">
                          <a:effectLst/>
                        </a:rPr>
                        <a:t>Nuo  95 (imtinai) iki 98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dirty="0">
                          <a:effectLst/>
                        </a:rPr>
                        <a:t>Nuo  98 (imtinai) iki 99,99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0312739"/>
                  </a:ext>
                </a:extLst>
              </a:tr>
              <a:tr h="282889">
                <a:tc>
                  <a:txBody>
                    <a:bodyPr/>
                    <a:lstStyle/>
                    <a:p>
                      <a:pPr>
                        <a:lnSpc>
                          <a:spcPct val="115000"/>
                        </a:lnSpc>
                        <a:spcAft>
                          <a:spcPts val="0"/>
                        </a:spcAft>
                      </a:pPr>
                      <a:r>
                        <a:rPr lang="lt-LT" sz="1600">
                          <a:effectLst/>
                        </a:rPr>
                        <a:t>1</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Iki 175.000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a:effectLst/>
                        </a:rPr>
                        <a:t>11,35 </a:t>
                      </a:r>
                      <a:r>
                        <a:rPr lang="en-US" sz="1600">
                          <a:effectLst/>
                        </a:rPr>
                        <a:t>%</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7,63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2,89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1,33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6124344"/>
                  </a:ext>
                </a:extLst>
              </a:tr>
              <a:tr h="282889">
                <a:tc>
                  <a:txBody>
                    <a:bodyPr/>
                    <a:lstStyle/>
                    <a:p>
                      <a:pPr>
                        <a:lnSpc>
                          <a:spcPct val="115000"/>
                        </a:lnSpc>
                        <a:spcAft>
                          <a:spcPts val="0"/>
                        </a:spcAft>
                      </a:pPr>
                      <a:r>
                        <a:rPr lang="lt-LT" sz="1600">
                          <a:effectLst/>
                        </a:rPr>
                        <a:t>2</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Nuo 175.001 iki 435.000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a:effectLst/>
                        </a:rPr>
                        <a:t>8.31 %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5,99 %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2,87 %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1,10 %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8367372"/>
                  </a:ext>
                </a:extLst>
              </a:tr>
              <a:tr h="282889">
                <a:tc>
                  <a:txBody>
                    <a:bodyPr/>
                    <a:lstStyle/>
                    <a:p>
                      <a:pPr>
                        <a:lnSpc>
                          <a:spcPct val="115000"/>
                        </a:lnSpc>
                        <a:spcAft>
                          <a:spcPts val="0"/>
                        </a:spcAft>
                      </a:pPr>
                      <a:r>
                        <a:rPr lang="lt-LT" sz="1600">
                          <a:effectLst/>
                        </a:rPr>
                        <a:t>3</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Nuo 435.001 iki 780.000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dirty="0">
                          <a:effectLst/>
                        </a:rPr>
                        <a:t>8.03 %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5,85 %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2,84 %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1,01 %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3702942"/>
                  </a:ext>
                </a:extLst>
              </a:tr>
              <a:tr h="282889">
                <a:tc>
                  <a:txBody>
                    <a:bodyPr/>
                    <a:lstStyle/>
                    <a:p>
                      <a:pPr>
                        <a:lnSpc>
                          <a:spcPct val="115000"/>
                        </a:lnSpc>
                        <a:spcAft>
                          <a:spcPts val="0"/>
                        </a:spcAft>
                      </a:pPr>
                      <a:r>
                        <a:rPr lang="lt-LT" sz="1600">
                          <a:effectLst/>
                        </a:rPr>
                        <a:t>4</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Nuo 780.001 iki 2.260.000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a:effectLst/>
                        </a:rPr>
                        <a:t>7.74 %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5,50 %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2,63 %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0,89 %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5056855"/>
                  </a:ext>
                </a:extLst>
              </a:tr>
              <a:tr h="282889">
                <a:tc>
                  <a:txBody>
                    <a:bodyPr/>
                    <a:lstStyle/>
                    <a:p>
                      <a:pPr>
                        <a:lnSpc>
                          <a:spcPct val="115000"/>
                        </a:lnSpc>
                        <a:spcAft>
                          <a:spcPts val="0"/>
                        </a:spcAft>
                      </a:pPr>
                      <a:r>
                        <a:rPr lang="lt-LT" sz="1600">
                          <a:effectLst/>
                        </a:rPr>
                        <a:t>5</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Nuo 2.260.001</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600">
                          <a:effectLst/>
                        </a:rPr>
                        <a:t>4.11 %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4,11 %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a:effectLst/>
                        </a:rPr>
                        <a:t>2,02 %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600" dirty="0">
                          <a:effectLst/>
                        </a:rPr>
                        <a:t>0,59 %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3856780"/>
                  </a:ext>
                </a:extLst>
              </a:tr>
            </a:tbl>
          </a:graphicData>
        </a:graphic>
      </p:graphicFrame>
    </p:spTree>
    <p:extLst>
      <p:ext uri="{BB962C8B-B14F-4D97-AF65-F5344CB8AC3E}">
        <p14:creationId xmlns:p14="http://schemas.microsoft.com/office/powerpoint/2010/main" val="83902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080120"/>
          </a:xfrm>
        </p:spPr>
        <p:txBody>
          <a:bodyPr/>
          <a:lstStyle/>
          <a:p>
            <a:r>
              <a:rPr lang="en-US" dirty="0"/>
              <a:t>A</a:t>
            </a:r>
            <a:r>
              <a:rPr lang="lt-LT" dirty="0"/>
              <a:t>č</a:t>
            </a:r>
            <a:r>
              <a:rPr lang="en-US" dirty="0" err="1"/>
              <a:t>i</a:t>
            </a:r>
            <a:r>
              <a:rPr lang="lt-LT" dirty="0"/>
              <a:t>ū</a:t>
            </a:r>
            <a:r>
              <a:rPr lang="en-US" dirty="0"/>
              <a:t> u</a:t>
            </a:r>
            <a:r>
              <a:rPr lang="lt-LT" dirty="0"/>
              <a:t>ž</a:t>
            </a:r>
            <a:r>
              <a:rPr lang="en-US" dirty="0"/>
              <a:t> d</a:t>
            </a:r>
            <a:r>
              <a:rPr lang="lt-LT" dirty="0" err="1"/>
              <a:t>ėmesį</a:t>
            </a:r>
            <a:r>
              <a:rPr lang="en-US" dirty="0"/>
              <a:t>!</a:t>
            </a:r>
            <a:endParaRPr lang="lt-LT" dirty="0"/>
          </a:p>
        </p:txBody>
      </p:sp>
      <p:sp>
        <p:nvSpPr>
          <p:cNvPr id="4" name="Rectangle 3"/>
          <p:cNvSpPr/>
          <p:nvPr/>
        </p:nvSpPr>
        <p:spPr>
          <a:xfrm>
            <a:off x="2699792" y="3258143"/>
            <a:ext cx="4297971" cy="338554"/>
          </a:xfrm>
          <a:prstGeom prst="rect">
            <a:avLst/>
          </a:prstGeom>
        </p:spPr>
        <p:txBody>
          <a:bodyPr wrap="none">
            <a:spAutoFit/>
          </a:bodyPr>
          <a:lstStyle/>
          <a:p>
            <a:r>
              <a:rPr lang="lt-LT" b="1" dirty="0">
                <a:solidFill>
                  <a:srgbClr val="333333"/>
                </a:solidFill>
                <a:latin typeface="Georgia" panose="02040502050405020303" pitchFamily="18" charset="0"/>
              </a:rPr>
              <a:t>PRIEŠ                                                           PO</a:t>
            </a:r>
            <a:endParaRPr lang="lt-LT" dirty="0"/>
          </a:p>
        </p:txBody>
      </p:sp>
      <p:pic>
        <p:nvPicPr>
          <p:cNvPr id="1026" name="Picture 2" descr="http://www.vstt.lt/VI/files/Image/apleisti%20objektai/anyksciai/grudu%20beicavimo%20punktas%20po%20m.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148064" y="3712909"/>
            <a:ext cx="3273090" cy="216023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rekvizitai.vz.lt/photos/pastatu_griovima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1940895"/>
            <a:ext cx="2628260" cy="19711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vstt.lt/VI/files/Image/apleisti%20objektai/anyksciai/grudu%20beicavimo%20punktas%20pries%20m.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9010" y="3717032"/>
            <a:ext cx="3248477" cy="216023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ausjon\Desktop\2014-2020 zenklas\ESFIVP-I-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5632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Sąvokos</a:t>
            </a:r>
          </a:p>
        </p:txBody>
      </p:sp>
      <p:sp>
        <p:nvSpPr>
          <p:cNvPr id="3" name="Content Placeholder 2"/>
          <p:cNvSpPr>
            <a:spLocks noGrp="1"/>
          </p:cNvSpPr>
          <p:nvPr>
            <p:ph idx="1"/>
          </p:nvPr>
        </p:nvSpPr>
        <p:spPr>
          <a:xfrm>
            <a:off x="457200" y="1600201"/>
            <a:ext cx="8229600" cy="4061048"/>
          </a:xfrm>
        </p:spPr>
        <p:txBody>
          <a:bodyPr/>
          <a:lstStyle/>
          <a:p>
            <a:pPr algn="just"/>
            <a:r>
              <a:rPr lang="lt-LT" dirty="0"/>
              <a:t>Bešeimininkiai pastatai – teismo sprendimu pripažintini bešeimininkiais kraštovaizdį darkantys, neūkiškai užlaikomi ir/ar reikiamai techniškai neprižiūrimi statiniai, reikalaujantys skubių veiksmų juos tvarkant/likviduojant.</a:t>
            </a:r>
          </a:p>
          <a:p>
            <a:pPr algn="just"/>
            <a:r>
              <a:rPr lang="lt-LT" dirty="0"/>
              <a:t>Įrenginiai priemonės finansavimo sąlygų apraše suprantami, kaip gręžiniai vandeniui tiekti ir vandens šiluminei energijai naudoti.</a:t>
            </a:r>
          </a:p>
          <a:p>
            <a:pPr marL="0" indent="0">
              <a:buNone/>
            </a:pPr>
            <a:endParaRPr lang="lt-LT" dirty="0"/>
          </a:p>
        </p:txBody>
      </p:sp>
      <p:pic>
        <p:nvPicPr>
          <p:cNvPr id="4" name="Picture 3"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34" y="594928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97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lt-LT" dirty="0"/>
              <a:t>Priemonės įgyvendinimo stebėsenos rodikliai</a:t>
            </a:r>
          </a:p>
        </p:txBody>
      </p:sp>
      <p:sp>
        <p:nvSpPr>
          <p:cNvPr id="3" name="Content Placeholder 2"/>
          <p:cNvSpPr>
            <a:spLocks noGrp="1"/>
          </p:cNvSpPr>
          <p:nvPr>
            <p:ph idx="1"/>
          </p:nvPr>
        </p:nvSpPr>
        <p:spPr/>
        <p:txBody>
          <a:bodyPr/>
          <a:lstStyle/>
          <a:p>
            <a:endParaRPr lang="lt-LT" sz="1000" dirty="0"/>
          </a:p>
          <a:p>
            <a:r>
              <a:rPr lang="lt-LT" b="1" dirty="0"/>
              <a:t>Teritorijų</a:t>
            </a:r>
            <a:r>
              <a:rPr lang="lt-LT" dirty="0"/>
              <a:t>, kuriose įgyvendintos kraštovaizdžio formavimo priemonės, </a:t>
            </a:r>
            <a:r>
              <a:rPr lang="lt-LT" b="1" dirty="0"/>
              <a:t>plotas</a:t>
            </a:r>
            <a:r>
              <a:rPr lang="lt-LT" dirty="0"/>
              <a:t>(ha).            </a:t>
            </a:r>
            <a:r>
              <a:rPr lang="lt-LT" sz="2400" i="1" dirty="0"/>
              <a:t>Rodiklio kodas R.N.091. Aprašo 26.1 p. </a:t>
            </a:r>
          </a:p>
          <a:p>
            <a:pPr marL="0" indent="0">
              <a:buNone/>
            </a:pPr>
            <a:endParaRPr lang="lt-LT" sz="1000" i="1" dirty="0"/>
          </a:p>
          <a:p>
            <a:r>
              <a:rPr lang="lt-LT" dirty="0"/>
              <a:t>Likviduotų kraštovaizdį darkančių bešeimininkių apleistų </a:t>
            </a:r>
            <a:r>
              <a:rPr lang="lt-LT" b="1" dirty="0"/>
              <a:t>statinių ir įrenginių skaičius                                                            </a:t>
            </a:r>
            <a:r>
              <a:rPr lang="lt-LT" sz="2400" i="1" dirty="0"/>
              <a:t>Rodiklio kodas R.N.091. Aprašo 26.1 p. </a:t>
            </a:r>
          </a:p>
          <a:p>
            <a:endParaRPr lang="lt-LT" sz="1800" i="1" dirty="0"/>
          </a:p>
          <a:p>
            <a:pPr marL="0" indent="0" algn="ctr">
              <a:spcBef>
                <a:spcPts val="0"/>
              </a:spcBef>
              <a:buNone/>
            </a:pPr>
            <a:r>
              <a:rPr lang="lt-LT" sz="2400" u="sng" dirty="0"/>
              <a:t>Kiekvieno regiono siektinos rodiklių reikšmės </a:t>
            </a:r>
          </a:p>
          <a:p>
            <a:pPr marL="0" indent="0" algn="ctr">
              <a:spcBef>
                <a:spcPts val="0"/>
              </a:spcBef>
              <a:buNone/>
            </a:pPr>
            <a:r>
              <a:rPr lang="lt-LT" sz="2400" u="sng" dirty="0"/>
              <a:t>nurodytos Aprašo 31 p.</a:t>
            </a:r>
          </a:p>
          <a:p>
            <a:endParaRPr lang="lt-LT" sz="2400" dirty="0"/>
          </a:p>
        </p:txBody>
      </p:sp>
      <p:pic>
        <p:nvPicPr>
          <p:cNvPr id="4" name="Picture 4"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18" y="594928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4017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Reikalavimai, kuriuos turi atitikti </a:t>
            </a:r>
            <a:r>
              <a:rPr lang="lt-LT" b="1" dirty="0"/>
              <a:t>PROJEKTINIS PASIŪLYMAS</a:t>
            </a:r>
            <a:r>
              <a:rPr lang="en-US" b="1" dirty="0"/>
              <a:t> </a:t>
            </a:r>
            <a:r>
              <a:rPr lang="en-US" dirty="0"/>
              <a:t>(I)</a:t>
            </a:r>
            <a:r>
              <a:rPr lang="lt-LT" dirty="0"/>
              <a: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4667637"/>
              </p:ext>
            </p:extLst>
          </p:nvPr>
        </p:nvGraphicFramePr>
        <p:xfrm>
          <a:off x="457200" y="1600200"/>
          <a:ext cx="8229600" cy="4145280"/>
        </p:xfrm>
        <a:graphic>
          <a:graphicData uri="http://schemas.openxmlformats.org/drawingml/2006/table">
            <a:tbl>
              <a:tblPr firstRow="1" bandRow="1">
                <a:tableStyleId>{5C22544A-7EE6-4342-B048-85BDC9FD1C3A}</a:tableStyleId>
              </a:tblPr>
              <a:tblGrid>
                <a:gridCol w="3322712">
                  <a:extLst>
                    <a:ext uri="{9D8B030D-6E8A-4147-A177-3AD203B41FA5}">
                      <a16:colId xmlns:a16="http://schemas.microsoft.com/office/drawing/2014/main" val="953007960"/>
                    </a:ext>
                  </a:extLst>
                </a:gridCol>
                <a:gridCol w="4906888">
                  <a:extLst>
                    <a:ext uri="{9D8B030D-6E8A-4147-A177-3AD203B41FA5}">
                      <a16:colId xmlns:a16="http://schemas.microsoft.com/office/drawing/2014/main" val="2470428887"/>
                    </a:ext>
                  </a:extLst>
                </a:gridCol>
              </a:tblGrid>
              <a:tr h="370840">
                <a:tc>
                  <a:txBody>
                    <a:bodyPr/>
                    <a:lstStyle/>
                    <a:p>
                      <a:pPr algn="ctr"/>
                      <a:r>
                        <a:rPr lang="lt-LT" dirty="0"/>
                        <a:t>Reikalavimas</a:t>
                      </a:r>
                    </a:p>
                  </a:txBody>
                  <a:tcPr/>
                </a:tc>
                <a:tc>
                  <a:txBody>
                    <a:bodyPr/>
                    <a:lstStyle/>
                    <a:p>
                      <a:pPr algn="ctr"/>
                      <a:r>
                        <a:rPr lang="lt-LT" dirty="0"/>
                        <a:t>Kartu su PROJEKTINIU PASIŪLYMU pateikiamas dokumentas</a:t>
                      </a:r>
                    </a:p>
                  </a:txBody>
                  <a:tcPr/>
                </a:tc>
                <a:extLst>
                  <a:ext uri="{0D108BD9-81ED-4DB2-BD59-A6C34878D82A}">
                    <a16:rowId xmlns:a16="http://schemas.microsoft.com/office/drawing/2014/main" val="2177839509"/>
                  </a:ext>
                </a:extLst>
              </a:tr>
              <a:tr h="370840">
                <a:tc>
                  <a:txBody>
                    <a:bodyPr/>
                    <a:lstStyle/>
                    <a:p>
                      <a:pPr marL="269875" marR="0" indent="-269875" algn="l" defTabSz="914400" rtl="0" eaLnBrk="1" fontAlgn="auto" latinLnBrk="0" hangingPunct="1">
                        <a:lnSpc>
                          <a:spcPct val="100000"/>
                        </a:lnSpc>
                        <a:spcBef>
                          <a:spcPts val="0"/>
                        </a:spcBef>
                        <a:spcAft>
                          <a:spcPts val="0"/>
                        </a:spcAft>
                        <a:buClrTx/>
                        <a:buSzTx/>
                        <a:buFontTx/>
                        <a:buNone/>
                        <a:tabLst/>
                        <a:defRPr/>
                      </a:pPr>
                      <a:r>
                        <a:rPr lang="lt-LT" dirty="0"/>
                        <a:t>1.  Statinys ar įrenginys turi būti pripažintas </a:t>
                      </a:r>
                      <a:r>
                        <a:rPr lang="lt-LT" b="1" dirty="0"/>
                        <a:t>bešeimininkiu</a:t>
                      </a:r>
                    </a:p>
                  </a:txBody>
                  <a:tcPr/>
                </a:tc>
                <a:tc>
                  <a:txBody>
                    <a:bodyPr/>
                    <a:lstStyle/>
                    <a:p>
                      <a:r>
                        <a:rPr lang="lt-LT" sz="1800" b="1" kern="1200" dirty="0">
                          <a:solidFill>
                            <a:schemeClr val="dk1"/>
                          </a:solidFill>
                          <a:effectLst/>
                          <a:latin typeface="+mn-lt"/>
                          <a:ea typeface="+mn-ea"/>
                          <a:cs typeface="+mn-cs"/>
                        </a:rPr>
                        <a:t>Teismo sprendimo</a:t>
                      </a:r>
                      <a:r>
                        <a:rPr lang="lt-LT" sz="1800" kern="1200" dirty="0">
                          <a:solidFill>
                            <a:schemeClr val="dk1"/>
                          </a:solidFill>
                          <a:effectLst/>
                          <a:latin typeface="+mn-lt"/>
                          <a:ea typeface="+mn-ea"/>
                          <a:cs typeface="+mn-cs"/>
                        </a:rPr>
                        <a:t>, dėl statinio ar įrenginio pripažinimo bešeimininkiu ir jo perdavimo savivaldybės nuosavybėn </a:t>
                      </a:r>
                      <a:r>
                        <a:rPr lang="lt-LT" sz="1800" b="1" kern="1200" dirty="0">
                          <a:solidFill>
                            <a:schemeClr val="dk1"/>
                          </a:solidFill>
                          <a:effectLst/>
                          <a:latin typeface="+mn-lt"/>
                          <a:ea typeface="+mn-ea"/>
                          <a:cs typeface="+mn-cs"/>
                        </a:rPr>
                        <a:t>kopija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61.7.1 p.) </a:t>
                      </a:r>
                      <a:endParaRPr lang="lt-LT" sz="1400" b="1" i="1" dirty="0"/>
                    </a:p>
                  </a:txBody>
                  <a:tcPr/>
                </a:tc>
                <a:extLst>
                  <a:ext uri="{0D108BD9-81ED-4DB2-BD59-A6C34878D82A}">
                    <a16:rowId xmlns:a16="http://schemas.microsoft.com/office/drawing/2014/main" val="2946142735"/>
                  </a:ext>
                </a:extLst>
              </a:tr>
              <a:tr h="1112520">
                <a:tc>
                  <a:txBody>
                    <a:bodyPr/>
                    <a:lstStyle/>
                    <a:p>
                      <a:pPr marL="342900" marR="0" indent="-342900" algn="l" defTabSz="914400" rtl="0" eaLnBrk="1" fontAlgn="auto" latinLnBrk="0" hangingPunct="1">
                        <a:lnSpc>
                          <a:spcPct val="100000"/>
                        </a:lnSpc>
                        <a:spcBef>
                          <a:spcPts val="1800"/>
                        </a:spcBef>
                        <a:spcAft>
                          <a:spcPts val="600"/>
                        </a:spcAft>
                        <a:buClrTx/>
                        <a:buSzTx/>
                        <a:buFontTx/>
                        <a:buAutoNum type="arabicPeriod" startAt="2"/>
                        <a:tabLst/>
                        <a:defRPr/>
                      </a:pPr>
                      <a:r>
                        <a:rPr lang="lt-LT" sz="1800" kern="1200" dirty="0">
                          <a:solidFill>
                            <a:schemeClr val="dk1"/>
                          </a:solidFill>
                          <a:effectLst/>
                          <a:latin typeface="+mn-lt"/>
                          <a:ea typeface="+mn-ea"/>
                          <a:cs typeface="+mn-cs"/>
                        </a:rPr>
                        <a:t>Žemė, kurioje stovi </a:t>
                      </a:r>
                      <a:r>
                        <a:rPr lang="lt-LT" sz="1800" b="1" kern="1200" dirty="0">
                          <a:solidFill>
                            <a:schemeClr val="dk1"/>
                          </a:solidFill>
                          <a:effectLst/>
                          <a:latin typeface="+mn-lt"/>
                          <a:ea typeface="+mn-ea"/>
                          <a:cs typeface="+mn-cs"/>
                        </a:rPr>
                        <a:t>bešeimininkiai statiniai, turi priklausyti savivaldybei ar valstybei nuosavybės teise </a:t>
                      </a:r>
                      <a:r>
                        <a:rPr lang="lt-LT" sz="1800" kern="1200" dirty="0">
                          <a:solidFill>
                            <a:schemeClr val="dk1"/>
                          </a:solidFill>
                          <a:effectLst/>
                          <a:latin typeface="+mn-lt"/>
                          <a:ea typeface="+mn-ea"/>
                          <a:cs typeface="+mn-cs"/>
                        </a:rPr>
                        <a:t>arba žemė turi būti valdoma savivaldybės patikėjimo ar panaudos teise</a:t>
                      </a:r>
                    </a:p>
                    <a:p>
                      <a:pPr marL="0" marR="0" indent="0" algn="l" defTabSz="914400" rtl="0" eaLnBrk="1" fontAlgn="auto" latinLnBrk="0" hangingPunct="1">
                        <a:lnSpc>
                          <a:spcPct val="100000"/>
                        </a:lnSpc>
                        <a:spcBef>
                          <a:spcPts val="1800"/>
                        </a:spcBef>
                        <a:spcAft>
                          <a:spcPts val="600"/>
                        </a:spcAft>
                        <a:buClrTx/>
                        <a:buSzTx/>
                        <a:buFontTx/>
                        <a:buNone/>
                        <a:tabLst/>
                        <a:defRPr/>
                      </a:pPr>
                      <a:endParaRPr lang="lt-LT" dirty="0"/>
                    </a:p>
                  </a:txBody>
                  <a:tcPr/>
                </a:tc>
                <a:tc>
                  <a:txBody>
                    <a:bodyPr/>
                    <a:lstStyle/>
                    <a:p>
                      <a:r>
                        <a:rPr lang="lt-LT" b="1" dirty="0"/>
                        <a:t>Nekilnojamojo turto registro išrašas</a:t>
                      </a:r>
                      <a:r>
                        <a:rPr lang="lt-LT" dirty="0"/>
                        <a:t>, patvirtinantis tiesiogiai su projektu susijusio nekilnojamojo turto priklausomybę pareiškėjui nuosavybės teise arba valdymo patikėjimo ar panaudos teise, o, kai žemės sklypas nesuformuotas, </a:t>
                      </a:r>
                      <a:r>
                        <a:rPr lang="lt-LT" b="1" dirty="0"/>
                        <a:t>Nacionalinės žemės tarnybos raštas informuojantis apie žemės nuosavybės teisę.</a:t>
                      </a:r>
                    </a:p>
                  </a:txBody>
                  <a:tcPr/>
                </a:tc>
                <a:extLst>
                  <a:ext uri="{0D108BD9-81ED-4DB2-BD59-A6C34878D82A}">
                    <a16:rowId xmlns:a16="http://schemas.microsoft.com/office/drawing/2014/main" val="795341016"/>
                  </a:ext>
                </a:extLst>
              </a:tr>
            </a:tbl>
          </a:graphicData>
        </a:graphic>
      </p:graphicFrame>
      <p:pic>
        <p:nvPicPr>
          <p:cNvPr id="5" name="Picture 4"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628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lt-LT" dirty="0"/>
              <a:t>Reikalavimai, kuriuos turi atitikti </a:t>
            </a:r>
            <a:r>
              <a:rPr lang="lt-LT" b="1" dirty="0"/>
              <a:t>PROJEKTINIS PASIŪLYMAS</a:t>
            </a:r>
            <a:r>
              <a:rPr lang="en-US" b="1" dirty="0"/>
              <a:t> </a:t>
            </a:r>
            <a:r>
              <a:rPr lang="en-US" dirty="0"/>
              <a:t>(II)</a:t>
            </a:r>
            <a:r>
              <a:rPr lang="lt-LT" dirty="0"/>
              <a:t> </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099130465"/>
              </p:ext>
            </p:extLst>
          </p:nvPr>
        </p:nvGraphicFramePr>
        <p:xfrm>
          <a:off x="467544" y="1600200"/>
          <a:ext cx="8496944" cy="4937760"/>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2962770090"/>
                    </a:ext>
                  </a:extLst>
                </a:gridCol>
                <a:gridCol w="5256584">
                  <a:extLst>
                    <a:ext uri="{9D8B030D-6E8A-4147-A177-3AD203B41FA5}">
                      <a16:colId xmlns:a16="http://schemas.microsoft.com/office/drawing/2014/main" val="3952972509"/>
                    </a:ext>
                  </a:extLst>
                </a:gridCol>
              </a:tblGrid>
              <a:tr h="370840">
                <a:tc>
                  <a:txBody>
                    <a:bodyPr/>
                    <a:lstStyle/>
                    <a:p>
                      <a:pPr algn="ctr"/>
                      <a:r>
                        <a:rPr lang="lt-LT" dirty="0"/>
                        <a:t>Reikalavimas</a:t>
                      </a:r>
                    </a:p>
                  </a:txBody>
                  <a:tcPr/>
                </a:tc>
                <a:tc>
                  <a:txBody>
                    <a:bodyPr/>
                    <a:lstStyle/>
                    <a:p>
                      <a:pPr algn="ctr"/>
                      <a:r>
                        <a:rPr lang="lt-LT" dirty="0"/>
                        <a:t>Kartu su PROJEKTINIU PASIŪLYMU pateikiamas dokumentas</a:t>
                      </a:r>
                    </a:p>
                  </a:txBody>
                  <a:tcPr/>
                </a:tc>
                <a:extLst>
                  <a:ext uri="{0D108BD9-81ED-4DB2-BD59-A6C34878D82A}">
                    <a16:rowId xmlns:a16="http://schemas.microsoft.com/office/drawing/2014/main" val="2281837187"/>
                  </a:ext>
                </a:extLst>
              </a:tr>
              <a:tr h="370840">
                <a:tc>
                  <a:txBody>
                    <a:bodyPr/>
                    <a:lstStyle/>
                    <a:p>
                      <a:pPr marL="269875" marR="0" indent="-269875" algn="l" defTabSz="914400" rtl="0" eaLnBrk="1" fontAlgn="auto" latinLnBrk="0" hangingPunct="1">
                        <a:lnSpc>
                          <a:spcPct val="100000"/>
                        </a:lnSpc>
                        <a:spcBef>
                          <a:spcPts val="0"/>
                        </a:spcBef>
                        <a:spcAft>
                          <a:spcPts val="0"/>
                        </a:spcAft>
                        <a:buClrTx/>
                        <a:buSzTx/>
                        <a:buFontTx/>
                        <a:buNone/>
                        <a:tabLst/>
                        <a:defRPr/>
                      </a:pPr>
                      <a:r>
                        <a:rPr lang="lt-LT" sz="1800" kern="1200" dirty="0">
                          <a:solidFill>
                            <a:schemeClr val="dk1"/>
                          </a:solidFill>
                          <a:effectLst/>
                          <a:latin typeface="+mn-lt"/>
                          <a:ea typeface="+mn-ea"/>
                          <a:cs typeface="+mn-cs"/>
                        </a:rPr>
                        <a:t>3.  </a:t>
                      </a:r>
                      <a:r>
                        <a:rPr lang="lt-LT" sz="1800" b="1" kern="1200" dirty="0">
                          <a:solidFill>
                            <a:schemeClr val="dk1"/>
                          </a:solidFill>
                          <a:effectLst/>
                          <a:latin typeface="+mn-lt"/>
                          <a:ea typeface="+mn-ea"/>
                          <a:cs typeface="+mn-cs"/>
                        </a:rPr>
                        <a:t>Žemė</a:t>
                      </a:r>
                      <a:r>
                        <a:rPr lang="lt-LT" sz="1800" kern="1200" dirty="0">
                          <a:solidFill>
                            <a:schemeClr val="dk1"/>
                          </a:solidFill>
                          <a:effectLst/>
                          <a:latin typeface="+mn-lt"/>
                          <a:ea typeface="+mn-ea"/>
                          <a:cs typeface="+mn-cs"/>
                        </a:rPr>
                        <a:t>, kurioje stovi bešeimi-</a:t>
                      </a:r>
                      <a:r>
                        <a:rPr lang="lt-LT" sz="1800" kern="1200" dirty="0" err="1">
                          <a:solidFill>
                            <a:schemeClr val="dk1"/>
                          </a:solidFill>
                          <a:effectLst/>
                          <a:latin typeface="+mn-lt"/>
                          <a:ea typeface="+mn-ea"/>
                          <a:cs typeface="+mn-cs"/>
                        </a:rPr>
                        <a:t>ninkių</a:t>
                      </a:r>
                      <a:r>
                        <a:rPr lang="lt-LT" sz="1800" kern="1200" dirty="0">
                          <a:solidFill>
                            <a:schemeClr val="dk1"/>
                          </a:solidFill>
                          <a:effectLst/>
                          <a:latin typeface="+mn-lt"/>
                          <a:ea typeface="+mn-ea"/>
                          <a:cs typeface="+mn-cs"/>
                        </a:rPr>
                        <a:t> </a:t>
                      </a:r>
                      <a:r>
                        <a:rPr lang="lt-LT" sz="1800" b="1" kern="1200" dirty="0">
                          <a:solidFill>
                            <a:schemeClr val="dk1"/>
                          </a:solidFill>
                          <a:effectLst/>
                          <a:latin typeface="+mn-lt"/>
                          <a:ea typeface="+mn-ea"/>
                          <a:cs typeface="+mn-cs"/>
                        </a:rPr>
                        <a:t>gręžinių priklausiniai</a:t>
                      </a:r>
                      <a:r>
                        <a:rPr lang="lt-LT" sz="1800" kern="1200" dirty="0">
                          <a:solidFill>
                            <a:schemeClr val="dk1"/>
                          </a:solidFill>
                          <a:effectLst/>
                          <a:latin typeface="+mn-lt"/>
                          <a:ea typeface="+mn-ea"/>
                          <a:cs typeface="+mn-cs"/>
                        </a:rPr>
                        <a:t>,</a:t>
                      </a:r>
                      <a:r>
                        <a:rPr lang="lt-LT" sz="1800" kern="1200" baseline="0" dirty="0">
                          <a:solidFill>
                            <a:schemeClr val="dk1"/>
                          </a:solidFill>
                          <a:effectLst/>
                          <a:latin typeface="+mn-lt"/>
                          <a:ea typeface="+mn-ea"/>
                          <a:cs typeface="+mn-cs"/>
                        </a:rPr>
                        <a:t> nuosavybės teise </a:t>
                      </a:r>
                      <a:r>
                        <a:rPr lang="lt-LT" sz="1800" kern="1200" dirty="0">
                          <a:solidFill>
                            <a:schemeClr val="dk1"/>
                          </a:solidFill>
                          <a:effectLst/>
                          <a:latin typeface="+mn-lt"/>
                          <a:ea typeface="+mn-ea"/>
                          <a:cs typeface="+mn-cs"/>
                        </a:rPr>
                        <a:t>gali </a:t>
                      </a:r>
                      <a:r>
                        <a:rPr lang="lt-LT" sz="1800" kern="1200" dirty="0" err="1">
                          <a:solidFill>
                            <a:schemeClr val="dk1"/>
                          </a:solidFill>
                          <a:effectLst/>
                          <a:latin typeface="+mn-lt"/>
                          <a:ea typeface="+mn-ea"/>
                          <a:cs typeface="+mn-cs"/>
                        </a:rPr>
                        <a:t>priklau</a:t>
                      </a:r>
                      <a:r>
                        <a:rPr lang="lt-LT" sz="1800" kern="1200" dirty="0">
                          <a:solidFill>
                            <a:schemeClr val="dk1"/>
                          </a:solidFill>
                          <a:effectLst/>
                          <a:latin typeface="+mn-lt"/>
                          <a:ea typeface="+mn-ea"/>
                          <a:cs typeface="+mn-cs"/>
                        </a:rPr>
                        <a:t>-syti</a:t>
                      </a:r>
                      <a:r>
                        <a:rPr lang="lt-LT" sz="1800" kern="1200" baseline="0" dirty="0">
                          <a:solidFill>
                            <a:schemeClr val="dk1"/>
                          </a:solidFill>
                          <a:effectLst/>
                          <a:latin typeface="+mn-lt"/>
                          <a:ea typeface="+mn-ea"/>
                          <a:cs typeface="+mn-cs"/>
                        </a:rPr>
                        <a:t> </a:t>
                      </a:r>
                      <a:r>
                        <a:rPr lang="lt-LT" sz="1800" b="1" kern="1200" baseline="0" dirty="0">
                          <a:solidFill>
                            <a:schemeClr val="dk1"/>
                          </a:solidFill>
                          <a:effectLst/>
                          <a:latin typeface="+mn-lt"/>
                          <a:ea typeface="+mn-ea"/>
                          <a:cs typeface="+mn-cs"/>
                        </a:rPr>
                        <a:t>valstybei, savivaldybei arba  privačiam asmeniui</a:t>
                      </a:r>
                      <a:r>
                        <a:rPr lang="lt-LT" sz="1800" kern="1200" baseline="0" dirty="0">
                          <a:solidFill>
                            <a:schemeClr val="dk1"/>
                          </a:solidFill>
                          <a:effectLst/>
                          <a:latin typeface="+mn-lt"/>
                          <a:ea typeface="+mn-ea"/>
                          <a:cs typeface="+mn-cs"/>
                        </a:rPr>
                        <a:t>.</a:t>
                      </a:r>
                      <a:endParaRPr lang="lt-LT" dirty="0"/>
                    </a:p>
                  </a:txBody>
                  <a:tcPr/>
                </a:tc>
                <a:tc>
                  <a:txBody>
                    <a:bodyPr/>
                    <a:lstStyle/>
                    <a:p>
                      <a:r>
                        <a:rPr lang="lt-LT" dirty="0"/>
                        <a:t>Pateikiamas </a:t>
                      </a:r>
                      <a:r>
                        <a:rPr lang="lt-LT" b="1" dirty="0"/>
                        <a:t>Nekilnojamojo turto registro išrašas</a:t>
                      </a:r>
                      <a:r>
                        <a:rPr lang="lt-LT" b="0" dirty="0"/>
                        <a:t> arba, tuo atveju, jeigu žemės sklypas nesuformuotas, </a:t>
                      </a:r>
                      <a:r>
                        <a:rPr lang="lt-LT" b="1" dirty="0"/>
                        <a:t>Nacionalinės žemės tarnybos raštas</a:t>
                      </a:r>
                      <a:r>
                        <a:rPr lang="lt-LT" b="0" dirty="0"/>
                        <a:t> informuojantis apie žemės nuosavybės teisę.</a:t>
                      </a:r>
                      <a:endParaRPr lang="lt-LT" b="1" dirty="0"/>
                    </a:p>
                  </a:txBody>
                  <a:tcPr/>
                </a:tc>
                <a:extLst>
                  <a:ext uri="{0D108BD9-81ED-4DB2-BD59-A6C34878D82A}">
                    <a16:rowId xmlns:a16="http://schemas.microsoft.com/office/drawing/2014/main" val="3691435880"/>
                  </a:ext>
                </a:extLst>
              </a:tr>
              <a:tr h="741680">
                <a:tc>
                  <a:txBody>
                    <a:bodyPr/>
                    <a:lstStyle/>
                    <a:p>
                      <a:pPr marL="269875" indent="-269875"/>
                      <a:r>
                        <a:rPr lang="lt-LT" sz="1800" kern="1200" dirty="0">
                          <a:solidFill>
                            <a:schemeClr val="dk1"/>
                          </a:solidFill>
                          <a:effectLst/>
                          <a:latin typeface="+mn-lt"/>
                          <a:ea typeface="+mn-ea"/>
                          <a:cs typeface="+mn-cs"/>
                        </a:rPr>
                        <a:t>4.  Gautas raštiškas </a:t>
                      </a:r>
                      <a:r>
                        <a:rPr lang="lt-LT" sz="1800" b="1" kern="1200" dirty="0">
                          <a:solidFill>
                            <a:schemeClr val="dk1"/>
                          </a:solidFill>
                          <a:effectLst/>
                          <a:latin typeface="+mn-lt"/>
                          <a:ea typeface="+mn-ea"/>
                          <a:cs typeface="+mn-cs"/>
                        </a:rPr>
                        <a:t>sklypo savininko/naudotojo sutikimas</a:t>
                      </a:r>
                      <a:r>
                        <a:rPr lang="lt-LT" sz="1800" b="1" kern="1200" baseline="0" dirty="0">
                          <a:solidFill>
                            <a:schemeClr val="dk1"/>
                          </a:solidFill>
                          <a:effectLst/>
                          <a:latin typeface="+mn-lt"/>
                          <a:ea typeface="+mn-ea"/>
                          <a:cs typeface="+mn-cs"/>
                        </a:rPr>
                        <a:t> </a:t>
                      </a:r>
                      <a:r>
                        <a:rPr lang="lt-LT" sz="1800" kern="1200" baseline="0" dirty="0">
                          <a:solidFill>
                            <a:schemeClr val="dk1"/>
                          </a:solidFill>
                          <a:effectLst/>
                          <a:latin typeface="+mn-lt"/>
                          <a:ea typeface="+mn-ea"/>
                          <a:cs typeface="+mn-cs"/>
                        </a:rPr>
                        <a:t>projekte numatomai </a:t>
                      </a:r>
                      <a:r>
                        <a:rPr lang="lt-LT" sz="1800" b="1" kern="1200" baseline="0" dirty="0">
                          <a:solidFill>
                            <a:schemeClr val="dk1"/>
                          </a:solidFill>
                          <a:effectLst/>
                          <a:latin typeface="+mn-lt"/>
                          <a:ea typeface="+mn-ea"/>
                          <a:cs typeface="+mn-cs"/>
                        </a:rPr>
                        <a:t>veiklai vykdyti</a:t>
                      </a:r>
                      <a:endParaRPr lang="lt-LT" b="1" dirty="0"/>
                    </a:p>
                  </a:txBody>
                  <a:tcPr/>
                </a:tc>
                <a:tc>
                  <a:txBody>
                    <a:bodyPr/>
                    <a:lstStyle/>
                    <a:p>
                      <a:r>
                        <a:rPr lang="lt-LT" dirty="0"/>
                        <a:t>- Tuo atveju, jeigu veikla</a:t>
                      </a:r>
                      <a:r>
                        <a:rPr lang="lt-LT" baseline="0" dirty="0"/>
                        <a:t> bus vykdoma </a:t>
                      </a:r>
                      <a:r>
                        <a:rPr lang="lt-LT" b="1" baseline="0" dirty="0"/>
                        <a:t>valstybinėje žemėje</a:t>
                      </a:r>
                      <a:r>
                        <a:rPr lang="lt-LT" baseline="0" dirty="0"/>
                        <a:t>, pateikiamas </a:t>
                      </a:r>
                      <a:r>
                        <a:rPr lang="lt-LT" b="1" baseline="0" dirty="0"/>
                        <a:t>Nacionalinės žemės tarnybos pritarimas planuojamai vykdyti veiklai</a:t>
                      </a:r>
                    </a:p>
                    <a:p>
                      <a:endParaRPr lang="lt-LT" baseline="0" dirty="0"/>
                    </a:p>
                    <a:p>
                      <a:r>
                        <a:rPr lang="lt-LT" baseline="0" dirty="0"/>
                        <a:t>- Tuo atveju, jeigu likviduojamo  nenaudojamo </a:t>
                      </a:r>
                      <a:r>
                        <a:rPr lang="lt-LT" b="1" baseline="0" dirty="0"/>
                        <a:t>gręžinio priklausiniai </a:t>
                      </a:r>
                      <a:r>
                        <a:rPr lang="lt-LT" baseline="0" dirty="0"/>
                        <a:t>yra </a:t>
                      </a:r>
                      <a:r>
                        <a:rPr lang="lt-LT" b="1" baseline="0" dirty="0"/>
                        <a:t>privataus, valstybinės žemės išnuomoto, patikėjimo ar panaudos teise</a:t>
                      </a:r>
                      <a:r>
                        <a:rPr lang="lt-LT" b="0" baseline="0" dirty="0"/>
                        <a:t> perleisto </a:t>
                      </a:r>
                      <a:r>
                        <a:rPr lang="lt-LT" baseline="0" dirty="0"/>
                        <a:t>sklypo ribose, </a:t>
                      </a:r>
                      <a:r>
                        <a:rPr lang="lt-LT" dirty="0"/>
                        <a:t>pateikiamas </a:t>
                      </a:r>
                      <a:r>
                        <a:rPr lang="lt-LT" b="1" dirty="0"/>
                        <a:t>raštiškas sklypo savininko/naudotojo sutikimas</a:t>
                      </a:r>
                      <a:r>
                        <a:rPr lang="lt-LT" dirty="0"/>
                        <a:t>, kad jis neprieštarauja projekto veiklų įgyvendinimui jo valdomame sklype</a:t>
                      </a:r>
                    </a:p>
                  </a:txBody>
                  <a:tcPr/>
                </a:tc>
                <a:extLst>
                  <a:ext uri="{0D108BD9-81ED-4DB2-BD59-A6C34878D82A}">
                    <a16:rowId xmlns:a16="http://schemas.microsoft.com/office/drawing/2014/main" val="3187989341"/>
                  </a:ext>
                </a:extLst>
              </a:tr>
            </a:tbl>
          </a:graphicData>
        </a:graphic>
      </p:graphicFrame>
      <p:pic>
        <p:nvPicPr>
          <p:cNvPr id="4" name="Picture 3"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877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32357271"/>
              </p:ext>
            </p:extLst>
          </p:nvPr>
        </p:nvGraphicFramePr>
        <p:xfrm>
          <a:off x="457200" y="1600200"/>
          <a:ext cx="8363272" cy="5059680"/>
        </p:xfrm>
        <a:graphic>
          <a:graphicData uri="http://schemas.openxmlformats.org/drawingml/2006/table">
            <a:tbl>
              <a:tblPr firstRow="1" bandRow="1">
                <a:tableStyleId>{5C22544A-7EE6-4342-B048-85BDC9FD1C3A}</a:tableStyleId>
              </a:tblPr>
              <a:tblGrid>
                <a:gridCol w="3888926">
                  <a:extLst>
                    <a:ext uri="{9D8B030D-6E8A-4147-A177-3AD203B41FA5}">
                      <a16:colId xmlns:a16="http://schemas.microsoft.com/office/drawing/2014/main" val="1570639196"/>
                    </a:ext>
                  </a:extLst>
                </a:gridCol>
                <a:gridCol w="4474346">
                  <a:extLst>
                    <a:ext uri="{9D8B030D-6E8A-4147-A177-3AD203B41FA5}">
                      <a16:colId xmlns:a16="http://schemas.microsoft.com/office/drawing/2014/main" val="2695718901"/>
                    </a:ext>
                  </a:extLst>
                </a:gridCol>
              </a:tblGrid>
              <a:tr h="370840">
                <a:tc>
                  <a:txBody>
                    <a:bodyPr/>
                    <a:lstStyle/>
                    <a:p>
                      <a:pPr algn="ctr"/>
                      <a:r>
                        <a:rPr lang="lt-LT" dirty="0"/>
                        <a:t>Reikalavimas</a:t>
                      </a:r>
                    </a:p>
                  </a:txBody>
                  <a:tcPr/>
                </a:tc>
                <a:tc>
                  <a:txBody>
                    <a:bodyPr/>
                    <a:lstStyle/>
                    <a:p>
                      <a:pPr algn="ctr"/>
                      <a:r>
                        <a:rPr lang="lt-LT" dirty="0"/>
                        <a:t>Kartu su PROJEKTINIU PASIŪLYMU pateikiamas dokumentas</a:t>
                      </a:r>
                    </a:p>
                  </a:txBody>
                  <a:tcPr/>
                </a:tc>
                <a:extLst>
                  <a:ext uri="{0D108BD9-81ED-4DB2-BD59-A6C34878D82A}">
                    <a16:rowId xmlns:a16="http://schemas.microsoft.com/office/drawing/2014/main" val="1992607817"/>
                  </a:ext>
                </a:extLst>
              </a:tr>
              <a:tr h="370840">
                <a:tc gridSpan="2">
                  <a:txBody>
                    <a:bodyPr/>
                    <a:lstStyle/>
                    <a:p>
                      <a:pPr algn="ctr"/>
                      <a:r>
                        <a:rPr lang="lt-LT" b="0" dirty="0"/>
                        <a:t>Ketinamas likviduoti </a:t>
                      </a:r>
                      <a:r>
                        <a:rPr lang="lt-LT" b="1" dirty="0"/>
                        <a:t>statinys</a:t>
                      </a:r>
                      <a:r>
                        <a:rPr lang="lt-LT" b="0" baseline="0" dirty="0"/>
                        <a:t> ar </a:t>
                      </a:r>
                      <a:r>
                        <a:rPr lang="lt-LT" b="1" baseline="0" dirty="0"/>
                        <a:t>gręžinys</a:t>
                      </a:r>
                      <a:r>
                        <a:rPr lang="lt-LT" b="0" baseline="0" dirty="0"/>
                        <a:t> </a:t>
                      </a:r>
                    </a:p>
                    <a:p>
                      <a:pPr algn="ctr"/>
                      <a:r>
                        <a:rPr lang="lt-LT" b="0" baseline="0" dirty="0"/>
                        <a:t>turi atitikti </a:t>
                      </a:r>
                      <a:r>
                        <a:rPr lang="lt-LT" b="1" baseline="0" dirty="0"/>
                        <a:t>bent vieną </a:t>
                      </a:r>
                      <a:r>
                        <a:rPr lang="lt-LT" b="0" baseline="0" dirty="0"/>
                        <a:t>iš šių sąlygų: </a:t>
                      </a:r>
                      <a:endParaRPr lang="lt-LT" b="0" dirty="0"/>
                    </a:p>
                  </a:txBody>
                  <a:tcPr/>
                </a:tc>
                <a:tc hMerge="1">
                  <a:txBody>
                    <a:bodyPr/>
                    <a:lstStyle/>
                    <a:p>
                      <a:endParaRPr lang="lt-LT"/>
                    </a:p>
                  </a:txBody>
                  <a:tcPr/>
                </a:tc>
                <a:extLst>
                  <a:ext uri="{0D108BD9-81ED-4DB2-BD59-A6C34878D82A}">
                    <a16:rowId xmlns:a16="http://schemas.microsoft.com/office/drawing/2014/main" val="3182519860"/>
                  </a:ext>
                </a:extLst>
              </a:tr>
              <a:tr h="0">
                <a:tc>
                  <a:txBody>
                    <a:bodyPr/>
                    <a:lstStyle/>
                    <a:p>
                      <a:pPr marL="269875" indent="-269875"/>
                      <a:r>
                        <a:rPr lang="lt-LT" dirty="0"/>
                        <a:t>1.  Statinys ar gręžinys turi būti </a:t>
                      </a:r>
                      <a:r>
                        <a:rPr lang="lt-LT" b="1" dirty="0"/>
                        <a:t>avarinės būklės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36.1 p.) </a:t>
                      </a:r>
                      <a:endParaRPr lang="lt-LT" sz="1400" b="1" dirty="0"/>
                    </a:p>
                  </a:txBody>
                  <a:tcPr/>
                </a:tc>
                <a:tc>
                  <a:txBody>
                    <a:bodyPr/>
                    <a:lstStyle/>
                    <a:p>
                      <a:r>
                        <a:rPr lang="lt-LT" dirty="0"/>
                        <a:t>Pateikiamas </a:t>
                      </a:r>
                      <a:r>
                        <a:rPr lang="es-ES" dirty="0" err="1"/>
                        <a:t>statinio</a:t>
                      </a:r>
                      <a:r>
                        <a:rPr lang="es-ES" dirty="0"/>
                        <a:t> </a:t>
                      </a:r>
                      <a:r>
                        <a:rPr lang="es-ES" b="1" dirty="0" err="1"/>
                        <a:t>ekspertizės</a:t>
                      </a:r>
                      <a:r>
                        <a:rPr lang="es-ES" b="1" dirty="0"/>
                        <a:t> </a:t>
                      </a:r>
                      <a:r>
                        <a:rPr lang="es-ES" b="1" dirty="0" err="1"/>
                        <a:t>aktas</a:t>
                      </a:r>
                      <a:r>
                        <a:rPr lang="es-ES" b="1" dirty="0"/>
                        <a:t> </a:t>
                      </a:r>
                      <a:r>
                        <a:rPr lang="es-ES" dirty="0"/>
                        <a:t>su </a:t>
                      </a:r>
                      <a:r>
                        <a:rPr lang="lt-LT" dirty="0"/>
                        <a:t> atitinkama </a:t>
                      </a:r>
                      <a:r>
                        <a:rPr lang="es-ES" dirty="0"/>
                        <a:t>išvada</a:t>
                      </a:r>
                      <a:r>
                        <a:rPr lang="lt-LT" dirty="0"/>
                        <a:t>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61.7.3.1 p.) </a:t>
                      </a:r>
                      <a:endParaRPr lang="lt-LT" sz="1400" dirty="0"/>
                    </a:p>
                  </a:txBody>
                  <a:tcPr/>
                </a:tc>
                <a:extLst>
                  <a:ext uri="{0D108BD9-81ED-4DB2-BD59-A6C34878D82A}">
                    <a16:rowId xmlns:a16="http://schemas.microsoft.com/office/drawing/2014/main" val="1449837622"/>
                  </a:ext>
                </a:extLst>
              </a:tr>
              <a:tr h="273050">
                <a:tc>
                  <a:txBody>
                    <a:bodyPr/>
                    <a:lstStyle/>
                    <a:p>
                      <a:pPr marL="342900" indent="-342900">
                        <a:buAutoNum type="arabicPeriod" startAt="2"/>
                      </a:pPr>
                      <a:r>
                        <a:rPr lang="lt-LT" dirty="0"/>
                        <a:t>Statinys ar gręžinys turi būti </a:t>
                      </a:r>
                      <a:r>
                        <a:rPr lang="lt-LT" b="1" dirty="0"/>
                        <a:t>urbanizuotoje teritorijoje </a:t>
                      </a:r>
                      <a:r>
                        <a:rPr lang="lt-LT" dirty="0"/>
                        <a:t>arba greta jos (iki 1 km atstumu)</a:t>
                      </a:r>
                    </a:p>
                    <a:p>
                      <a:pPr marL="363538" indent="0">
                        <a:buNone/>
                      </a:pP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36.2 p.) </a:t>
                      </a:r>
                      <a:endParaRPr lang="lt-LT" sz="1400" dirty="0"/>
                    </a:p>
                  </a:txBody>
                  <a:tcPr/>
                </a:tc>
                <a:tc>
                  <a:txBody>
                    <a:bodyPr/>
                    <a:lstStyle/>
                    <a:p>
                      <a:r>
                        <a:rPr lang="lt-LT" dirty="0"/>
                        <a:t>Pateikiama </a:t>
                      </a:r>
                      <a:r>
                        <a:rPr lang="lt-LT" b="1" dirty="0"/>
                        <a:t>ištrauka iš teritorijų planavimo dokumento</a:t>
                      </a:r>
                      <a:r>
                        <a:rPr lang="lt-LT" dirty="0"/>
                        <a:t> su nurodytu urbanizuotos teritorijos pavadinimu ir pažymėta planuojamo likviduoti statinio ar įrenginio vieta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61.7.3.2 p.) </a:t>
                      </a:r>
                      <a:endParaRPr lang="lt-LT" sz="1400" dirty="0"/>
                    </a:p>
                  </a:txBody>
                  <a:tcPr/>
                </a:tc>
                <a:extLst>
                  <a:ext uri="{0D108BD9-81ED-4DB2-BD59-A6C34878D82A}">
                    <a16:rowId xmlns:a16="http://schemas.microsoft.com/office/drawing/2014/main" val="274795563"/>
                  </a:ext>
                </a:extLst>
              </a:tr>
              <a:tr h="551180">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3"/>
                        <a:tabLst/>
                        <a:defRPr/>
                      </a:pPr>
                      <a:r>
                        <a:rPr lang="lt-LT" dirty="0"/>
                        <a:t>Statinys ar gręžinys turi būti </a:t>
                      </a:r>
                      <a:r>
                        <a:rPr lang="lt-LT" b="1" dirty="0"/>
                        <a:t>greta krašto ar rajoninio kelio </a:t>
                      </a:r>
                      <a:r>
                        <a:rPr lang="lt-LT" dirty="0"/>
                        <a:t>(matymo zona iki 3 km)  </a:t>
                      </a:r>
                      <a:r>
                        <a:rPr lang="lt-LT" sz="1400" b="0" i="1" kern="1200" dirty="0">
                          <a:solidFill>
                            <a:schemeClr val="dk1"/>
                          </a:solidFill>
                          <a:effectLst/>
                          <a:latin typeface="+mn-lt"/>
                          <a:ea typeface="+mn-ea"/>
                          <a:cs typeface="+mn-cs"/>
                        </a:rPr>
                        <a:t> (Aprašo</a:t>
                      </a:r>
                      <a:r>
                        <a:rPr lang="lt-LT" sz="1400" b="0" i="1" kern="1200" baseline="0" dirty="0">
                          <a:solidFill>
                            <a:schemeClr val="dk1"/>
                          </a:solidFill>
                          <a:effectLst/>
                          <a:latin typeface="+mn-lt"/>
                          <a:ea typeface="+mn-ea"/>
                          <a:cs typeface="+mn-cs"/>
                        </a:rPr>
                        <a:t> 36.3 p.) </a:t>
                      </a:r>
                      <a:endParaRPr lang="lt-LT" sz="1400" dirty="0"/>
                    </a:p>
                    <a:p>
                      <a:pPr marL="342900" indent="-342900">
                        <a:buAutoNum type="arabicPeriod" startAt="3"/>
                      </a:pPr>
                      <a:endParaRPr lang="lt-LT" dirty="0"/>
                    </a:p>
                  </a:txBody>
                  <a:tcPr/>
                </a:tc>
                <a:tc>
                  <a:txBody>
                    <a:bodyPr/>
                    <a:lstStyle/>
                    <a:p>
                      <a:r>
                        <a:rPr lang="lt-LT" dirty="0"/>
                        <a:t>Pateikiama </a:t>
                      </a:r>
                      <a:r>
                        <a:rPr lang="lt-LT" b="1" dirty="0"/>
                        <a:t>fotofiksacinė medžiaga</a:t>
                      </a:r>
                      <a:r>
                        <a:rPr lang="lt-LT" dirty="0"/>
                        <a:t> ir </a:t>
                      </a:r>
                      <a:r>
                        <a:rPr lang="lt-LT" b="1" dirty="0"/>
                        <a:t>ištrauka iš topografinio plano</a:t>
                      </a:r>
                      <a:r>
                        <a:rPr lang="lt-LT" dirty="0"/>
                        <a:t>, kuriame nurodomas kelio numeris, pažymimas planuojamas likviduoti statinys ar gręžinys ir nurodoma kokiu atstumu jis nutolęs nuo  kelio </a:t>
                      </a:r>
                    </a:p>
                    <a:p>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61.7.3.3 p.) </a:t>
                      </a:r>
                      <a:endParaRPr lang="lt-LT" sz="1400" dirty="0"/>
                    </a:p>
                  </a:txBody>
                  <a:tcPr/>
                </a:tc>
                <a:extLst>
                  <a:ext uri="{0D108BD9-81ED-4DB2-BD59-A6C34878D82A}">
                    <a16:rowId xmlns:a16="http://schemas.microsoft.com/office/drawing/2014/main" val="3485477020"/>
                  </a:ext>
                </a:extLst>
              </a:tr>
            </a:tbl>
          </a:graphicData>
        </a:graphic>
      </p:graphicFrame>
      <p:sp>
        <p:nvSpPr>
          <p:cNvPr id="4" name="Title 1"/>
          <p:cNvSpPr>
            <a:spLocks noGrp="1"/>
          </p:cNvSpPr>
          <p:nvPr>
            <p:ph type="title"/>
          </p:nvPr>
        </p:nvSpPr>
        <p:spPr/>
        <p:txBody>
          <a:bodyPr/>
          <a:lstStyle/>
          <a:p>
            <a:r>
              <a:rPr lang="lt-LT" dirty="0"/>
              <a:t>Reikalavimai, kuriuos turi atitikti </a:t>
            </a:r>
            <a:r>
              <a:rPr lang="lt-LT" b="1" dirty="0"/>
              <a:t>PROJEKTINIS PASIŪLYMAS</a:t>
            </a:r>
            <a:r>
              <a:rPr lang="en-US" b="1" dirty="0"/>
              <a:t> </a:t>
            </a:r>
            <a:r>
              <a:rPr lang="en-US" dirty="0"/>
              <a:t>(II</a:t>
            </a:r>
            <a:r>
              <a:rPr lang="lt-LT" dirty="0"/>
              <a:t>I</a:t>
            </a:r>
            <a:r>
              <a:rPr lang="en-US" dirty="0"/>
              <a:t>)</a:t>
            </a:r>
            <a:r>
              <a:rPr lang="lt-LT" dirty="0"/>
              <a:t> </a:t>
            </a:r>
          </a:p>
        </p:txBody>
      </p:sp>
      <p:pic>
        <p:nvPicPr>
          <p:cNvPr id="6" name="Picture 5"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800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55164856"/>
              </p:ext>
            </p:extLst>
          </p:nvPr>
        </p:nvGraphicFramePr>
        <p:xfrm>
          <a:off x="457200" y="1556793"/>
          <a:ext cx="8229600" cy="507260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304861083"/>
                    </a:ext>
                  </a:extLst>
                </a:gridCol>
                <a:gridCol w="4114800">
                  <a:extLst>
                    <a:ext uri="{9D8B030D-6E8A-4147-A177-3AD203B41FA5}">
                      <a16:colId xmlns:a16="http://schemas.microsoft.com/office/drawing/2014/main" val="1744219824"/>
                    </a:ext>
                  </a:extLst>
                </a:gridCol>
              </a:tblGrid>
              <a:tr h="683488">
                <a:tc>
                  <a:txBody>
                    <a:bodyPr/>
                    <a:lstStyle/>
                    <a:p>
                      <a:pPr algn="ctr"/>
                      <a:r>
                        <a:rPr lang="lt-LT" dirty="0"/>
                        <a:t>Reikalavimas</a:t>
                      </a:r>
                    </a:p>
                  </a:txBody>
                  <a:tcPr/>
                </a:tc>
                <a:tc>
                  <a:txBody>
                    <a:bodyPr/>
                    <a:lstStyle/>
                    <a:p>
                      <a:pPr algn="ctr"/>
                      <a:r>
                        <a:rPr lang="lt-LT" dirty="0"/>
                        <a:t>Kartu su PROJEKTINIU PASIŪLYMU pateikiamas dokumentas</a:t>
                      </a:r>
                    </a:p>
                  </a:txBody>
                  <a:tcPr/>
                </a:tc>
                <a:extLst>
                  <a:ext uri="{0D108BD9-81ED-4DB2-BD59-A6C34878D82A}">
                    <a16:rowId xmlns:a16="http://schemas.microsoft.com/office/drawing/2014/main" val="2750662028"/>
                  </a:ext>
                </a:extLst>
              </a:tr>
              <a:tr h="370840">
                <a:tc>
                  <a:txBody>
                    <a:bodyPr/>
                    <a:lstStyle/>
                    <a:p>
                      <a:pPr marL="269875" indent="-269875"/>
                      <a:r>
                        <a:rPr lang="lt-LT" dirty="0"/>
                        <a:t>4.  Statinys ar gręžinys turi būti </a:t>
                      </a:r>
                      <a:r>
                        <a:rPr lang="lt-LT" sz="1800" b="1" kern="1200" dirty="0">
                          <a:solidFill>
                            <a:schemeClr val="dk1"/>
                          </a:solidFill>
                          <a:effectLst/>
                          <a:latin typeface="+mn-lt"/>
                          <a:ea typeface="+mn-ea"/>
                          <a:cs typeface="+mn-cs"/>
                        </a:rPr>
                        <a:t>matomas nuo viešosios turizmo</a:t>
                      </a:r>
                      <a:r>
                        <a:rPr lang="lt-LT" sz="1800" kern="1200" dirty="0">
                          <a:solidFill>
                            <a:schemeClr val="dk1"/>
                          </a:solidFill>
                          <a:effectLst/>
                          <a:latin typeface="+mn-lt"/>
                          <a:ea typeface="+mn-ea"/>
                          <a:cs typeface="+mn-cs"/>
                        </a:rPr>
                        <a:t> ir </a:t>
                      </a:r>
                      <a:r>
                        <a:rPr lang="lt-LT" sz="1800" b="1" kern="1200" dirty="0">
                          <a:solidFill>
                            <a:schemeClr val="dk1"/>
                          </a:solidFill>
                          <a:effectLst/>
                          <a:latin typeface="+mn-lt"/>
                          <a:ea typeface="+mn-ea"/>
                          <a:cs typeface="+mn-cs"/>
                        </a:rPr>
                        <a:t>poilsio infrastruktūros statinių, saugomų gamtos ar kultūros paveldo objektų </a:t>
                      </a:r>
                      <a:r>
                        <a:rPr lang="lt-LT" sz="1800" kern="1200" dirty="0">
                          <a:solidFill>
                            <a:schemeClr val="dk1"/>
                          </a:solidFill>
                          <a:effectLst/>
                          <a:latin typeface="+mn-lt"/>
                          <a:ea typeface="+mn-ea"/>
                          <a:cs typeface="+mn-cs"/>
                        </a:rPr>
                        <a:t>(matymo zona iki 1 km) </a:t>
                      </a:r>
                      <a:r>
                        <a:rPr lang="lt-LT" sz="1400" i="1" kern="1200" dirty="0">
                          <a:solidFill>
                            <a:schemeClr val="dk1"/>
                          </a:solidFill>
                          <a:effectLst/>
                          <a:latin typeface="+mn-lt"/>
                          <a:ea typeface="+mn-ea"/>
                          <a:cs typeface="+mn-cs"/>
                        </a:rPr>
                        <a:t>(Aprašo 36.4 p.) </a:t>
                      </a:r>
                    </a:p>
                  </a:txBody>
                  <a:tcPr/>
                </a:tc>
                <a:tc>
                  <a:txBody>
                    <a:bodyPr/>
                    <a:lstStyle/>
                    <a:p>
                      <a:r>
                        <a:rPr lang="lt-LT" dirty="0"/>
                        <a:t>Pateikiama </a:t>
                      </a:r>
                      <a:r>
                        <a:rPr lang="lt-LT" sz="1800" b="1" kern="1200" dirty="0">
                          <a:solidFill>
                            <a:schemeClr val="dk1"/>
                          </a:solidFill>
                          <a:effectLst/>
                          <a:latin typeface="+mn-lt"/>
                          <a:ea typeface="+mn-ea"/>
                          <a:cs typeface="+mn-cs"/>
                        </a:rPr>
                        <a:t>fotofiksacinė medžiaga </a:t>
                      </a:r>
                      <a:r>
                        <a:rPr lang="lt-LT" sz="1800" kern="1200" dirty="0">
                          <a:solidFill>
                            <a:schemeClr val="dk1"/>
                          </a:solidFill>
                          <a:effectLst/>
                          <a:latin typeface="+mn-lt"/>
                          <a:ea typeface="+mn-ea"/>
                          <a:cs typeface="+mn-cs"/>
                        </a:rPr>
                        <a:t>ir </a:t>
                      </a:r>
                      <a:r>
                        <a:rPr lang="lt-LT" sz="1800" b="1" kern="1200" dirty="0">
                          <a:solidFill>
                            <a:schemeClr val="dk1"/>
                          </a:solidFill>
                          <a:effectLst/>
                          <a:latin typeface="+mn-lt"/>
                          <a:ea typeface="+mn-ea"/>
                          <a:cs typeface="+mn-cs"/>
                        </a:rPr>
                        <a:t>ištrauka iš topografinio plano</a:t>
                      </a:r>
                      <a:r>
                        <a:rPr lang="lt-LT" sz="1800" kern="1200" dirty="0">
                          <a:solidFill>
                            <a:schemeClr val="dk1"/>
                          </a:solidFill>
                          <a:effectLst/>
                          <a:latin typeface="+mn-lt"/>
                          <a:ea typeface="+mn-ea"/>
                          <a:cs typeface="+mn-cs"/>
                        </a:rPr>
                        <a:t>, kuriame nurodoma kokiu atstumu bešeimininkis statinys ar gręžinys nutolęs nuo viešosios turizmo ir poilsio infrastruktūros statinių, įrenginių, saugomų gamtos ar kultūros paveldo objektų </a:t>
                      </a:r>
                      <a:r>
                        <a:rPr lang="lt-LT" sz="1400" i="1" kern="1200" dirty="0">
                          <a:solidFill>
                            <a:schemeClr val="dk1"/>
                          </a:solidFill>
                          <a:effectLst/>
                          <a:latin typeface="+mn-lt"/>
                          <a:ea typeface="+mn-ea"/>
                          <a:cs typeface="+mn-cs"/>
                        </a:rPr>
                        <a:t>(Aprašo 61.7.3.4 p.) </a:t>
                      </a:r>
                    </a:p>
                  </a:txBody>
                  <a:tcPr/>
                </a:tc>
                <a:extLst>
                  <a:ext uri="{0D108BD9-81ED-4DB2-BD59-A6C34878D82A}">
                    <a16:rowId xmlns:a16="http://schemas.microsoft.com/office/drawing/2014/main" val="1514143499"/>
                  </a:ext>
                </a:extLst>
              </a:tr>
              <a:tr h="370840">
                <a:tc>
                  <a:txBody>
                    <a:bodyPr/>
                    <a:lstStyle/>
                    <a:p>
                      <a:pPr marL="269875" marR="0" indent="-269875" algn="l" defTabSz="914400" rtl="0" eaLnBrk="1" fontAlgn="auto" latinLnBrk="0" hangingPunct="1">
                        <a:lnSpc>
                          <a:spcPct val="100000"/>
                        </a:lnSpc>
                        <a:spcBef>
                          <a:spcPts val="0"/>
                        </a:spcBef>
                        <a:spcAft>
                          <a:spcPts val="0"/>
                        </a:spcAft>
                        <a:buClrTx/>
                        <a:buSzTx/>
                        <a:buFontTx/>
                        <a:buNone/>
                        <a:tabLst/>
                        <a:defRPr/>
                      </a:pPr>
                      <a:r>
                        <a:rPr lang="lt-LT" dirty="0"/>
                        <a:t>5.  Statinys ar gręžinys turi būti </a:t>
                      </a:r>
                      <a:r>
                        <a:rPr lang="lt-LT" sz="1800" b="1" kern="1200" dirty="0">
                          <a:solidFill>
                            <a:schemeClr val="dk1"/>
                          </a:solidFill>
                          <a:effectLst/>
                          <a:latin typeface="+mn-lt"/>
                          <a:ea typeface="+mn-ea"/>
                          <a:cs typeface="+mn-cs"/>
                        </a:rPr>
                        <a:t>paviršinio vandens telkinio apsaugos zonoje </a:t>
                      </a:r>
                      <a:r>
                        <a:rPr lang="lt-LT" sz="1800" kern="1200" dirty="0">
                          <a:solidFill>
                            <a:schemeClr val="dk1"/>
                          </a:solidFill>
                          <a:effectLst/>
                          <a:latin typeface="+mn-lt"/>
                          <a:ea typeface="+mn-ea"/>
                          <a:cs typeface="+mn-cs"/>
                        </a:rPr>
                        <a:t>ar </a:t>
                      </a:r>
                      <a:r>
                        <a:rPr lang="lt-LT" sz="1800" b="1" kern="1200" dirty="0">
                          <a:solidFill>
                            <a:schemeClr val="dk1"/>
                          </a:solidFill>
                          <a:effectLst/>
                          <a:latin typeface="+mn-lt"/>
                          <a:ea typeface="+mn-ea"/>
                          <a:cs typeface="+mn-cs"/>
                        </a:rPr>
                        <a:t>pakrantės apsaugos juostoje  </a:t>
                      </a:r>
                    </a:p>
                    <a:p>
                      <a:pPr marL="0" marR="0" indent="0" algn="l" defTabSz="914400" rtl="0" eaLnBrk="1" fontAlgn="auto" latinLnBrk="0" hangingPunct="1">
                        <a:lnSpc>
                          <a:spcPct val="100000"/>
                        </a:lnSpc>
                        <a:spcBef>
                          <a:spcPts val="0"/>
                        </a:spcBef>
                        <a:spcAft>
                          <a:spcPts val="0"/>
                        </a:spcAft>
                        <a:buClrTx/>
                        <a:buSzTx/>
                        <a:buFontTx/>
                        <a:buNone/>
                        <a:tabLst/>
                        <a:defRPr/>
                      </a:pPr>
                      <a:r>
                        <a:rPr lang="lt-LT" sz="1800" b="1" i="1" kern="1200" dirty="0">
                          <a:solidFill>
                            <a:schemeClr val="dk1"/>
                          </a:solidFill>
                          <a:effectLst/>
                          <a:latin typeface="+mn-lt"/>
                          <a:ea typeface="+mn-ea"/>
                          <a:cs typeface="+mn-cs"/>
                        </a:rPr>
                        <a:t>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36.5 p.) </a:t>
                      </a:r>
                      <a:endParaRPr lang="lt-LT" sz="1400" i="1" dirty="0"/>
                    </a:p>
                    <a:p>
                      <a:pPr marL="269875" indent="-269875"/>
                      <a:endParaRPr lang="lt-L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Pateikiama </a:t>
                      </a:r>
                      <a:r>
                        <a:rPr lang="lt-LT" sz="1800" b="1" kern="1200" dirty="0">
                          <a:solidFill>
                            <a:schemeClr val="dk1"/>
                          </a:solidFill>
                          <a:effectLst/>
                          <a:latin typeface="+mn-lt"/>
                          <a:ea typeface="+mn-ea"/>
                          <a:cs typeface="+mn-cs"/>
                        </a:rPr>
                        <a:t>ištrauka iš patvirtinto teritorijų planavimo dokumento</a:t>
                      </a:r>
                      <a:r>
                        <a:rPr lang="lt-LT" sz="1800" kern="1200" dirty="0">
                          <a:solidFill>
                            <a:schemeClr val="dk1"/>
                          </a:solidFill>
                          <a:effectLst/>
                          <a:latin typeface="+mn-lt"/>
                          <a:ea typeface="+mn-ea"/>
                          <a:cs typeface="+mn-cs"/>
                        </a:rPr>
                        <a:t>, kuriame yra pažymėta paviršinio vandens telkinio apsaugos zona ir (ar) pakrantės apsaugos juosta ir nurodoma statinio ar gręžinio vieta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61.7.3.5 p.) </a:t>
                      </a:r>
                      <a:endParaRPr lang="lt-LT" sz="1400" dirty="0"/>
                    </a:p>
                  </a:txBody>
                  <a:tcPr/>
                </a:tc>
                <a:extLst>
                  <a:ext uri="{0D108BD9-81ED-4DB2-BD59-A6C34878D82A}">
                    <a16:rowId xmlns:a16="http://schemas.microsoft.com/office/drawing/2014/main" val="3714680249"/>
                  </a:ext>
                </a:extLst>
              </a:tr>
              <a:tr h="370840">
                <a:tc>
                  <a:txBody>
                    <a:bodyPr/>
                    <a:lstStyle/>
                    <a:p>
                      <a:pPr marL="269875" marR="0" indent="-269875" algn="l" defTabSz="914400" rtl="0" eaLnBrk="1" fontAlgn="auto" latinLnBrk="0" hangingPunct="1">
                        <a:lnSpc>
                          <a:spcPct val="100000"/>
                        </a:lnSpc>
                        <a:spcBef>
                          <a:spcPts val="0"/>
                        </a:spcBef>
                        <a:spcAft>
                          <a:spcPts val="0"/>
                        </a:spcAft>
                        <a:buClrTx/>
                        <a:buSzTx/>
                        <a:buFontTx/>
                        <a:buNone/>
                        <a:tabLst/>
                        <a:defRPr/>
                      </a:pPr>
                      <a:r>
                        <a:rPr lang="lt-LT" dirty="0"/>
                        <a:t>6. Statinys ar gręžinys turi būti </a:t>
                      </a:r>
                      <a:r>
                        <a:rPr lang="lt-LT" b="1" dirty="0"/>
                        <a:t>saugomoje teritorijoje </a:t>
                      </a:r>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36.6 p.)</a:t>
                      </a:r>
                      <a:endParaRPr lang="lt-LT" b="1" dirty="0"/>
                    </a:p>
                  </a:txBody>
                  <a:tcPr/>
                </a:tc>
                <a:tc>
                  <a:txBody>
                    <a:bodyPr/>
                    <a:lstStyle/>
                    <a:p>
                      <a:r>
                        <a:rPr lang="lt-LT" dirty="0"/>
                        <a:t>Pateikiama </a:t>
                      </a:r>
                      <a:r>
                        <a:rPr lang="lt-LT" dirty="0">
                          <a:effectLst/>
                        </a:rPr>
                        <a:t>kartografinė medžiaga </a:t>
                      </a:r>
                    </a:p>
                    <a:p>
                      <a:r>
                        <a:rPr lang="lt-LT" sz="1400" b="0" i="1" kern="1200" dirty="0">
                          <a:solidFill>
                            <a:schemeClr val="dk1"/>
                          </a:solidFill>
                          <a:effectLst/>
                          <a:latin typeface="+mn-lt"/>
                          <a:ea typeface="+mn-ea"/>
                          <a:cs typeface="+mn-cs"/>
                        </a:rPr>
                        <a:t>(Aprašo</a:t>
                      </a:r>
                      <a:r>
                        <a:rPr lang="lt-LT" sz="1400" b="0" i="1" kern="1200" baseline="0" dirty="0">
                          <a:solidFill>
                            <a:schemeClr val="dk1"/>
                          </a:solidFill>
                          <a:effectLst/>
                          <a:latin typeface="+mn-lt"/>
                          <a:ea typeface="+mn-ea"/>
                          <a:cs typeface="+mn-cs"/>
                        </a:rPr>
                        <a:t> 61.7.3.6 p.) </a:t>
                      </a:r>
                      <a:endParaRPr lang="lt-LT" sz="1400" dirty="0"/>
                    </a:p>
                  </a:txBody>
                  <a:tcPr/>
                </a:tc>
                <a:extLst>
                  <a:ext uri="{0D108BD9-81ED-4DB2-BD59-A6C34878D82A}">
                    <a16:rowId xmlns:a16="http://schemas.microsoft.com/office/drawing/2014/main" val="3534936431"/>
                  </a:ext>
                </a:extLst>
              </a:tr>
            </a:tbl>
          </a:graphicData>
        </a:graphic>
      </p:graphicFrame>
      <p:sp>
        <p:nvSpPr>
          <p:cNvPr id="4" name="Title 1"/>
          <p:cNvSpPr>
            <a:spLocks noGrp="1"/>
          </p:cNvSpPr>
          <p:nvPr>
            <p:ph type="title"/>
          </p:nvPr>
        </p:nvSpPr>
        <p:spPr/>
        <p:txBody>
          <a:bodyPr/>
          <a:lstStyle/>
          <a:p>
            <a:r>
              <a:rPr lang="lt-LT" dirty="0"/>
              <a:t>Reikalavimai, kuriuos turi atitikti </a:t>
            </a:r>
            <a:r>
              <a:rPr lang="lt-LT" b="1" dirty="0"/>
              <a:t>PROJEKTINIS PASIŪLYMAS</a:t>
            </a:r>
            <a:r>
              <a:rPr lang="en-US" b="1" dirty="0"/>
              <a:t> </a:t>
            </a:r>
            <a:r>
              <a:rPr lang="en-US" dirty="0"/>
              <a:t>(I</a:t>
            </a:r>
            <a:r>
              <a:rPr lang="lt-LT" dirty="0"/>
              <a:t>V</a:t>
            </a:r>
            <a:r>
              <a:rPr lang="en-US" dirty="0"/>
              <a:t>)</a:t>
            </a:r>
            <a:r>
              <a:rPr lang="lt-LT" dirty="0"/>
              <a:t> </a:t>
            </a:r>
          </a:p>
        </p:txBody>
      </p:sp>
    </p:spTree>
    <p:extLst>
      <p:ext uri="{BB962C8B-B14F-4D97-AF65-F5344CB8AC3E}">
        <p14:creationId xmlns:p14="http://schemas.microsoft.com/office/powerpoint/2010/main" val="30150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8712968" cy="4525963"/>
          </a:xfrm>
        </p:spPr>
        <p:txBody>
          <a:bodyPr/>
          <a:lstStyle/>
          <a:p>
            <a:pPr algn="just"/>
            <a:endParaRPr lang="lt-LT" sz="1050" dirty="0"/>
          </a:p>
          <a:p>
            <a:pPr algn="just"/>
            <a:r>
              <a:rPr lang="lt-LT" sz="2400" dirty="0"/>
              <a:t>Per 14 dienų nuo kvietimo teikti paraiškas, įgyvendinančiai institucijai pateikti informaciją apie planuojamus, vykdomus ir baigtus prikimus (pagal SFMIS formą).</a:t>
            </a:r>
            <a:r>
              <a:rPr lang="lt-LT" sz="2800" dirty="0"/>
              <a:t> </a:t>
            </a:r>
            <a:r>
              <a:rPr lang="lt-LT" sz="1400" i="1" dirty="0"/>
              <a:t>(Aprašo 46.4 p.)</a:t>
            </a:r>
          </a:p>
          <a:p>
            <a:pPr marL="0" indent="0" algn="just">
              <a:buNone/>
            </a:pPr>
            <a:endParaRPr lang="lt-LT" sz="1400" i="1" dirty="0"/>
          </a:p>
          <a:p>
            <a:pPr algn="just"/>
            <a:r>
              <a:rPr lang="lt-LT" sz="2400" dirty="0"/>
              <a:t>Įvykdyti teritorijos tvarkymo projekto parengimo viešųjų pirkimų procedūras arba, jeigu teritorijos tvarkymo projektas yra perkamas kartu su darbais, teritorijos tvarkymo projekto ir darbų pirkimo procedūras, arba, jeigu perkami tik darbai, darbų pirkimo viešųjų pirkimų procedūras (t. y. turi būti sudaryta pasiūlymų eilė ir pasibaigęs apskundimo terminas) ir pirkimo dokumentus pateikti derinti įgyvendinančiajai institucijai. </a:t>
            </a:r>
            <a:r>
              <a:rPr lang="lt-LT" sz="1400" i="1" dirty="0"/>
              <a:t>(Aprašo 46.4 p.)</a:t>
            </a:r>
          </a:p>
        </p:txBody>
      </p:sp>
      <p:sp>
        <p:nvSpPr>
          <p:cNvPr id="4" name="Title 1"/>
          <p:cNvSpPr>
            <a:spLocks noGrp="1"/>
          </p:cNvSpPr>
          <p:nvPr>
            <p:ph type="title"/>
          </p:nvPr>
        </p:nvSpPr>
        <p:spPr/>
        <p:txBody>
          <a:bodyPr/>
          <a:lstStyle/>
          <a:p>
            <a:r>
              <a:rPr lang="lt-LT" dirty="0"/>
              <a:t>Reikalavimai, kuriuos turi </a:t>
            </a:r>
            <a:r>
              <a:rPr lang="lt-LT" b="1" dirty="0"/>
              <a:t>ĮVYKDYTI</a:t>
            </a:r>
            <a:r>
              <a:rPr lang="lt-LT" dirty="0"/>
              <a:t> pareiškėjas </a:t>
            </a:r>
            <a:r>
              <a:rPr lang="lt-LT" b="1" dirty="0"/>
              <a:t>iki paraiškos pateikimo </a:t>
            </a:r>
          </a:p>
        </p:txBody>
      </p:sp>
      <p:pic>
        <p:nvPicPr>
          <p:cNvPr id="5" name="Picture 4"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30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Dokumentai</a:t>
            </a:r>
            <a:r>
              <a:rPr lang="fi-FI" dirty="0"/>
              <a:t>, kuri</a:t>
            </a:r>
            <a:r>
              <a:rPr lang="lt-LT" dirty="0"/>
              <a:t>e teikiami kartu su </a:t>
            </a:r>
            <a:r>
              <a:rPr lang="fi-FI" dirty="0"/>
              <a:t> </a:t>
            </a:r>
            <a:r>
              <a:rPr lang="lt-LT" b="1" dirty="0"/>
              <a:t>PARAIŠKA </a:t>
            </a:r>
            <a:r>
              <a:rPr lang="fi-FI" dirty="0"/>
              <a:t>(I) </a:t>
            </a:r>
            <a:endParaRPr lang="lt-L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8750410"/>
              </p:ext>
            </p:extLst>
          </p:nvPr>
        </p:nvGraphicFramePr>
        <p:xfrm>
          <a:off x="457200" y="1600200"/>
          <a:ext cx="8229600" cy="4302760"/>
        </p:xfrm>
        <a:graphic>
          <a:graphicData uri="http://schemas.openxmlformats.org/drawingml/2006/table">
            <a:tbl>
              <a:tblPr firstRow="1" bandRow="1">
                <a:tableStyleId>{5C22544A-7EE6-4342-B048-85BDC9FD1C3A}</a:tableStyleId>
              </a:tblPr>
              <a:tblGrid>
                <a:gridCol w="4618856">
                  <a:extLst>
                    <a:ext uri="{9D8B030D-6E8A-4147-A177-3AD203B41FA5}">
                      <a16:colId xmlns:a16="http://schemas.microsoft.com/office/drawing/2014/main" val="3011406690"/>
                    </a:ext>
                  </a:extLst>
                </a:gridCol>
                <a:gridCol w="3610744">
                  <a:extLst>
                    <a:ext uri="{9D8B030D-6E8A-4147-A177-3AD203B41FA5}">
                      <a16:colId xmlns:a16="http://schemas.microsoft.com/office/drawing/2014/main" val="1807870999"/>
                    </a:ext>
                  </a:extLst>
                </a:gridCol>
              </a:tblGrid>
              <a:tr h="370840">
                <a:tc>
                  <a:txBody>
                    <a:bodyPr/>
                    <a:lstStyle/>
                    <a:p>
                      <a:pPr algn="ctr"/>
                      <a:r>
                        <a:rPr lang="lt-LT" dirty="0"/>
                        <a:t>Dokumento pavadinimas</a:t>
                      </a:r>
                    </a:p>
                  </a:txBody>
                  <a:tcPr/>
                </a:tc>
                <a:tc>
                  <a:txBody>
                    <a:bodyPr/>
                    <a:lstStyle/>
                    <a:p>
                      <a:pPr algn="ctr"/>
                      <a:r>
                        <a:rPr lang="lt-LT" dirty="0"/>
                        <a:t>Pateikimo</a:t>
                      </a:r>
                      <a:r>
                        <a:rPr lang="lt-LT" baseline="0" dirty="0"/>
                        <a:t> būdas</a:t>
                      </a:r>
                      <a:endParaRPr lang="lt-LT" dirty="0"/>
                    </a:p>
                  </a:txBody>
                  <a:tcPr/>
                </a:tc>
                <a:extLst>
                  <a:ext uri="{0D108BD9-81ED-4DB2-BD59-A6C34878D82A}">
                    <a16:rowId xmlns:a16="http://schemas.microsoft.com/office/drawing/2014/main" val="1984745550"/>
                  </a:ext>
                </a:extLst>
              </a:tr>
              <a:tr h="370840">
                <a:tc>
                  <a:txBody>
                    <a:bodyPr/>
                    <a:lstStyle/>
                    <a:p>
                      <a:pPr marL="269875" indent="-269875"/>
                      <a:r>
                        <a:rPr lang="lt-LT" dirty="0"/>
                        <a:t>1.</a:t>
                      </a:r>
                      <a:r>
                        <a:rPr lang="lt-LT" baseline="0" dirty="0"/>
                        <a:t>  P</a:t>
                      </a:r>
                      <a:r>
                        <a:rPr lang="lt-LT" dirty="0"/>
                        <a:t>areiškėjo ir partnerio (jei taikoma) įstaigos įstatų kopijos </a:t>
                      </a:r>
                      <a:r>
                        <a:rPr lang="lt-LT" i="1" dirty="0"/>
                        <a:t>(Aprašo 68.1. p.)</a:t>
                      </a:r>
                    </a:p>
                  </a:txBody>
                  <a:tcPr/>
                </a:tc>
                <a:tc>
                  <a:txBody>
                    <a:bodyPr/>
                    <a:lstStyle/>
                    <a:p>
                      <a:r>
                        <a:rPr lang="lt-LT" dirty="0"/>
                        <a:t>Pateikiama </a:t>
                      </a:r>
                      <a:r>
                        <a:rPr lang="lt-LT" b="1" dirty="0"/>
                        <a:t>įstatų</a:t>
                      </a:r>
                      <a:r>
                        <a:rPr lang="lt-LT" b="1" baseline="0" dirty="0"/>
                        <a:t> kopija</a:t>
                      </a:r>
                      <a:r>
                        <a:rPr lang="lt-LT" baseline="0" dirty="0"/>
                        <a:t>, </a:t>
                      </a:r>
                      <a:r>
                        <a:rPr lang="lt-LT" b="0" baseline="0" dirty="0"/>
                        <a:t>arba</a:t>
                      </a:r>
                      <a:r>
                        <a:rPr lang="lt-LT" baseline="0" dirty="0"/>
                        <a:t> Paraiškos A dalies 20 punkto lentelėje nurodomas </a:t>
                      </a:r>
                      <a:r>
                        <a:rPr lang="lt-LT" b="1" baseline="0" dirty="0"/>
                        <a:t>internetinis adresas</a:t>
                      </a:r>
                      <a:r>
                        <a:rPr lang="lt-LT" baseline="0" dirty="0"/>
                        <a:t>, kuriuo galima rasti  įstatų elektroninę versiją.</a:t>
                      </a:r>
                      <a:endParaRPr lang="lt-LT" dirty="0"/>
                    </a:p>
                  </a:txBody>
                  <a:tcPr/>
                </a:tc>
                <a:extLst>
                  <a:ext uri="{0D108BD9-81ED-4DB2-BD59-A6C34878D82A}">
                    <a16:rowId xmlns:a16="http://schemas.microsoft.com/office/drawing/2014/main" val="117528513"/>
                  </a:ext>
                </a:extLst>
              </a:tr>
              <a:tr h="370840">
                <a:tc>
                  <a:txBody>
                    <a:bodyPr/>
                    <a:lstStyle/>
                    <a:p>
                      <a:pPr marL="269875" indent="-269875"/>
                      <a:r>
                        <a:rPr lang="lt-LT" dirty="0"/>
                        <a:t>2.</a:t>
                      </a:r>
                      <a:r>
                        <a:rPr lang="lt-LT" baseline="0" dirty="0"/>
                        <a:t>  P</a:t>
                      </a:r>
                      <a:r>
                        <a:rPr lang="lt-LT" dirty="0"/>
                        <a:t>artnerio(-</a:t>
                      </a:r>
                      <a:r>
                        <a:rPr lang="lt-LT" dirty="0" err="1"/>
                        <a:t>ių</a:t>
                      </a:r>
                      <a:r>
                        <a:rPr lang="lt-LT" dirty="0"/>
                        <a:t>) deklaracija(-</a:t>
                      </a:r>
                      <a:r>
                        <a:rPr lang="lt-LT" dirty="0" err="1"/>
                        <a:t>os</a:t>
                      </a:r>
                      <a:r>
                        <a:rPr lang="lt-LT" dirty="0"/>
                        <a:t>), jei projektą numatyta įgyvendinti kartu su partneriais  </a:t>
                      </a:r>
                      <a:r>
                        <a:rPr lang="lt-LT" i="1" dirty="0"/>
                        <a:t>(Aprašo 68.2. p.)</a:t>
                      </a:r>
                    </a:p>
                  </a:txBody>
                  <a:tcPr/>
                </a:tc>
                <a:tc>
                  <a:txBody>
                    <a:bodyPr/>
                    <a:lstStyle/>
                    <a:p>
                      <a:r>
                        <a:rPr lang="lt-LT" dirty="0"/>
                        <a:t>Partnerio deklaracijos forma integruota į pildomą paraiškos formą</a:t>
                      </a:r>
                    </a:p>
                  </a:txBody>
                  <a:tcPr/>
                </a:tc>
                <a:extLst>
                  <a:ext uri="{0D108BD9-81ED-4DB2-BD59-A6C34878D82A}">
                    <a16:rowId xmlns:a16="http://schemas.microsoft.com/office/drawing/2014/main" val="4034054020"/>
                  </a:ext>
                </a:extLst>
              </a:tr>
              <a:tr h="185420">
                <a:tc>
                  <a:txBody>
                    <a:bodyPr/>
                    <a:lstStyle/>
                    <a:p>
                      <a:pPr marL="269875" indent="-269875"/>
                      <a:r>
                        <a:rPr lang="lt-LT" dirty="0"/>
                        <a:t>3.</a:t>
                      </a:r>
                      <a:r>
                        <a:rPr lang="lt-LT" baseline="0" dirty="0"/>
                        <a:t>  P</a:t>
                      </a:r>
                      <a:r>
                        <a:rPr lang="lt-LT" dirty="0"/>
                        <a:t>rojekto biudžeto paskirstymas pagal pareiškėją ir partnerį (-</a:t>
                      </a:r>
                      <a:r>
                        <a:rPr lang="lt-LT" dirty="0" err="1"/>
                        <a:t>ius</a:t>
                      </a:r>
                      <a:r>
                        <a:rPr lang="lt-LT" dirty="0"/>
                        <a:t>) </a:t>
                      </a:r>
                      <a:r>
                        <a:rPr lang="lt-LT" i="1" dirty="0"/>
                        <a:t>(Aprašo 68.3. p.)</a:t>
                      </a:r>
                      <a:endParaRPr lang="lt-LT" dirty="0"/>
                    </a:p>
                  </a:txBody>
                  <a:tcPr/>
                </a:tc>
                <a:tc>
                  <a:txBody>
                    <a:bodyPr/>
                    <a:lstStyle/>
                    <a:p>
                      <a:endParaRPr lang="lt-LT" dirty="0"/>
                    </a:p>
                  </a:txBody>
                  <a:tcPr/>
                </a:tc>
                <a:extLst>
                  <a:ext uri="{0D108BD9-81ED-4DB2-BD59-A6C34878D82A}">
                    <a16:rowId xmlns:a16="http://schemas.microsoft.com/office/drawing/2014/main" val="1244293504"/>
                  </a:ext>
                </a:extLst>
              </a:tr>
              <a:tr h="185420">
                <a:tc>
                  <a:txBody>
                    <a:bodyPr/>
                    <a:lstStyle/>
                    <a:p>
                      <a:pPr marL="269875" indent="-269875"/>
                      <a:r>
                        <a:rPr lang="lt-LT" dirty="0"/>
                        <a:t>4.</a:t>
                      </a:r>
                      <a:r>
                        <a:rPr lang="lt-LT" baseline="0" dirty="0"/>
                        <a:t>  Užpildytas k</a:t>
                      </a:r>
                      <a:r>
                        <a:rPr lang="lt-LT" dirty="0"/>
                        <a:t>lausimynas apie pirkimo ir (arba) importo pridėtinės vertės mokesčio tinkamumą finansuoti </a:t>
                      </a:r>
                      <a:r>
                        <a:rPr lang="lt-LT" i="1" dirty="0"/>
                        <a:t>(Aprašo 68.4. p.)</a:t>
                      </a:r>
                      <a:endParaRPr lang="lt-LT" dirty="0"/>
                    </a:p>
                  </a:txBody>
                  <a:tcPr/>
                </a:tc>
                <a:tc>
                  <a:txBody>
                    <a:bodyPr/>
                    <a:lstStyle/>
                    <a:p>
                      <a:r>
                        <a:rPr lang="lt-LT" dirty="0"/>
                        <a:t>Pridedamas užpildytas klausimynas</a:t>
                      </a:r>
                    </a:p>
                  </a:txBody>
                  <a:tcPr/>
                </a:tc>
                <a:extLst>
                  <a:ext uri="{0D108BD9-81ED-4DB2-BD59-A6C34878D82A}">
                    <a16:rowId xmlns:a16="http://schemas.microsoft.com/office/drawing/2014/main" val="351022907"/>
                  </a:ext>
                </a:extLst>
              </a:tr>
            </a:tbl>
          </a:graphicData>
        </a:graphic>
      </p:graphicFrame>
      <p:pic>
        <p:nvPicPr>
          <p:cNvPr id="5" name="Picture 4" descr="C:\Users\ausjon\Desktop\2014-2020 zenklas\ESFIVP-I-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8930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8087</TotalTime>
  <Words>1677</Words>
  <Application>Microsoft Office PowerPoint</Application>
  <PresentationFormat>On-screen Show (4:3)</PresentationFormat>
  <Paragraphs>183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Georgia</vt:lpstr>
      <vt:lpstr>Times New Roman</vt:lpstr>
      <vt:lpstr>Office Theme</vt:lpstr>
      <vt:lpstr>Priemonės “Kraštovaizdžio apsauga”  finansavimo sąlygų aprašo (toliau – Aprašas) 11.4 p. veikla: Bešeimininkių apleistų pastatų ir įrenginių likvidavimas  </vt:lpstr>
      <vt:lpstr>Sąvokos</vt:lpstr>
      <vt:lpstr>Priemonės įgyvendinimo stebėsenos rodikliai</vt:lpstr>
      <vt:lpstr>Reikalavimai, kuriuos turi atitikti PROJEKTINIS PASIŪLYMAS (I) </vt:lpstr>
      <vt:lpstr>Reikalavimai, kuriuos turi atitikti PROJEKTINIS PASIŪLYMAS (II) </vt:lpstr>
      <vt:lpstr>Reikalavimai, kuriuos turi atitikti PROJEKTINIS PASIŪLYMAS (III) </vt:lpstr>
      <vt:lpstr>Reikalavimai, kuriuos turi atitikti PROJEKTINIS PASIŪLYMAS (IV) </vt:lpstr>
      <vt:lpstr>Reikalavimai, kuriuos turi ĮVYKDYTI pareiškėjas iki paraiškos pateikimo </vt:lpstr>
      <vt:lpstr>Dokumentai, kurie teikiami kartu su  PARAIŠKA (I) </vt:lpstr>
      <vt:lpstr>Dokumentai, kurie teikiami kartu su  PARAIŠKA (II) </vt:lpstr>
      <vt:lpstr>Dokumentai, kurie teikiami kartu su  PARAIŠKA (III) </vt:lpstr>
      <vt:lpstr>Dokumentai, kurie teikiami kartu su  PARAIŠKA (IV) </vt:lpstr>
      <vt:lpstr>Netiesioginių projekto išlaidų finansavimas (projekto administravimo išlaidos).</vt:lpstr>
      <vt:lpstr>PowerPoint Presentation</vt:lpstr>
      <vt:lpstr>Projekto veiklų rangos (angl. outsourcing) išlaidomis laikomos tik tų veiklų, kurias visiškai įgyvendina ne pats projekto vykdytojas, o paslaugų teikėjai, prekių tiekėjai ar rangovai, išlaidos. (Rekomendacijos dėl projektų išlaidų atitikties Europos Sąjungos struktūrinių fondų reikalavimams, 45 punktas)</vt:lpstr>
      <vt:lpstr>Ačiū už dėmesį!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metų veiklos rezultatai</dc:title>
  <dc:creator>grabag</dc:creator>
  <cp:lastModifiedBy>Lina Nemuraite</cp:lastModifiedBy>
  <cp:revision>708</cp:revision>
  <cp:lastPrinted>2016-04-26T10:50:13Z</cp:lastPrinted>
  <dcterms:created xsi:type="dcterms:W3CDTF">2010-03-09T07:21:41Z</dcterms:created>
  <dcterms:modified xsi:type="dcterms:W3CDTF">2016-04-26T12:19:52Z</dcterms:modified>
</cp:coreProperties>
</file>