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9"/>
  </p:notesMasterIdLst>
  <p:handoutMasterIdLst>
    <p:handoutMasterId r:id="rId20"/>
  </p:handoutMasterIdLst>
  <p:sldIdLst>
    <p:sldId id="256" r:id="rId2"/>
    <p:sldId id="260" r:id="rId3"/>
    <p:sldId id="257" r:id="rId4"/>
    <p:sldId id="258" r:id="rId5"/>
    <p:sldId id="259" r:id="rId6"/>
    <p:sldId id="262" r:id="rId7"/>
    <p:sldId id="263" r:id="rId8"/>
    <p:sldId id="261" r:id="rId9"/>
    <p:sldId id="272" r:id="rId10"/>
    <p:sldId id="269" r:id="rId11"/>
    <p:sldId id="266" r:id="rId12"/>
    <p:sldId id="271" r:id="rId13"/>
    <p:sldId id="264" r:id="rId14"/>
    <p:sldId id="265" r:id="rId15"/>
    <p:sldId id="267" r:id="rId16"/>
    <p:sldId id="289" r:id="rId17"/>
    <p:sldId id="270" r:id="rId18"/>
  </p:sldIdLst>
  <p:sldSz cx="9144000" cy="6858000" type="screen4x3"/>
  <p:notesSz cx="6794500" cy="9931400"/>
  <p:defaultTextStyle>
    <a:defPPr>
      <a:defRPr lang="lt-LT"/>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6B1054EF-99F8-4788-B574-38AE1442A925}">
          <p14:sldIdLst>
            <p14:sldId id="256"/>
          </p14:sldIdLst>
        </p14:section>
        <p14:section name="Untitled Section" id="{818317A7-068A-4266-8B83-A32EDB6D4E55}">
          <p14:sldIdLst>
            <p14:sldId id="260"/>
            <p14:sldId id="257"/>
            <p14:sldId id="258"/>
            <p14:sldId id="259"/>
            <p14:sldId id="262"/>
            <p14:sldId id="263"/>
            <p14:sldId id="261"/>
            <p14:sldId id="272"/>
            <p14:sldId id="269"/>
            <p14:sldId id="266"/>
            <p14:sldId id="271"/>
            <p14:sldId id="264"/>
            <p14:sldId id="265"/>
            <p14:sldId id="267"/>
            <p14:sldId id="289"/>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6868"/>
    <a:srgbClr val="62AFE4"/>
    <a:srgbClr val="65D7FF"/>
    <a:srgbClr val="57D3FF"/>
    <a:srgbClr val="37CBFF"/>
    <a:srgbClr val="00BBFE"/>
    <a:srgbClr val="97FBB6"/>
    <a:srgbClr val="128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06" autoAdjust="0"/>
    <p:restoredTop sz="92433" autoAdjust="0"/>
  </p:normalViewPr>
  <p:slideViewPr>
    <p:cSldViewPr>
      <p:cViewPr varScale="1">
        <p:scale>
          <a:sx n="83" d="100"/>
          <a:sy n="83" d="100"/>
        </p:scale>
        <p:origin x="11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958" cy="497218"/>
          </a:xfrm>
          <a:prstGeom prst="rect">
            <a:avLst/>
          </a:prstGeom>
        </p:spPr>
        <p:txBody>
          <a:bodyPr vert="horz" lIns="93406" tIns="46703" rIns="93406" bIns="46703" rtlCol="0"/>
          <a:lstStyle>
            <a:lvl1pPr algn="l">
              <a:defRPr sz="1200"/>
            </a:lvl1pPr>
          </a:lstStyle>
          <a:p>
            <a:endParaRPr lang="lt-LT"/>
          </a:p>
        </p:txBody>
      </p:sp>
      <p:sp>
        <p:nvSpPr>
          <p:cNvPr id="3" name="Date Placeholder 2"/>
          <p:cNvSpPr>
            <a:spLocks noGrp="1"/>
          </p:cNvSpPr>
          <p:nvPr>
            <p:ph type="dt" sz="quarter" idx="1"/>
          </p:nvPr>
        </p:nvSpPr>
        <p:spPr>
          <a:xfrm>
            <a:off x="3848918" y="1"/>
            <a:ext cx="2943958" cy="497218"/>
          </a:xfrm>
          <a:prstGeom prst="rect">
            <a:avLst/>
          </a:prstGeom>
        </p:spPr>
        <p:txBody>
          <a:bodyPr vert="horz" lIns="93406" tIns="46703" rIns="93406" bIns="46703" rtlCol="0"/>
          <a:lstStyle>
            <a:lvl1pPr algn="r">
              <a:defRPr sz="1200"/>
            </a:lvl1pPr>
          </a:lstStyle>
          <a:p>
            <a:fld id="{46160C5C-28F7-4597-87B2-7FAE93102406}" type="datetimeFigureOut">
              <a:rPr lang="lt-LT" smtClean="0"/>
              <a:t>2016.04.26</a:t>
            </a:fld>
            <a:endParaRPr lang="lt-LT"/>
          </a:p>
        </p:txBody>
      </p:sp>
      <p:sp>
        <p:nvSpPr>
          <p:cNvPr id="4" name="Footer Placeholder 3"/>
          <p:cNvSpPr>
            <a:spLocks noGrp="1"/>
          </p:cNvSpPr>
          <p:nvPr>
            <p:ph type="ftr" sz="quarter" idx="2"/>
          </p:nvPr>
        </p:nvSpPr>
        <p:spPr>
          <a:xfrm>
            <a:off x="0" y="9434183"/>
            <a:ext cx="2943958" cy="497217"/>
          </a:xfrm>
          <a:prstGeom prst="rect">
            <a:avLst/>
          </a:prstGeom>
        </p:spPr>
        <p:txBody>
          <a:bodyPr vert="horz" lIns="93406" tIns="46703" rIns="93406" bIns="46703" rtlCol="0" anchor="b"/>
          <a:lstStyle>
            <a:lvl1pPr algn="l">
              <a:defRPr sz="1200"/>
            </a:lvl1pPr>
          </a:lstStyle>
          <a:p>
            <a:endParaRPr lang="lt-LT"/>
          </a:p>
        </p:txBody>
      </p:sp>
      <p:sp>
        <p:nvSpPr>
          <p:cNvPr id="5" name="Slide Number Placeholder 4"/>
          <p:cNvSpPr>
            <a:spLocks noGrp="1"/>
          </p:cNvSpPr>
          <p:nvPr>
            <p:ph type="sldNum" sz="quarter" idx="3"/>
          </p:nvPr>
        </p:nvSpPr>
        <p:spPr>
          <a:xfrm>
            <a:off x="3848918" y="9434183"/>
            <a:ext cx="2943958" cy="497217"/>
          </a:xfrm>
          <a:prstGeom prst="rect">
            <a:avLst/>
          </a:prstGeom>
        </p:spPr>
        <p:txBody>
          <a:bodyPr vert="horz" lIns="93406" tIns="46703" rIns="93406" bIns="46703" rtlCol="0" anchor="b"/>
          <a:lstStyle>
            <a:lvl1pPr algn="r">
              <a:defRPr sz="1200"/>
            </a:lvl1pPr>
          </a:lstStyle>
          <a:p>
            <a:fld id="{E8C66B76-7A9C-44A3-BA82-F9257776FE45}" type="slidenum">
              <a:rPr lang="lt-LT" smtClean="0"/>
              <a:t>‹#›</a:t>
            </a:fld>
            <a:endParaRPr lang="lt-LT"/>
          </a:p>
        </p:txBody>
      </p:sp>
    </p:spTree>
    <p:extLst>
      <p:ext uri="{BB962C8B-B14F-4D97-AF65-F5344CB8AC3E}">
        <p14:creationId xmlns:p14="http://schemas.microsoft.com/office/powerpoint/2010/main" val="65488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958" cy="497218"/>
          </a:xfrm>
          <a:prstGeom prst="rect">
            <a:avLst/>
          </a:prstGeom>
        </p:spPr>
        <p:txBody>
          <a:bodyPr vert="horz" lIns="91472" tIns="45737" rIns="91472" bIns="45737" rtlCol="0"/>
          <a:lstStyle>
            <a:lvl1pPr algn="l" eaLnBrk="1" hangingPunct="1">
              <a:spcBef>
                <a:spcPct val="50000"/>
              </a:spcBef>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48918" y="1"/>
            <a:ext cx="2943958" cy="497218"/>
          </a:xfrm>
          <a:prstGeom prst="rect">
            <a:avLst/>
          </a:prstGeom>
        </p:spPr>
        <p:txBody>
          <a:bodyPr vert="horz" lIns="91472" tIns="45737" rIns="91472" bIns="45737" rtlCol="0"/>
          <a:lstStyle>
            <a:lvl1pPr algn="r" eaLnBrk="1" hangingPunct="1">
              <a:spcBef>
                <a:spcPct val="50000"/>
              </a:spcBef>
              <a:defRPr sz="1200">
                <a:latin typeface="Arial" pitchFamily="34" charset="0"/>
                <a:cs typeface="Arial" pitchFamily="34" charset="0"/>
              </a:defRPr>
            </a:lvl1pPr>
          </a:lstStyle>
          <a:p>
            <a:pPr>
              <a:defRPr/>
            </a:pPr>
            <a:fld id="{FABF0DC0-DE35-4594-A345-45C14D1209C2}" type="datetimeFigureOut">
              <a:rPr lang="en-US"/>
              <a:pPr>
                <a:defRPr/>
              </a:pPr>
              <a:t>4/26/2016</a:t>
            </a:fld>
            <a:endParaRPr lang="en-US"/>
          </a:p>
        </p:txBody>
      </p:sp>
      <p:sp>
        <p:nvSpPr>
          <p:cNvPr id="4" name="Slide Image Placeholder 3"/>
          <p:cNvSpPr>
            <a:spLocks noGrp="1" noRot="1" noChangeAspect="1"/>
          </p:cNvSpPr>
          <p:nvPr>
            <p:ph type="sldImg" idx="2"/>
          </p:nvPr>
        </p:nvSpPr>
        <p:spPr>
          <a:xfrm>
            <a:off x="912813" y="744538"/>
            <a:ext cx="4968875" cy="3725862"/>
          </a:xfrm>
          <a:prstGeom prst="rect">
            <a:avLst/>
          </a:prstGeom>
          <a:noFill/>
          <a:ln w="12700">
            <a:solidFill>
              <a:prstClr val="black"/>
            </a:solidFill>
          </a:ln>
        </p:spPr>
        <p:txBody>
          <a:bodyPr vert="horz" lIns="91472" tIns="45737" rIns="91472" bIns="45737" rtlCol="0" anchor="ctr"/>
          <a:lstStyle/>
          <a:p>
            <a:pPr lvl="0"/>
            <a:endParaRPr lang="en-US" noProof="0"/>
          </a:p>
        </p:txBody>
      </p:sp>
      <p:sp>
        <p:nvSpPr>
          <p:cNvPr id="5" name="Notes Placeholder 4"/>
          <p:cNvSpPr>
            <a:spLocks noGrp="1"/>
          </p:cNvSpPr>
          <p:nvPr>
            <p:ph type="body" sz="quarter" idx="3"/>
          </p:nvPr>
        </p:nvSpPr>
        <p:spPr>
          <a:xfrm>
            <a:off x="679126" y="4717901"/>
            <a:ext cx="5436250" cy="4468482"/>
          </a:xfrm>
          <a:prstGeom prst="rect">
            <a:avLst/>
          </a:prstGeom>
        </p:spPr>
        <p:txBody>
          <a:bodyPr vert="horz" lIns="91472" tIns="45737" rIns="91472" bIns="4573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2563"/>
            <a:ext cx="2943958" cy="497218"/>
          </a:xfrm>
          <a:prstGeom prst="rect">
            <a:avLst/>
          </a:prstGeom>
        </p:spPr>
        <p:txBody>
          <a:bodyPr vert="horz" lIns="91472" tIns="45737" rIns="91472" bIns="45737" rtlCol="0" anchor="b"/>
          <a:lstStyle>
            <a:lvl1pPr algn="l" eaLnBrk="1" hangingPunct="1">
              <a:spcBef>
                <a:spcPct val="50000"/>
              </a:spcBef>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48918" y="9432563"/>
            <a:ext cx="2943958" cy="497218"/>
          </a:xfrm>
          <a:prstGeom prst="rect">
            <a:avLst/>
          </a:prstGeom>
        </p:spPr>
        <p:txBody>
          <a:bodyPr vert="horz" wrap="square" lIns="91472" tIns="45737" rIns="91472" bIns="45737" numCol="1" anchor="b" anchorCtr="0" compatLnSpc="1">
            <a:prstTxWarp prst="textNoShape">
              <a:avLst/>
            </a:prstTxWarp>
          </a:bodyPr>
          <a:lstStyle>
            <a:lvl1pPr algn="r" eaLnBrk="1" hangingPunct="1">
              <a:spcBef>
                <a:spcPct val="50000"/>
              </a:spcBef>
              <a:defRPr sz="1200" smtClean="0"/>
            </a:lvl1pPr>
          </a:lstStyle>
          <a:p>
            <a:pPr>
              <a:defRPr/>
            </a:pPr>
            <a:fld id="{B2A72503-2658-4AB3-B911-C7D950AC0BCC}" type="slidenum">
              <a:rPr lang="en-US" altLang="lt-LT"/>
              <a:pPr>
                <a:defRPr/>
              </a:pPr>
              <a:t>‹#›</a:t>
            </a:fld>
            <a:endParaRPr lang="en-US" altLang="lt-L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8923" indent="-291894">
              <a:spcBef>
                <a:spcPct val="30000"/>
              </a:spcBef>
              <a:defRPr sz="1200">
                <a:solidFill>
                  <a:schemeClr val="tx1"/>
                </a:solidFill>
                <a:latin typeface="Calibri" panose="020F0502020204030204" pitchFamily="34" charset="0"/>
              </a:defRPr>
            </a:lvl2pPr>
            <a:lvl3pPr marL="1167575" indent="-233515">
              <a:spcBef>
                <a:spcPct val="30000"/>
              </a:spcBef>
              <a:defRPr sz="1200">
                <a:solidFill>
                  <a:schemeClr val="tx1"/>
                </a:solidFill>
                <a:latin typeface="Calibri" panose="020F0502020204030204" pitchFamily="34" charset="0"/>
              </a:defRPr>
            </a:lvl3pPr>
            <a:lvl4pPr marL="1634604" indent="-233515">
              <a:spcBef>
                <a:spcPct val="30000"/>
              </a:spcBef>
              <a:defRPr sz="1200">
                <a:solidFill>
                  <a:schemeClr val="tx1"/>
                </a:solidFill>
                <a:latin typeface="Calibri" panose="020F0502020204030204" pitchFamily="34" charset="0"/>
              </a:defRPr>
            </a:lvl4pPr>
            <a:lvl5pPr marL="2101634" indent="-233515">
              <a:spcBef>
                <a:spcPct val="30000"/>
              </a:spcBef>
              <a:defRPr sz="1200">
                <a:solidFill>
                  <a:schemeClr val="tx1"/>
                </a:solidFill>
                <a:latin typeface="Calibri" panose="020F0502020204030204" pitchFamily="34" charset="0"/>
              </a:defRPr>
            </a:lvl5pPr>
            <a:lvl6pPr marL="2568664" indent="-233515" eaLnBrk="0" fontAlgn="base" hangingPunct="0">
              <a:spcBef>
                <a:spcPct val="30000"/>
              </a:spcBef>
              <a:spcAft>
                <a:spcPct val="0"/>
              </a:spcAft>
              <a:defRPr sz="1200">
                <a:solidFill>
                  <a:schemeClr val="tx1"/>
                </a:solidFill>
                <a:latin typeface="Calibri" panose="020F0502020204030204" pitchFamily="34" charset="0"/>
              </a:defRPr>
            </a:lvl6pPr>
            <a:lvl7pPr marL="3035694" indent="-233515" eaLnBrk="0" fontAlgn="base" hangingPunct="0">
              <a:spcBef>
                <a:spcPct val="30000"/>
              </a:spcBef>
              <a:spcAft>
                <a:spcPct val="0"/>
              </a:spcAft>
              <a:defRPr sz="1200">
                <a:solidFill>
                  <a:schemeClr val="tx1"/>
                </a:solidFill>
                <a:latin typeface="Calibri" panose="020F0502020204030204" pitchFamily="34" charset="0"/>
              </a:defRPr>
            </a:lvl7pPr>
            <a:lvl8pPr marL="3502724" indent="-233515" eaLnBrk="0" fontAlgn="base" hangingPunct="0">
              <a:spcBef>
                <a:spcPct val="30000"/>
              </a:spcBef>
              <a:spcAft>
                <a:spcPct val="0"/>
              </a:spcAft>
              <a:defRPr sz="1200">
                <a:solidFill>
                  <a:schemeClr val="tx1"/>
                </a:solidFill>
                <a:latin typeface="Calibri" panose="020F0502020204030204" pitchFamily="34" charset="0"/>
              </a:defRPr>
            </a:lvl8pPr>
            <a:lvl9pPr marL="3969753" indent="-23351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50000"/>
              </a:spcBef>
            </a:pPr>
            <a:fld id="{C1E72374-6868-4DC3-BA41-1BEE8BD7B976}" type="slidenum">
              <a:rPr lang="en-US" altLang="en-US">
                <a:latin typeface="Arial" panose="020B0604020202020204" pitchFamily="34" charset="0"/>
              </a:rPr>
              <a:pPr>
                <a:spcBef>
                  <a:spcPct val="5000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A352E41C-008B-46DE-803E-56E3FF43F2B3}" type="slidenum">
              <a:rPr lang="lt-LT" altLang="lt-LT"/>
              <a:pPr>
                <a:defRPr/>
              </a:pPr>
              <a:t>‹#›</a:t>
            </a:fld>
            <a:endParaRPr lang="lt-LT" altLang="lt-LT"/>
          </a:p>
        </p:txBody>
      </p:sp>
    </p:spTree>
    <p:extLst>
      <p:ext uri="{BB962C8B-B14F-4D97-AF65-F5344CB8AC3E}">
        <p14:creationId xmlns:p14="http://schemas.microsoft.com/office/powerpoint/2010/main" val="293100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A9AC3643-3A78-4A20-93A9-13EEC669EF9C}" type="slidenum">
              <a:rPr lang="lt-LT" altLang="lt-LT"/>
              <a:pPr>
                <a:defRPr/>
              </a:pPr>
              <a:t>‹#›</a:t>
            </a:fld>
            <a:endParaRPr lang="lt-LT" altLang="lt-LT"/>
          </a:p>
        </p:txBody>
      </p:sp>
    </p:spTree>
    <p:extLst>
      <p:ext uri="{BB962C8B-B14F-4D97-AF65-F5344CB8AC3E}">
        <p14:creationId xmlns:p14="http://schemas.microsoft.com/office/powerpoint/2010/main" val="240915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CF8E432D-F909-44BF-A04E-0EA1963C250E}" type="slidenum">
              <a:rPr lang="lt-LT" altLang="lt-LT"/>
              <a:pPr>
                <a:defRPr/>
              </a:pPr>
              <a:t>‹#›</a:t>
            </a:fld>
            <a:endParaRPr lang="lt-LT" altLang="lt-LT"/>
          </a:p>
        </p:txBody>
      </p:sp>
    </p:spTree>
    <p:extLst>
      <p:ext uri="{BB962C8B-B14F-4D97-AF65-F5344CB8AC3E}">
        <p14:creationId xmlns:p14="http://schemas.microsoft.com/office/powerpoint/2010/main" val="352744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3250C1C5-1C18-40D8-8D88-2B56C8863B5D}" type="slidenum">
              <a:rPr lang="lt-LT" altLang="lt-LT"/>
              <a:pPr>
                <a:defRPr/>
              </a:pPr>
              <a:t>‹#›</a:t>
            </a:fld>
            <a:endParaRPr lang="lt-LT" altLang="lt-LT"/>
          </a:p>
        </p:txBody>
      </p:sp>
    </p:spTree>
    <p:extLst>
      <p:ext uri="{BB962C8B-B14F-4D97-AF65-F5344CB8AC3E}">
        <p14:creationId xmlns:p14="http://schemas.microsoft.com/office/powerpoint/2010/main" val="103913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85385B80-4BDA-4CA3-B22F-85FC4BDAD068}" type="slidenum">
              <a:rPr lang="lt-LT" altLang="lt-LT"/>
              <a:pPr>
                <a:defRPr/>
              </a:pPr>
              <a:t>‹#›</a:t>
            </a:fld>
            <a:endParaRPr lang="lt-LT" altLang="lt-LT"/>
          </a:p>
        </p:txBody>
      </p:sp>
    </p:spTree>
    <p:extLst>
      <p:ext uri="{BB962C8B-B14F-4D97-AF65-F5344CB8AC3E}">
        <p14:creationId xmlns:p14="http://schemas.microsoft.com/office/powerpoint/2010/main" val="423845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AC491ED0-DFDC-42D5-8924-A422D7086939}" type="slidenum">
              <a:rPr lang="lt-LT" altLang="lt-LT"/>
              <a:pPr>
                <a:defRPr/>
              </a:pPr>
              <a:t>‹#›</a:t>
            </a:fld>
            <a:endParaRPr lang="lt-LT" altLang="lt-LT"/>
          </a:p>
        </p:txBody>
      </p:sp>
    </p:spTree>
    <p:extLst>
      <p:ext uri="{BB962C8B-B14F-4D97-AF65-F5344CB8AC3E}">
        <p14:creationId xmlns:p14="http://schemas.microsoft.com/office/powerpoint/2010/main" val="114014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lt-LT"/>
          </a:p>
        </p:txBody>
      </p:sp>
      <p:sp>
        <p:nvSpPr>
          <p:cNvPr id="8" name="Footer Placeholder 4"/>
          <p:cNvSpPr>
            <a:spLocks noGrp="1"/>
          </p:cNvSpPr>
          <p:nvPr>
            <p:ph type="ftr" sz="quarter" idx="11"/>
          </p:nvPr>
        </p:nvSpPr>
        <p:spPr/>
        <p:txBody>
          <a:bodyPr/>
          <a:lstStyle>
            <a:lvl1pPr>
              <a:defRPr/>
            </a:lvl1pPr>
          </a:lstStyle>
          <a:p>
            <a:pPr>
              <a:defRPr/>
            </a:pPr>
            <a:endParaRPr lang="lt-LT"/>
          </a:p>
        </p:txBody>
      </p:sp>
      <p:sp>
        <p:nvSpPr>
          <p:cNvPr id="9" name="Slide Number Placeholder 5"/>
          <p:cNvSpPr>
            <a:spLocks noGrp="1"/>
          </p:cNvSpPr>
          <p:nvPr>
            <p:ph type="sldNum" sz="quarter" idx="12"/>
          </p:nvPr>
        </p:nvSpPr>
        <p:spPr/>
        <p:txBody>
          <a:bodyPr/>
          <a:lstStyle>
            <a:lvl1pPr>
              <a:defRPr/>
            </a:lvl1pPr>
          </a:lstStyle>
          <a:p>
            <a:pPr>
              <a:defRPr/>
            </a:pPr>
            <a:fld id="{0B7517C3-C72D-4D71-8AB1-BA2F3AFF8BDA}" type="slidenum">
              <a:rPr lang="lt-LT" altLang="lt-LT"/>
              <a:pPr>
                <a:defRPr/>
              </a:pPr>
              <a:t>‹#›</a:t>
            </a:fld>
            <a:endParaRPr lang="lt-LT" altLang="lt-LT"/>
          </a:p>
        </p:txBody>
      </p:sp>
    </p:spTree>
    <p:extLst>
      <p:ext uri="{BB962C8B-B14F-4D97-AF65-F5344CB8AC3E}">
        <p14:creationId xmlns:p14="http://schemas.microsoft.com/office/powerpoint/2010/main" val="217311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lt-LT"/>
          </a:p>
        </p:txBody>
      </p:sp>
      <p:sp>
        <p:nvSpPr>
          <p:cNvPr id="4" name="Footer Placeholder 4"/>
          <p:cNvSpPr>
            <a:spLocks noGrp="1"/>
          </p:cNvSpPr>
          <p:nvPr>
            <p:ph type="ftr" sz="quarter" idx="11"/>
          </p:nvPr>
        </p:nvSpPr>
        <p:spPr/>
        <p:txBody>
          <a:bodyPr/>
          <a:lstStyle>
            <a:lvl1pPr>
              <a:defRPr/>
            </a:lvl1pPr>
          </a:lstStyle>
          <a:p>
            <a:pPr>
              <a:defRPr/>
            </a:pPr>
            <a:endParaRPr lang="lt-LT"/>
          </a:p>
        </p:txBody>
      </p:sp>
      <p:sp>
        <p:nvSpPr>
          <p:cNvPr id="5" name="Slide Number Placeholder 5"/>
          <p:cNvSpPr>
            <a:spLocks noGrp="1"/>
          </p:cNvSpPr>
          <p:nvPr>
            <p:ph type="sldNum" sz="quarter" idx="12"/>
          </p:nvPr>
        </p:nvSpPr>
        <p:spPr/>
        <p:txBody>
          <a:bodyPr/>
          <a:lstStyle>
            <a:lvl1pPr>
              <a:defRPr/>
            </a:lvl1pPr>
          </a:lstStyle>
          <a:p>
            <a:pPr>
              <a:defRPr/>
            </a:pPr>
            <a:fld id="{17261BCF-D5E0-4C2C-9C31-A9A51121EA79}" type="slidenum">
              <a:rPr lang="lt-LT" altLang="lt-LT"/>
              <a:pPr>
                <a:defRPr/>
              </a:pPr>
              <a:t>‹#›</a:t>
            </a:fld>
            <a:endParaRPr lang="lt-LT" altLang="lt-LT"/>
          </a:p>
        </p:txBody>
      </p:sp>
    </p:spTree>
    <p:extLst>
      <p:ext uri="{BB962C8B-B14F-4D97-AF65-F5344CB8AC3E}">
        <p14:creationId xmlns:p14="http://schemas.microsoft.com/office/powerpoint/2010/main" val="1694255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lt-LT"/>
          </a:p>
        </p:txBody>
      </p:sp>
      <p:sp>
        <p:nvSpPr>
          <p:cNvPr id="3" name="Footer Placeholder 4"/>
          <p:cNvSpPr>
            <a:spLocks noGrp="1"/>
          </p:cNvSpPr>
          <p:nvPr>
            <p:ph type="ftr" sz="quarter" idx="11"/>
          </p:nvPr>
        </p:nvSpPr>
        <p:spPr/>
        <p:txBody>
          <a:bodyPr/>
          <a:lstStyle>
            <a:lvl1pPr>
              <a:defRPr/>
            </a:lvl1pPr>
          </a:lstStyle>
          <a:p>
            <a:pPr>
              <a:defRPr/>
            </a:pPr>
            <a:endParaRPr lang="lt-LT"/>
          </a:p>
        </p:txBody>
      </p:sp>
      <p:sp>
        <p:nvSpPr>
          <p:cNvPr id="4" name="Slide Number Placeholder 5"/>
          <p:cNvSpPr>
            <a:spLocks noGrp="1"/>
          </p:cNvSpPr>
          <p:nvPr>
            <p:ph type="sldNum" sz="quarter" idx="12"/>
          </p:nvPr>
        </p:nvSpPr>
        <p:spPr/>
        <p:txBody>
          <a:bodyPr/>
          <a:lstStyle>
            <a:lvl1pPr>
              <a:defRPr/>
            </a:lvl1pPr>
          </a:lstStyle>
          <a:p>
            <a:pPr>
              <a:defRPr/>
            </a:pPr>
            <a:fld id="{0561B9F5-BEE6-4B83-9FF4-EF2CC870188B}" type="slidenum">
              <a:rPr lang="lt-LT" altLang="lt-LT"/>
              <a:pPr>
                <a:defRPr/>
              </a:pPr>
              <a:t>‹#›</a:t>
            </a:fld>
            <a:endParaRPr lang="lt-LT" altLang="lt-LT"/>
          </a:p>
        </p:txBody>
      </p:sp>
    </p:spTree>
    <p:extLst>
      <p:ext uri="{BB962C8B-B14F-4D97-AF65-F5344CB8AC3E}">
        <p14:creationId xmlns:p14="http://schemas.microsoft.com/office/powerpoint/2010/main" val="31666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2585D6D5-E3B7-434D-A125-855EF4451731}" type="slidenum">
              <a:rPr lang="lt-LT" altLang="lt-LT"/>
              <a:pPr>
                <a:defRPr/>
              </a:pPr>
              <a:t>‹#›</a:t>
            </a:fld>
            <a:endParaRPr lang="lt-LT" altLang="lt-LT"/>
          </a:p>
        </p:txBody>
      </p:sp>
    </p:spTree>
    <p:extLst>
      <p:ext uri="{BB962C8B-B14F-4D97-AF65-F5344CB8AC3E}">
        <p14:creationId xmlns:p14="http://schemas.microsoft.com/office/powerpoint/2010/main" val="105008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3FC6FBA7-6A08-41BE-9371-DA381BAAD9A3}" type="slidenum">
              <a:rPr lang="lt-LT" altLang="lt-LT"/>
              <a:pPr>
                <a:defRPr/>
              </a:pPr>
              <a:t>‹#›</a:t>
            </a:fld>
            <a:endParaRPr lang="lt-LT" altLang="lt-LT"/>
          </a:p>
        </p:txBody>
      </p:sp>
    </p:spTree>
    <p:extLst>
      <p:ext uri="{BB962C8B-B14F-4D97-AF65-F5344CB8AC3E}">
        <p14:creationId xmlns:p14="http://schemas.microsoft.com/office/powerpoint/2010/main" val="395745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spcBef>
                <a:spcPct val="50000"/>
              </a:spcBef>
              <a:defRPr sz="1200">
                <a:solidFill>
                  <a:schemeClr val="tx1">
                    <a:tint val="75000"/>
                  </a:schemeClr>
                </a:solidFill>
                <a:latin typeface="Arial" charset="0"/>
                <a:cs typeface="Arial" charset="0"/>
              </a:defRPr>
            </a:lvl1pPr>
          </a:lstStyle>
          <a:p>
            <a:pPr>
              <a:defRPr/>
            </a:pPr>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spcBef>
                <a:spcPct val="50000"/>
              </a:spcBef>
              <a:defRPr sz="1200">
                <a:solidFill>
                  <a:schemeClr val="tx1">
                    <a:tint val="75000"/>
                  </a:schemeClr>
                </a:solidFill>
                <a:latin typeface="Arial" charset="0"/>
                <a:cs typeface="Arial" charset="0"/>
              </a:defRPr>
            </a:lvl1pPr>
          </a:lstStyle>
          <a:p>
            <a:pPr>
              <a:defRPr/>
            </a:pPr>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spcBef>
                <a:spcPct val="50000"/>
              </a:spcBef>
              <a:defRPr sz="1200" smtClean="0">
                <a:solidFill>
                  <a:srgbClr val="898989"/>
                </a:solidFill>
              </a:defRPr>
            </a:lvl1pPr>
          </a:lstStyle>
          <a:p>
            <a:pPr>
              <a:defRPr/>
            </a:pPr>
            <a:fld id="{C46F40A1-C4D4-4E48-A517-70D7717CA12F}" type="slidenum">
              <a:rPr lang="lt-LT" altLang="lt-LT"/>
              <a:pPr>
                <a:defRPr/>
              </a:pPr>
              <a:t>‹#›</a:t>
            </a:fld>
            <a:endParaRPr lang="lt-LT" altLang="lt-LT"/>
          </a:p>
        </p:txBody>
      </p:sp>
      <p:pic>
        <p:nvPicPr>
          <p:cNvPr id="1031" name="Picture 7" descr="C:\Users\dainiusk\Desktop\Fonas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11560" y="404664"/>
            <a:ext cx="7774632" cy="5688632"/>
          </a:xfrm>
        </p:spPr>
        <p:txBody>
          <a:bodyPr/>
          <a:lstStyle/>
          <a:p>
            <a:pPr eaLnBrk="1" hangingPunct="1"/>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r>
              <a:rPr lang="lt-LT" altLang="en-US" sz="2800" b="1" dirty="0">
                <a:latin typeface="Times New Roman" panose="02020603050405020304" pitchFamily="18" charset="0"/>
                <a:cs typeface="Times New Roman" panose="02020603050405020304" pitchFamily="18" charset="0"/>
              </a:rPr>
              <a:t>Priemonė “Kraštovaizdžio apsauga” </a:t>
            </a:r>
            <a:br>
              <a:rPr lang="lt-LT" altLang="en-US" sz="2800" b="1" dirty="0">
                <a:latin typeface="Times New Roman" panose="02020603050405020304" pitchFamily="18" charset="0"/>
                <a:cs typeface="Times New Roman" panose="02020603050405020304" pitchFamily="18" charset="0"/>
              </a:rPr>
            </a:br>
            <a:r>
              <a:rPr lang="lt-LT" altLang="en-US" sz="2800" b="1" dirty="0">
                <a:latin typeface="Times New Roman" panose="02020603050405020304" pitchFamily="18" charset="0"/>
                <a:cs typeface="Times New Roman" panose="02020603050405020304" pitchFamily="18" charset="0"/>
              </a:rPr>
              <a:t>apibendrinimas</a:t>
            </a:r>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br>
              <a:rPr lang="lt-LT" altLang="en-US" sz="2800" b="1" dirty="0">
                <a:latin typeface="Times New Roman" panose="02020603050405020304" pitchFamily="18" charset="0"/>
                <a:cs typeface="Times New Roman" panose="02020603050405020304" pitchFamily="18" charset="0"/>
              </a:rPr>
            </a:br>
            <a:br>
              <a:rPr lang="lt-LT" altLang="en-US" sz="1200" b="1" dirty="0">
                <a:latin typeface="Times New Roman" panose="02020603050405020304" pitchFamily="18" charset="0"/>
                <a:cs typeface="Times New Roman" panose="02020603050405020304" pitchFamily="18" charset="0"/>
              </a:rPr>
            </a:br>
            <a:r>
              <a:rPr lang="lt-LT" altLang="en-US" sz="1200" b="1" dirty="0">
                <a:latin typeface="Times New Roman" panose="02020603050405020304" pitchFamily="18" charset="0"/>
                <a:cs typeface="Times New Roman" panose="02020603050405020304" pitchFamily="18" charset="0"/>
              </a:rPr>
              <a:t>APVA </a:t>
            </a:r>
            <a:r>
              <a:rPr lang="lt-LT" altLang="en-US" sz="1200" b="1" dirty="0" err="1">
                <a:latin typeface="Times New Roman" panose="02020603050405020304" pitchFamily="18" charset="0"/>
                <a:cs typeface="Times New Roman" panose="02020603050405020304" pitchFamily="18" charset="0"/>
              </a:rPr>
              <a:t>Gamtotvarkos</a:t>
            </a:r>
            <a:r>
              <a:rPr lang="lt-LT" altLang="en-US" sz="1200" b="1" dirty="0">
                <a:latin typeface="Times New Roman" panose="02020603050405020304" pitchFamily="18" charset="0"/>
                <a:cs typeface="Times New Roman" panose="02020603050405020304" pitchFamily="18" charset="0"/>
              </a:rPr>
              <a:t> projektų skyriaus</a:t>
            </a:r>
            <a:br>
              <a:rPr lang="lt-LT" altLang="en-US" sz="1200" b="1" dirty="0">
                <a:latin typeface="Times New Roman" panose="02020603050405020304" pitchFamily="18" charset="0"/>
                <a:cs typeface="Times New Roman" panose="02020603050405020304" pitchFamily="18" charset="0"/>
              </a:rPr>
            </a:br>
            <a:r>
              <a:rPr lang="lt-LT" altLang="en-US" sz="1200" b="1" dirty="0">
                <a:latin typeface="Times New Roman" panose="02020603050405020304" pitchFamily="18" charset="0"/>
                <a:cs typeface="Times New Roman" panose="02020603050405020304" pitchFamily="18" charset="0"/>
              </a:rPr>
              <a:t>vedėjo </a:t>
            </a:r>
            <a:r>
              <a:rPr lang="lt-LT" altLang="en-US" sz="1200" b="1" dirty="0" err="1">
                <a:latin typeface="Times New Roman" panose="02020603050405020304" pitchFamily="18" charset="0"/>
                <a:cs typeface="Times New Roman" panose="02020603050405020304" pitchFamily="18" charset="0"/>
              </a:rPr>
              <a:t>pavadotoja</a:t>
            </a:r>
            <a:br>
              <a:rPr lang="lt-LT" altLang="en-US" sz="900" b="1" dirty="0">
                <a:latin typeface="Times New Roman" panose="02020603050405020304" pitchFamily="18" charset="0"/>
                <a:cs typeface="Times New Roman" panose="02020603050405020304" pitchFamily="18" charset="0"/>
              </a:rPr>
            </a:br>
            <a:r>
              <a:rPr lang="lt-LT" altLang="en-US" sz="900" b="1" dirty="0">
                <a:latin typeface="Times New Roman" panose="02020603050405020304" pitchFamily="18" charset="0"/>
                <a:cs typeface="Times New Roman" panose="02020603050405020304" pitchFamily="18" charset="0"/>
              </a:rPr>
              <a:t>Diana </a:t>
            </a:r>
            <a:r>
              <a:rPr lang="lt-LT" altLang="en-US" sz="900" b="1" dirty="0" err="1">
                <a:latin typeface="Times New Roman" panose="02020603050405020304" pitchFamily="18" charset="0"/>
                <a:cs typeface="Times New Roman" panose="02020603050405020304" pitchFamily="18" charset="0"/>
              </a:rPr>
              <a:t>Gelžinė</a:t>
            </a:r>
            <a:br>
              <a:rPr lang="lt-LT" altLang="en-US" sz="3600" b="1" dirty="0">
                <a:latin typeface="Times New Roman" panose="02020603050405020304" pitchFamily="18" charset="0"/>
                <a:cs typeface="Times New Roman" panose="02020603050405020304" pitchFamily="18" charset="0"/>
              </a:rPr>
            </a:br>
            <a:r>
              <a:rPr lang="lt-LT" altLang="en-US" sz="1800" dirty="0">
                <a:latin typeface="Times New Roman" panose="02020603050405020304" pitchFamily="18" charset="0"/>
                <a:cs typeface="Times New Roman" panose="02020603050405020304" pitchFamily="18" charset="0"/>
              </a:rPr>
              <a:t>2016 04 27</a:t>
            </a:r>
            <a:endParaRPr lang="en-US" altLang="en-US" sz="1800" dirty="0">
              <a:latin typeface="Times New Roman" panose="02020603050405020304" pitchFamily="18" charset="0"/>
              <a:cs typeface="Times New Roman" panose="02020603050405020304" pitchFamily="18" charset="0"/>
            </a:endParaRPr>
          </a:p>
        </p:txBody>
      </p:sp>
      <p:pic>
        <p:nvPicPr>
          <p:cNvPr id="3075" name="Picture 4" descr="C:\Users\ausjon\Desktop\2014-2020 zenklas\ESFIVP-I-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788025"/>
            <a:ext cx="183515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dirty="0"/>
          </a:p>
        </p:txBody>
      </p:sp>
      <p:sp>
        <p:nvSpPr>
          <p:cNvPr id="3" name="Content Placeholder 2"/>
          <p:cNvSpPr>
            <a:spLocks noGrp="1"/>
          </p:cNvSpPr>
          <p:nvPr>
            <p:ph idx="1"/>
          </p:nvPr>
        </p:nvSpPr>
        <p:spPr/>
        <p:txBody>
          <a:bodyPr/>
          <a:lstStyle/>
          <a:p>
            <a:pPr marL="0" indent="0" algn="just">
              <a:buNone/>
            </a:pPr>
            <a:r>
              <a:rPr lang="lt-LT" dirty="0">
                <a:solidFill>
                  <a:schemeClr val="tx2"/>
                </a:solidFill>
              </a:rPr>
              <a:t>Nepamirškite pagrindinio priemonės „kraštovaizdžio apsauga“ tikslo – </a:t>
            </a:r>
            <a:r>
              <a:rPr lang="lt-LT" i="1" u="sng" dirty="0">
                <a:solidFill>
                  <a:schemeClr val="tx2"/>
                </a:solidFill>
              </a:rPr>
              <a:t>pagerinti įvairaus lygmens kraštovaizdžio arealų (teritorijų) būklę didinant kraštovaizdžio planavimo kokybę, stiprinant ir palaikant kraštovaizdžio ekologinę pusiausvyrą, atkuriant pažeistas teritorijas, didinant kraštovaizdžio vizualinį estetinį potencialą.</a:t>
            </a:r>
          </a:p>
        </p:txBody>
      </p:sp>
    </p:spTree>
    <p:extLst>
      <p:ext uri="{BB962C8B-B14F-4D97-AF65-F5344CB8AC3E}">
        <p14:creationId xmlns:p14="http://schemas.microsoft.com/office/powerpoint/2010/main" val="47207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lt-LT" dirty="0">
                <a:solidFill>
                  <a:schemeClr val="accent6">
                    <a:lumMod val="75000"/>
                  </a:schemeClr>
                </a:solidFill>
              </a:rPr>
              <a:t>RIZIKOS</a:t>
            </a:r>
          </a:p>
        </p:txBody>
      </p:sp>
      <p:sp>
        <p:nvSpPr>
          <p:cNvPr id="3" name="Content Placeholder 2"/>
          <p:cNvSpPr>
            <a:spLocks noGrp="1"/>
          </p:cNvSpPr>
          <p:nvPr>
            <p:ph idx="1"/>
          </p:nvPr>
        </p:nvSpPr>
        <p:spPr>
          <a:xfrm>
            <a:off x="457200" y="1124744"/>
            <a:ext cx="8229600" cy="5001419"/>
          </a:xfrm>
        </p:spPr>
        <p:txBody>
          <a:bodyPr/>
          <a:lstStyle/>
          <a:p>
            <a:pPr algn="just"/>
            <a:r>
              <a:rPr lang="en-US" sz="2000" dirty="0" err="1"/>
              <a:t>Nepateikiami</a:t>
            </a:r>
            <a:r>
              <a:rPr lang="en-US" sz="2000" dirty="0"/>
              <a:t> </a:t>
            </a:r>
            <a:r>
              <a:rPr lang="en-US" sz="2000" dirty="0" err="1"/>
              <a:t>visi</a:t>
            </a:r>
            <a:r>
              <a:rPr lang="en-US" sz="2000" dirty="0"/>
              <a:t> </a:t>
            </a:r>
            <a:r>
              <a:rPr lang="lt-LT" sz="2000" dirty="0"/>
              <a:t>privalomi </a:t>
            </a:r>
            <a:r>
              <a:rPr lang="en-US" sz="2000" dirty="0" err="1"/>
              <a:t>dokumentai</a:t>
            </a:r>
            <a:r>
              <a:rPr lang="en-US" sz="2000" dirty="0"/>
              <a:t>.</a:t>
            </a:r>
          </a:p>
          <a:p>
            <a:pPr algn="just"/>
            <a:r>
              <a:rPr lang="lt-LT" sz="2000" dirty="0"/>
              <a:t>Pateiktų dokumentų kokybė prasta ar itin prasta,</a:t>
            </a:r>
            <a:r>
              <a:rPr lang="en-US" sz="2000" dirty="0"/>
              <a:t> </a:t>
            </a:r>
            <a:r>
              <a:rPr lang="en-US" sz="2000" dirty="0" err="1"/>
              <a:t>nesilaikoma</a:t>
            </a:r>
            <a:r>
              <a:rPr lang="en-US" sz="2000" dirty="0"/>
              <a:t> </a:t>
            </a:r>
            <a:r>
              <a:rPr lang="en-US" sz="2000" dirty="0" err="1"/>
              <a:t>reikalavim</a:t>
            </a:r>
            <a:r>
              <a:rPr lang="lt-LT" sz="2000" dirty="0"/>
              <a:t>ų, reikalingi tikslinimai. Jei tikslinimai susiję su kitų institucijų </a:t>
            </a:r>
            <a:r>
              <a:rPr lang="lt-LT" sz="2000" dirty="0" err="1"/>
              <a:t>išaiškinim</a:t>
            </a:r>
            <a:r>
              <a:rPr lang="en-US" sz="2000" dirty="0"/>
              <a:t>u</a:t>
            </a:r>
            <a:r>
              <a:rPr lang="lt-LT" sz="2000" dirty="0"/>
              <a:t> ar dokumentų pateikimu – tai automatiškai prailgina dokumento gavimo ir pateikimo </a:t>
            </a:r>
            <a:r>
              <a:rPr lang="lt-LT" sz="2000" dirty="0" err="1"/>
              <a:t>APVAi</a:t>
            </a:r>
            <a:r>
              <a:rPr lang="lt-LT" sz="2000" dirty="0"/>
              <a:t> laiką.</a:t>
            </a:r>
          </a:p>
          <a:p>
            <a:pPr algn="just"/>
            <a:r>
              <a:rPr lang="lt-LT" sz="2000" dirty="0"/>
              <a:t>Nesilaikoma terminų dokumentų teikimui – paraiškų vertinimas turi būti baigtas per 60 dienų nuo paraiškos gavimo dienos (pateikimo data  laikoma paskutinio pateikto priedo pateikimo data). Bet koks papildomas paaiškinimas ar patikslinimas reikalauja papildomų laiko sąnaudų.</a:t>
            </a:r>
          </a:p>
          <a:p>
            <a:pPr algn="just"/>
            <a:r>
              <a:rPr lang="lt-LT" sz="2000" dirty="0"/>
              <a:t>Netinkamai įvykdyti viešieji pirkimai, reikalingi perkančiųjų organizacijų paaiškinimai, Viešųjų pirkimų tarnybos išaiškinimai ir pan. </a:t>
            </a:r>
          </a:p>
          <a:p>
            <a:pPr algn="just"/>
            <a:r>
              <a:rPr lang="lt-LT" sz="2000" dirty="0"/>
              <a:t>Netinkamai sudarytas projekto biudžetas, įtraukiant netinkamas finansuoti išlaidas. Reikalingi perskaičiavimai, patikslinimai.</a:t>
            </a:r>
          </a:p>
          <a:p>
            <a:pPr algn="just"/>
            <a:r>
              <a:rPr lang="lt-LT" sz="2000" dirty="0"/>
              <a:t>Projekto komandos nariai neatitinka nustatytų reikalavimų.</a:t>
            </a:r>
          </a:p>
          <a:p>
            <a:pPr marL="0" indent="0">
              <a:buNone/>
            </a:pPr>
            <a:endParaRPr lang="lt-LT" dirty="0"/>
          </a:p>
        </p:txBody>
      </p:sp>
    </p:spTree>
    <p:extLst>
      <p:ext uri="{BB962C8B-B14F-4D97-AF65-F5344CB8AC3E}">
        <p14:creationId xmlns:p14="http://schemas.microsoft.com/office/powerpoint/2010/main" val="1482336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tx2"/>
                </a:solidFill>
              </a:rPr>
              <a:t>Rizik</a:t>
            </a:r>
            <a:r>
              <a:rPr lang="lt-LT" dirty="0">
                <a:solidFill>
                  <a:schemeClr val="tx2"/>
                </a:solidFill>
              </a:rPr>
              <a:t>ų mažinimo prevencija</a:t>
            </a:r>
          </a:p>
        </p:txBody>
      </p:sp>
      <p:sp>
        <p:nvSpPr>
          <p:cNvPr id="3" name="Content Placeholder 2"/>
          <p:cNvSpPr>
            <a:spLocks noGrp="1"/>
          </p:cNvSpPr>
          <p:nvPr>
            <p:ph idx="1"/>
          </p:nvPr>
        </p:nvSpPr>
        <p:spPr>
          <a:xfrm>
            <a:off x="251520" y="1196752"/>
            <a:ext cx="8431936" cy="4968552"/>
          </a:xfrm>
        </p:spPr>
        <p:txBody>
          <a:bodyPr/>
          <a:lstStyle/>
          <a:p>
            <a:r>
              <a:rPr lang="lt-LT" sz="2400" dirty="0"/>
              <a:t>Įsiskaityti į nustatytus reikalavimus projektui. Pagrindiniai teisės aktai – </a:t>
            </a:r>
            <a:r>
              <a:rPr lang="lt-LT" sz="1600" dirty="0">
                <a:solidFill>
                  <a:schemeClr val="tx2"/>
                </a:solidFill>
              </a:rPr>
              <a:t>finansavimo sąlygų aprašas, finansavimo ir administravimo taisyklės (2014 m. spalio 8 d. Nr. 1K-316), Optimalios projekto įgyvendinimo alternatyvos pasirinkimo kokybės vertinimo metodika (jeigu rengiamas investicijų projektas), 2014–2020 m. rekomendacijos dėl projektų išlaidų atitikties Europos Sąjungos struktūrinių fondų reikalavimams.</a:t>
            </a:r>
          </a:p>
          <a:p>
            <a:pPr algn="just"/>
            <a:r>
              <a:rPr lang="lt-LT" sz="2400" dirty="0"/>
              <a:t>Įsivertinti terminus, reikalingus dokumentų ir paraiškos parengimui.</a:t>
            </a:r>
          </a:p>
          <a:p>
            <a:pPr algn="just"/>
            <a:r>
              <a:rPr lang="lt-LT" sz="2400" dirty="0"/>
              <a:t>Laiku kelti klausimus ir nebijoti kreiptis į atsakingas institucijas.</a:t>
            </a:r>
          </a:p>
          <a:p>
            <a:r>
              <a:rPr lang="lt-LT" sz="2400" dirty="0"/>
              <a:t>Atsakingai vykdyti viešuosius pirkimus.</a:t>
            </a:r>
          </a:p>
          <a:p>
            <a:pPr marL="0" indent="0" algn="just">
              <a:buNone/>
            </a:pPr>
            <a:r>
              <a:rPr lang="lt-LT" sz="1600" b="1" dirty="0">
                <a:solidFill>
                  <a:schemeClr val="tx2"/>
                </a:solidFill>
              </a:rPr>
              <a:t>Galimi pareiškėjai raštu, elektroniniu paštu ir žodžiu gali pateikti </a:t>
            </a:r>
            <a:r>
              <a:rPr lang="lt-LT" sz="1600" b="1" dirty="0" err="1">
                <a:solidFill>
                  <a:schemeClr val="tx2"/>
                </a:solidFill>
              </a:rPr>
              <a:t>APVAi</a:t>
            </a:r>
            <a:r>
              <a:rPr lang="lt-LT" sz="1600" b="1" dirty="0">
                <a:solidFill>
                  <a:schemeClr val="tx2"/>
                </a:solidFill>
              </a:rPr>
              <a:t> klausimus dėl projektų rengimo, paraiškos pildymo, informavimo apie projektą veiksmų taikymo ir kitus susijusius klausimus. Į klausimus turi būti atsakoma naudojantis tomis pačiomis ryšio priemonėmis, kuriomis galimas pareiškėjas pateikė klausimą, ne vėliau kaip per 14 dienų nuo klausimo gavimo įgyvendinančiojoje institucijoje dienos.</a:t>
            </a:r>
          </a:p>
        </p:txBody>
      </p:sp>
    </p:spTree>
    <p:extLst>
      <p:ext uri="{BB962C8B-B14F-4D97-AF65-F5344CB8AC3E}">
        <p14:creationId xmlns:p14="http://schemas.microsoft.com/office/powerpoint/2010/main" val="396704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lt-LT" sz="3200" dirty="0">
                <a:solidFill>
                  <a:schemeClr val="tx2"/>
                </a:solidFill>
              </a:rPr>
              <a:t>APVA paraišką gali </a:t>
            </a:r>
            <a:r>
              <a:rPr lang="lt-LT" sz="3200" dirty="0">
                <a:solidFill>
                  <a:srgbClr val="FF0000"/>
                </a:solidFill>
              </a:rPr>
              <a:t>atmesti</a:t>
            </a:r>
            <a:r>
              <a:rPr lang="lt-LT" sz="3200" dirty="0">
                <a:solidFill>
                  <a:schemeClr val="tx2"/>
                </a:solidFill>
              </a:rPr>
              <a:t>, jei:</a:t>
            </a:r>
          </a:p>
        </p:txBody>
      </p:sp>
      <p:sp>
        <p:nvSpPr>
          <p:cNvPr id="3" name="Content Placeholder 2"/>
          <p:cNvSpPr>
            <a:spLocks noGrp="1"/>
          </p:cNvSpPr>
          <p:nvPr>
            <p:ph idx="1"/>
          </p:nvPr>
        </p:nvSpPr>
        <p:spPr>
          <a:xfrm>
            <a:off x="457200" y="836713"/>
            <a:ext cx="8229600" cy="4968552"/>
          </a:xfrm>
        </p:spPr>
        <p:txBody>
          <a:bodyPr/>
          <a:lstStyle/>
          <a:p>
            <a:pPr marL="0" indent="0" algn="just">
              <a:buNone/>
            </a:pPr>
            <a:r>
              <a:rPr lang="lt-LT" sz="1800" dirty="0"/>
              <a:t>122.1. paraiškos vertinimo metu nustatyta, kad pareiškėjas ar su paraiška susiję asmenys siekė gauti konfidencialią informaciją arba neteisėtai daryti įtaką vertinimo rezultatams ar vertintojams;</a:t>
            </a:r>
          </a:p>
          <a:p>
            <a:pPr marL="0" indent="0" algn="just">
              <a:buNone/>
            </a:pPr>
            <a:r>
              <a:rPr lang="lt-LT" sz="1800" dirty="0"/>
              <a:t>122.2. regiono projekto paraiškoje, palyginus su projektiniu pasiūlymu dėl regiono projekto įgyvendinimo ir regiono projektų sąrašu, yra atlikti esminiai pakeitimai. Esminiais pakeitimais laikomi Taisyklių 178.1–178.4 papunkčiuose nurodyti pakeitimai. </a:t>
            </a:r>
          </a:p>
          <a:p>
            <a:pPr marL="0" indent="0" algn="just">
              <a:buNone/>
            </a:pPr>
            <a:r>
              <a:rPr lang="lt-LT" sz="1800" dirty="0"/>
              <a:t>178.1. projekto įgyvendinimo laikotarpis pratęsiamas ilgiau, nei numatyta projektų finansavimo sąlygų apraše, arba ilgiau nei 6 mėnesiams, jeigu projektų finansavimo sąlygų apraše šio laikotarpio pratęsimo sąlyga neaptarta;</a:t>
            </a:r>
          </a:p>
          <a:p>
            <a:pPr marL="0" indent="0" algn="just">
              <a:buNone/>
            </a:pPr>
            <a:r>
              <a:rPr lang="lt-LT" sz="1800" dirty="0"/>
              <a:t>178.2. mažinamos projekto sutartyje nustatytos projekto stebėsenos rodiklių reikšmės. </a:t>
            </a:r>
          </a:p>
          <a:p>
            <a:pPr marL="0" indent="0" algn="just">
              <a:buNone/>
            </a:pPr>
            <a:r>
              <a:rPr lang="lt-LT" sz="1800" dirty="0"/>
              <a:t>178.3. keičiasi projekto veiklos ir (ar) techniniai sprendimai, turintys esminę įtaką projekto apimčiai, tikslams ir uždaviniams; </a:t>
            </a:r>
          </a:p>
          <a:p>
            <a:pPr marL="0" indent="0" algn="just">
              <a:buNone/>
            </a:pPr>
            <a:r>
              <a:rPr lang="lt-LT" sz="1800" dirty="0"/>
              <a:t>178.4. perleidžiamos projekto vykdytojo teisės ir pareigos kitam juridiniam asmeniui arba valstybės projektui įgyvendinti įtraukiami nauji arba keičiami esami partneriai.</a:t>
            </a:r>
          </a:p>
          <a:p>
            <a:pPr marL="0" indent="0" algn="just">
              <a:buNone/>
            </a:pPr>
            <a:r>
              <a:rPr lang="lt-LT" sz="1600" b="1" u="sng" dirty="0">
                <a:solidFill>
                  <a:srgbClr val="FF0000"/>
                </a:solidFill>
              </a:rPr>
              <a:t>Nustačiusi, kad projektai neatitinka priemonei taikytinų Veiksmų programos stebėsenos komiteto patvirtintų projektų atrankos kriterijų, projektams taikomų bendrųjų reikalavimų ir nustatytų projektų finansavimo sąlygų, APVA priima sprendimą dėl paraiškos atmetimo. </a:t>
            </a:r>
          </a:p>
          <a:p>
            <a:pPr marL="0" indent="0">
              <a:buNone/>
            </a:pPr>
            <a:endParaRPr lang="lt-LT" dirty="0"/>
          </a:p>
        </p:txBody>
      </p:sp>
    </p:spTree>
    <p:extLst>
      <p:ext uri="{BB962C8B-B14F-4D97-AF65-F5344CB8AC3E}">
        <p14:creationId xmlns:p14="http://schemas.microsoft.com/office/powerpoint/2010/main" val="3667764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3600" dirty="0">
                <a:solidFill>
                  <a:srgbClr val="FF0000"/>
                </a:solidFill>
              </a:rPr>
              <a:t>Pagrindinės paraiškų atmetimo priežastys</a:t>
            </a:r>
          </a:p>
        </p:txBody>
      </p:sp>
      <p:sp>
        <p:nvSpPr>
          <p:cNvPr id="3" name="Content Placeholder 2"/>
          <p:cNvSpPr>
            <a:spLocks noGrp="1"/>
          </p:cNvSpPr>
          <p:nvPr>
            <p:ph idx="1"/>
          </p:nvPr>
        </p:nvSpPr>
        <p:spPr>
          <a:xfrm>
            <a:off x="457200" y="1196752"/>
            <a:ext cx="8229600" cy="4929411"/>
          </a:xfrm>
        </p:spPr>
        <p:txBody>
          <a:bodyPr/>
          <a:lstStyle/>
          <a:p>
            <a:pPr algn="just"/>
            <a:r>
              <a:rPr lang="lt-LT" sz="2000" dirty="0"/>
              <a:t>Projekte vykdoma veikla neatitinka Apraše numatytų reikalavimų (tvarkoma mažesnė nei 2 ha teritorija, tvarkoma ne gamtinio karkaso teritorija, likviduojamas statinys ar gręžinys neatitinka apraše nustatytų reikalavimų </a:t>
            </a:r>
            <a:r>
              <a:rPr lang="en-US" sz="2000" dirty="0" err="1"/>
              <a:t>i</a:t>
            </a:r>
            <a:r>
              <a:rPr lang="lt-LT" sz="2000" dirty="0"/>
              <a:t>r kt.)</a:t>
            </a:r>
            <a:r>
              <a:rPr lang="en-US" sz="2000" dirty="0"/>
              <a:t>.</a:t>
            </a:r>
            <a:endParaRPr lang="lt-LT" sz="2000" dirty="0"/>
          </a:p>
          <a:p>
            <a:pPr algn="just"/>
            <a:r>
              <a:rPr lang="lt-LT" sz="2000" dirty="0"/>
              <a:t>Nėra įgyvendinti Apraše nustatyti reikalavimai projekto </a:t>
            </a:r>
            <a:r>
              <a:rPr lang="lt-LT" sz="2000" dirty="0" err="1"/>
              <a:t>parengtumui</a:t>
            </a:r>
            <a:r>
              <a:rPr lang="lt-LT" sz="2000" dirty="0"/>
              <a:t> pagal veiklas (neįvykdytos konsultavimosi su visuomene procedūra; negautas LGT pritarimas rekultivavimo darbams pradėti ir kt.)</a:t>
            </a:r>
          </a:p>
          <a:p>
            <a:pPr algn="just"/>
            <a:r>
              <a:rPr lang="lt-LT" sz="2000" dirty="0"/>
              <a:t>Kartu su paraiška nėra pateikiami privalomi dokumentai: </a:t>
            </a:r>
          </a:p>
          <a:p>
            <a:pPr marL="0" indent="0" algn="just">
              <a:buNone/>
            </a:pPr>
            <a:r>
              <a:rPr lang="lt-LT" sz="2000" dirty="0"/>
              <a:t>pvz.: nėra teismo sprendimo dėl statinio ar įrenginio pripažinimo bešeimininkiu; nepateikti dokumentai, įrodantys pareiškėjo ir partnerio (jei taikoma) įsipareigojimą apmokėti numatytą projekto išlaidų dalį, kurios yra netinkamos finansuoti pagal finansavimo sąlygų aprašo nuostatas.</a:t>
            </a:r>
          </a:p>
          <a:p>
            <a:pPr marL="0" indent="0" algn="just">
              <a:buNone/>
            </a:pPr>
            <a:r>
              <a:rPr lang="lt-LT" sz="1800" dirty="0"/>
              <a:t>Atkreipkite dėmesį, kad yra privaloma pateikti savivaldybės tarybos ir projekto partnerio (-</a:t>
            </a:r>
            <a:r>
              <a:rPr lang="lt-LT" sz="1800" dirty="0" err="1"/>
              <a:t>ių</a:t>
            </a:r>
            <a:r>
              <a:rPr lang="lt-LT" sz="1800" dirty="0"/>
              <a:t>) (jei taikoma) įsipareigojimą 5 metus po projekto užbaigimo nuosavomis lėšomis padengti sutvarkytos teritorijos priežiūros išlaidas (taikoma, jei projektas įgyvendina 11.2–11.3 ir (ar) 11.5. papunkčiuose nurodytas veiklas).</a:t>
            </a:r>
          </a:p>
          <a:p>
            <a:pPr marL="0" indent="0">
              <a:buNone/>
            </a:pPr>
            <a:endParaRPr lang="lt-LT" dirty="0"/>
          </a:p>
        </p:txBody>
      </p:sp>
    </p:spTree>
    <p:extLst>
      <p:ext uri="{BB962C8B-B14F-4D97-AF65-F5344CB8AC3E}">
        <p14:creationId xmlns:p14="http://schemas.microsoft.com/office/powerpoint/2010/main" val="384855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lt-LT" sz="3200" dirty="0"/>
              <a:t>S</a:t>
            </a:r>
            <a:r>
              <a:rPr lang="lt-LT" altLang="lt-LT" sz="3200" dirty="0"/>
              <a:t>ĖKMINGO PROJEKTŲ VALDYMO VEIKSNIAI</a:t>
            </a:r>
            <a:endParaRPr lang="lt-LT" sz="3200" dirty="0"/>
          </a:p>
        </p:txBody>
      </p:sp>
      <p:sp>
        <p:nvSpPr>
          <p:cNvPr id="3" name="Content Placeholder 2"/>
          <p:cNvSpPr>
            <a:spLocks noGrp="1"/>
          </p:cNvSpPr>
          <p:nvPr>
            <p:ph idx="1"/>
          </p:nvPr>
        </p:nvSpPr>
        <p:spPr/>
        <p:txBody>
          <a:bodyPr/>
          <a:lstStyle/>
          <a:p>
            <a:r>
              <a:rPr lang="lt-LT" altLang="lt-LT" sz="2400" dirty="0"/>
              <a:t>Tinkamas projekto veiklų planavimas, laiko planavimas</a:t>
            </a:r>
          </a:p>
          <a:p>
            <a:r>
              <a:rPr lang="lt-LT" altLang="lt-LT" sz="2400" dirty="0"/>
              <a:t>Tinkamos komandos suformulavimas ir motyvacija</a:t>
            </a:r>
          </a:p>
          <a:p>
            <a:r>
              <a:rPr lang="lt-LT" altLang="lt-LT" sz="2400" dirty="0"/>
              <a:t>Užduočių paskirstymas - delegavimas</a:t>
            </a:r>
          </a:p>
          <a:p>
            <a:pPr algn="just"/>
            <a:r>
              <a:rPr lang="lt-LT" altLang="lt-LT" sz="2400" b="1" dirty="0"/>
              <a:t>Aiškūs susitarimai - </a:t>
            </a:r>
            <a:r>
              <a:rPr lang="lt-LT" altLang="lt-LT" sz="2400" dirty="0"/>
              <a:t>nedarykite prielaidų, geriau paklauskite,</a:t>
            </a:r>
          </a:p>
          <a:p>
            <a:pPr marL="0" indent="0" algn="just">
              <a:buNone/>
            </a:pPr>
            <a:r>
              <a:rPr lang="lt-LT" altLang="lt-LT" sz="2400" dirty="0"/>
              <a:t>perklauskite, ar teisingai supratote  susitarimą (ar jus suprato, turėkite kantrybės paaiškinti</a:t>
            </a:r>
            <a:r>
              <a:rPr lang="ru-RU" altLang="lt-LT" sz="2400" dirty="0"/>
              <a:t> </a:t>
            </a:r>
            <a:r>
              <a:rPr lang="lt-LT" altLang="lt-LT" sz="2400" dirty="0"/>
              <a:t>ir pasiaiškinti</a:t>
            </a:r>
            <a:endParaRPr lang="lt-LT" altLang="lt-LT" sz="2400" dirty="0">
              <a:sym typeface="Wingdings" panose="05000000000000000000" pitchFamily="2" charset="2"/>
            </a:endParaRPr>
          </a:p>
          <a:p>
            <a:r>
              <a:rPr lang="lt-LT" altLang="lt-LT" sz="2400" dirty="0"/>
              <a:t>Bendri problemų sprendimai</a:t>
            </a:r>
          </a:p>
          <a:p>
            <a:r>
              <a:rPr lang="lt-LT" altLang="lt-LT" sz="2400" b="1" dirty="0"/>
              <a:t>Komunikavimas </a:t>
            </a:r>
            <a:endParaRPr lang="en-US" altLang="lt-LT" sz="2400" b="1" dirty="0"/>
          </a:p>
          <a:p>
            <a:endParaRPr lang="lt-LT" altLang="lt-LT" sz="2400" b="1" dirty="0"/>
          </a:p>
          <a:p>
            <a:pPr marL="0" indent="0">
              <a:buNone/>
            </a:pPr>
            <a:endParaRPr lang="lt-LT"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906156" y="4005064"/>
            <a:ext cx="3037694" cy="2599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4864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44016"/>
          </a:xfrm>
        </p:spPr>
        <p:txBody>
          <a:bodyPr/>
          <a:lstStyle/>
          <a:p>
            <a:pPr algn="l"/>
            <a:r>
              <a:rPr lang="en-US" dirty="0">
                <a:solidFill>
                  <a:schemeClr val="tx2"/>
                </a:solidFill>
              </a:rPr>
              <a:t>Region</a:t>
            </a:r>
            <a:r>
              <a:rPr lang="lt-LT" dirty="0">
                <a:solidFill>
                  <a:schemeClr val="tx2"/>
                </a:solidFill>
              </a:rPr>
              <a:t>ų kuratoriai</a:t>
            </a:r>
            <a:r>
              <a:rPr lang="lt-LT" dirty="0"/>
              <a:t>:</a:t>
            </a:r>
            <a:br>
              <a:rPr lang="lt-LT" dirty="0"/>
            </a:br>
            <a:endParaRPr lang="lt-LT" dirty="0"/>
          </a:p>
        </p:txBody>
      </p:sp>
      <p:sp>
        <p:nvSpPr>
          <p:cNvPr id="3" name="Content Placeholder 2"/>
          <p:cNvSpPr>
            <a:spLocks noGrp="1"/>
          </p:cNvSpPr>
          <p:nvPr>
            <p:ph idx="1"/>
          </p:nvPr>
        </p:nvSpPr>
        <p:spPr>
          <a:xfrm>
            <a:off x="457200" y="908720"/>
            <a:ext cx="8229600" cy="5217443"/>
          </a:xfrm>
        </p:spPr>
        <p:txBody>
          <a:bodyPr/>
          <a:lstStyle/>
          <a:p>
            <a:pPr marL="0" indent="0">
              <a:buNone/>
            </a:pPr>
            <a:r>
              <a:rPr lang="en-US" sz="2000" dirty="0" err="1"/>
              <a:t>Vilniaus</a:t>
            </a:r>
            <a:r>
              <a:rPr lang="en-US" sz="2000" dirty="0"/>
              <a:t> – Jurga Stun</a:t>
            </a:r>
            <a:r>
              <a:rPr lang="lt-LT" sz="2000" dirty="0"/>
              <a:t>žinaitė, tel. 278 72 51</a:t>
            </a:r>
          </a:p>
          <a:p>
            <a:pPr marL="0" indent="0">
              <a:buNone/>
            </a:pPr>
            <a:r>
              <a:rPr lang="lt-LT" sz="2000" dirty="0"/>
              <a:t>Kauno – Inga Dikčienė, tel. 247 79 20</a:t>
            </a:r>
          </a:p>
          <a:p>
            <a:pPr marL="0" indent="0">
              <a:buNone/>
            </a:pPr>
            <a:r>
              <a:rPr lang="lt-LT" sz="2000" dirty="0"/>
              <a:t>Klaipėdos – Agnė Markauskienė, tel. 205 31 72</a:t>
            </a:r>
          </a:p>
          <a:p>
            <a:pPr marL="0" indent="0" algn="just">
              <a:buNone/>
            </a:pPr>
            <a:r>
              <a:rPr lang="lt-LT" sz="2000" dirty="0"/>
              <a:t>Šiaulių – Eduardas Mickevičius, tel. 247 79 24 </a:t>
            </a:r>
            <a:r>
              <a:rPr lang="lt-LT" sz="1800" dirty="0">
                <a:solidFill>
                  <a:schemeClr val="tx2"/>
                </a:solidFill>
              </a:rPr>
              <a:t>(kasybos darbais pažeistų žemių (karjerų ir durpynų) tvarkymas)</a:t>
            </a:r>
          </a:p>
          <a:p>
            <a:pPr marL="0" indent="0">
              <a:buNone/>
            </a:pPr>
            <a:r>
              <a:rPr lang="lt-LT" sz="2000" dirty="0"/>
              <a:t>Panevėžio – Jurgita Visakavičiūtė, tel. 248 71 20</a:t>
            </a:r>
          </a:p>
          <a:p>
            <a:pPr marL="0" indent="0" algn="just">
              <a:buNone/>
            </a:pPr>
            <a:r>
              <a:rPr lang="lt-LT" sz="2000" dirty="0"/>
              <a:t>Alytaus – Vilija Gečienė, tel. 248 71 30 </a:t>
            </a:r>
            <a:r>
              <a:rPr lang="lt-LT" sz="2000" dirty="0">
                <a:solidFill>
                  <a:schemeClr val="tx2"/>
                </a:solidFill>
              </a:rPr>
              <a:t>(</a:t>
            </a:r>
            <a:r>
              <a:rPr lang="lt-LT" sz="1800" dirty="0">
                <a:solidFill>
                  <a:schemeClr val="tx2"/>
                </a:solidFill>
              </a:rPr>
              <a:t>etaloninių kraštovaizdžių formavimas pasienio teritorijose)</a:t>
            </a:r>
          </a:p>
          <a:p>
            <a:pPr marL="0" indent="0">
              <a:buNone/>
            </a:pPr>
            <a:r>
              <a:rPr lang="lt-LT" sz="2000" dirty="0"/>
              <a:t>Marijampolės – Rita Liepaitė, tel. 248 71 21</a:t>
            </a:r>
          </a:p>
          <a:p>
            <a:pPr marL="0" indent="0" algn="just">
              <a:buNone/>
            </a:pPr>
            <a:r>
              <a:rPr lang="lt-LT" sz="2000" dirty="0"/>
              <a:t>Utenos – Rimvydas Šinkūnas, tel. 247 79 </a:t>
            </a:r>
            <a:r>
              <a:rPr lang="lt-LT" sz="1800" dirty="0"/>
              <a:t>23 </a:t>
            </a:r>
            <a:r>
              <a:rPr lang="lt-LT" sz="1800" dirty="0">
                <a:solidFill>
                  <a:schemeClr val="tx2"/>
                </a:solidFill>
              </a:rPr>
              <a:t>(kraštovaizdžio formavimas ir ekologinės būklės gerinimas gamtinio karkaso teritorijose)</a:t>
            </a:r>
          </a:p>
          <a:p>
            <a:pPr marL="0" indent="0" algn="just">
              <a:buNone/>
            </a:pPr>
            <a:r>
              <a:rPr lang="lt-LT" sz="2000" dirty="0"/>
              <a:t>Tauragės – Lina </a:t>
            </a:r>
            <a:r>
              <a:rPr lang="lt-LT" sz="2000" dirty="0" err="1"/>
              <a:t>Nemuraitė</a:t>
            </a:r>
            <a:r>
              <a:rPr lang="lt-LT" sz="2000" dirty="0"/>
              <a:t>, tel. 205 59 68 </a:t>
            </a:r>
            <a:r>
              <a:rPr lang="lt-LT" sz="1800" dirty="0">
                <a:solidFill>
                  <a:schemeClr val="tx2"/>
                </a:solidFill>
              </a:rPr>
              <a:t>(bešeimininkių apleistų pastatų ir įrenginių (gręžinių) likvidavimas)</a:t>
            </a:r>
          </a:p>
          <a:p>
            <a:pPr marL="0" indent="0" algn="just">
              <a:buNone/>
            </a:pPr>
            <a:r>
              <a:rPr lang="lt-LT" sz="2000" dirty="0"/>
              <a:t>Telšių – Gytautas Ignatavičius, tel. 247 79 25</a:t>
            </a:r>
          </a:p>
        </p:txBody>
      </p:sp>
    </p:spTree>
    <p:extLst>
      <p:ext uri="{BB962C8B-B14F-4D97-AF65-F5344CB8AC3E}">
        <p14:creationId xmlns:p14="http://schemas.microsoft.com/office/powerpoint/2010/main" val="866979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a:p>
        </p:txBody>
      </p:sp>
      <p:sp>
        <p:nvSpPr>
          <p:cNvPr id="3" name="Content Placeholder 2"/>
          <p:cNvSpPr>
            <a:spLocks noGrp="1"/>
          </p:cNvSpPr>
          <p:nvPr>
            <p:ph idx="1"/>
          </p:nvPr>
        </p:nvSpPr>
        <p:spPr/>
        <p:txBody>
          <a:bodyPr/>
          <a:lstStyle/>
          <a:p>
            <a:pPr marL="0" indent="0" algn="ctr">
              <a:buNone/>
            </a:pPr>
            <a:r>
              <a:rPr lang="lt-LT" dirty="0" err="1">
                <a:solidFill>
                  <a:schemeClr val="accent3">
                    <a:lumMod val="50000"/>
                  </a:schemeClr>
                </a:solidFill>
              </a:rPr>
              <a:t>Sekmės</a:t>
            </a:r>
            <a:r>
              <a:rPr lang="lt-LT" dirty="0">
                <a:solidFill>
                  <a:schemeClr val="accent3">
                    <a:lumMod val="50000"/>
                  </a:schemeClr>
                </a:solidFill>
              </a:rPr>
              <a:t> gražinant ir </a:t>
            </a:r>
            <a:r>
              <a:rPr lang="en-US" dirty="0">
                <a:solidFill>
                  <a:schemeClr val="accent3">
                    <a:lumMod val="50000"/>
                  </a:schemeClr>
                </a:solidFill>
              </a:rPr>
              <a:t>p</a:t>
            </a:r>
            <a:r>
              <a:rPr lang="lt-LT" dirty="0" err="1">
                <a:solidFill>
                  <a:schemeClr val="accent3">
                    <a:lumMod val="50000"/>
                  </a:schemeClr>
                </a:solidFill>
              </a:rPr>
              <a:t>uoselėjant</a:t>
            </a:r>
            <a:r>
              <a:rPr lang="lt-LT" dirty="0">
                <a:solidFill>
                  <a:schemeClr val="accent3">
                    <a:lumMod val="50000"/>
                  </a:schemeClr>
                </a:solidFill>
              </a:rPr>
              <a:t> savo regiono </a:t>
            </a:r>
            <a:r>
              <a:rPr lang="lt-LT" dirty="0" err="1">
                <a:solidFill>
                  <a:schemeClr val="accent3">
                    <a:lumMod val="50000"/>
                  </a:schemeClr>
                </a:solidFill>
              </a:rPr>
              <a:t>kražtovaizdį</a:t>
            </a:r>
            <a:r>
              <a:rPr lang="en-US" dirty="0">
                <a:solidFill>
                  <a:schemeClr val="accent3">
                    <a:lumMod val="50000"/>
                  </a:schemeClr>
                </a:solidFill>
              </a:rPr>
              <a:t>!</a:t>
            </a:r>
          </a:p>
          <a:p>
            <a:pPr marL="0" indent="0" algn="ctr">
              <a:buNone/>
            </a:pPr>
            <a:endParaRPr lang="lt-LT"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8893" y="3106467"/>
            <a:ext cx="4403745" cy="3145532"/>
          </a:xfrm>
          <a:prstGeom prst="rect">
            <a:avLst/>
          </a:prstGeom>
        </p:spPr>
      </p:pic>
    </p:spTree>
    <p:extLst>
      <p:ext uri="{BB962C8B-B14F-4D97-AF65-F5344CB8AC3E}">
        <p14:creationId xmlns:p14="http://schemas.microsoft.com/office/powerpoint/2010/main" val="128903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lstStyle/>
          <a:p>
            <a:endParaRPr lang="lt-L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9758484"/>
              </p:ext>
            </p:extLst>
          </p:nvPr>
        </p:nvGraphicFramePr>
        <p:xfrm>
          <a:off x="251520" y="116630"/>
          <a:ext cx="8712968" cy="6624731"/>
        </p:xfrm>
        <a:graphic>
          <a:graphicData uri="http://schemas.openxmlformats.org/drawingml/2006/table">
            <a:tbl>
              <a:tblPr firstRow="1" bandRow="1">
                <a:tableStyleId>{5C22544A-7EE6-4342-B048-85BDC9FD1C3A}</a:tableStyleId>
              </a:tblPr>
              <a:tblGrid>
                <a:gridCol w="925801">
                  <a:extLst>
                    <a:ext uri="{9D8B030D-6E8A-4147-A177-3AD203B41FA5}">
                      <a16:colId xmlns:a16="http://schemas.microsoft.com/office/drawing/2014/main" val="3492798387"/>
                    </a:ext>
                  </a:extLst>
                </a:gridCol>
                <a:gridCol w="7787167">
                  <a:extLst>
                    <a:ext uri="{9D8B030D-6E8A-4147-A177-3AD203B41FA5}">
                      <a16:colId xmlns:a16="http://schemas.microsoft.com/office/drawing/2014/main" val="1713576933"/>
                    </a:ext>
                  </a:extLst>
                </a:gridCol>
              </a:tblGrid>
              <a:tr h="366044">
                <a:tc>
                  <a:txBody>
                    <a:bodyPr/>
                    <a:lstStyle/>
                    <a:p>
                      <a:r>
                        <a:rPr lang="en-US" dirty="0"/>
                        <a:t>m</a:t>
                      </a:r>
                      <a:r>
                        <a:rPr lang="lt-LT" dirty="0" err="1"/>
                        <a:t>ėn</a:t>
                      </a:r>
                      <a:r>
                        <a:rPr lang="lt-LT" dirty="0"/>
                        <a:t>.</a:t>
                      </a:r>
                    </a:p>
                  </a:txBody>
                  <a:tcPr/>
                </a:tc>
                <a:tc>
                  <a:txBody>
                    <a:bodyPr/>
                    <a:lstStyle/>
                    <a:p>
                      <a:pPr algn="l"/>
                      <a:r>
                        <a:rPr lang="lt-LT" dirty="0"/>
                        <a:t>Etapai</a:t>
                      </a:r>
                    </a:p>
                  </a:txBody>
                  <a:tcPr/>
                </a:tc>
                <a:extLst>
                  <a:ext uri="{0D108BD9-81ED-4DB2-BD59-A6C34878D82A}">
                    <a16:rowId xmlns:a16="http://schemas.microsoft.com/office/drawing/2014/main" val="1188436602"/>
                  </a:ext>
                </a:extLst>
              </a:tr>
              <a:tr h="305037">
                <a:tc>
                  <a:txBody>
                    <a:bodyPr/>
                    <a:lstStyle/>
                    <a:p>
                      <a:pPr algn="ctr"/>
                      <a:r>
                        <a:rPr lang="lt-LT" sz="1400" dirty="0"/>
                        <a:t>1</a:t>
                      </a:r>
                    </a:p>
                  </a:txBody>
                  <a:tcPr>
                    <a:solidFill>
                      <a:schemeClr val="bg2">
                        <a:lumMod val="75000"/>
                      </a:schemeClr>
                    </a:solidFill>
                  </a:tcPr>
                </a:tc>
                <a:tc>
                  <a:txBody>
                    <a:bodyPr/>
                    <a:lstStyle/>
                    <a:p>
                      <a:endParaRPr lang="lt-LT" sz="1400" dirty="0"/>
                    </a:p>
                  </a:txBody>
                  <a:tcPr>
                    <a:solidFill>
                      <a:schemeClr val="bg2">
                        <a:lumMod val="75000"/>
                      </a:schemeClr>
                    </a:solidFill>
                  </a:tcPr>
                </a:tc>
                <a:extLst>
                  <a:ext uri="{0D108BD9-81ED-4DB2-BD59-A6C34878D82A}">
                    <a16:rowId xmlns:a16="http://schemas.microsoft.com/office/drawing/2014/main" val="644672565"/>
                  </a:ext>
                </a:extLst>
              </a:tr>
              <a:tr h="355538">
                <a:tc>
                  <a:txBody>
                    <a:bodyPr/>
                    <a:lstStyle/>
                    <a:p>
                      <a:pPr algn="ctr"/>
                      <a:r>
                        <a:rPr lang="lt-LT" sz="1400" dirty="0"/>
                        <a:t>2</a:t>
                      </a:r>
                    </a:p>
                  </a:txBody>
                  <a:tcPr>
                    <a:solidFill>
                      <a:schemeClr val="bg2">
                        <a:lumMod val="75000"/>
                      </a:schemeClr>
                    </a:solidFill>
                  </a:tcPr>
                </a:tc>
                <a:tc>
                  <a:txBody>
                    <a:bodyPr/>
                    <a:lstStyle/>
                    <a:p>
                      <a:r>
                        <a:rPr lang="lt-LT" sz="1400" dirty="0"/>
                        <a:t>Projektinio pasiūlymo rengimas </a:t>
                      </a:r>
                      <a:r>
                        <a:rPr lang="lt-LT" sz="1400" b="1" dirty="0"/>
                        <a:t>(savivaldybė)</a:t>
                      </a:r>
                    </a:p>
                  </a:txBody>
                  <a:tcPr>
                    <a:solidFill>
                      <a:schemeClr val="bg2">
                        <a:lumMod val="75000"/>
                      </a:schemeClr>
                    </a:solidFill>
                  </a:tcPr>
                </a:tc>
                <a:extLst>
                  <a:ext uri="{0D108BD9-81ED-4DB2-BD59-A6C34878D82A}">
                    <a16:rowId xmlns:a16="http://schemas.microsoft.com/office/drawing/2014/main" val="391794722"/>
                  </a:ext>
                </a:extLst>
              </a:tr>
              <a:tr h="355538">
                <a:tc>
                  <a:txBody>
                    <a:bodyPr/>
                    <a:lstStyle/>
                    <a:p>
                      <a:pPr algn="ctr"/>
                      <a:r>
                        <a:rPr lang="lt-LT" sz="1400" dirty="0"/>
                        <a:t>3</a:t>
                      </a:r>
                    </a:p>
                  </a:txBody>
                  <a:tcPr>
                    <a:solidFill>
                      <a:schemeClr val="bg2">
                        <a:lumMod val="75000"/>
                      </a:schemeClr>
                    </a:solidFill>
                  </a:tcPr>
                </a:tc>
                <a:tc>
                  <a:txBody>
                    <a:bodyPr/>
                    <a:lstStyle/>
                    <a:p>
                      <a:endParaRPr lang="lt-LT" sz="1400" dirty="0"/>
                    </a:p>
                  </a:txBody>
                  <a:tcPr>
                    <a:solidFill>
                      <a:schemeClr val="bg2">
                        <a:lumMod val="75000"/>
                      </a:schemeClr>
                    </a:solidFill>
                  </a:tcPr>
                </a:tc>
                <a:extLst>
                  <a:ext uri="{0D108BD9-81ED-4DB2-BD59-A6C34878D82A}">
                    <a16:rowId xmlns:a16="http://schemas.microsoft.com/office/drawing/2014/main" val="67364197"/>
                  </a:ext>
                </a:extLst>
              </a:tr>
              <a:tr h="305037">
                <a:tc>
                  <a:txBody>
                    <a:bodyPr/>
                    <a:lstStyle/>
                    <a:p>
                      <a:pPr algn="ctr"/>
                      <a:r>
                        <a:rPr lang="en-US" sz="1400" dirty="0"/>
                        <a:t>1</a:t>
                      </a:r>
                      <a:endParaRPr lang="lt-LT" sz="1400" dirty="0"/>
                    </a:p>
                  </a:txBody>
                  <a:tcPr>
                    <a:solidFill>
                      <a:schemeClr val="accent6">
                        <a:lumMod val="60000"/>
                        <a:lumOff val="40000"/>
                      </a:schemeClr>
                    </a:solidFill>
                  </a:tcPr>
                </a:tc>
                <a:tc>
                  <a:txBody>
                    <a:bodyPr/>
                    <a:lstStyle/>
                    <a:p>
                      <a:r>
                        <a:rPr lang="lt-LT" sz="1400" dirty="0"/>
                        <a:t>Projektinių pasiūlymų vertinimas (</a:t>
                      </a:r>
                      <a:r>
                        <a:rPr lang="lt-LT" sz="1400" b="1" dirty="0"/>
                        <a:t>Regionų plėtros tarybos</a:t>
                      </a:r>
                      <a:r>
                        <a:rPr lang="lt-LT" sz="1400" b="1" baseline="0" dirty="0"/>
                        <a:t> sekretoriatas</a:t>
                      </a:r>
                      <a:r>
                        <a:rPr lang="lt-LT" sz="1400" b="1" dirty="0"/>
                        <a:t>)</a:t>
                      </a:r>
                    </a:p>
                  </a:txBody>
                  <a:tcPr>
                    <a:solidFill>
                      <a:schemeClr val="accent6">
                        <a:lumMod val="60000"/>
                        <a:lumOff val="40000"/>
                      </a:schemeClr>
                    </a:solidFill>
                  </a:tcPr>
                </a:tc>
                <a:extLst>
                  <a:ext uri="{0D108BD9-81ED-4DB2-BD59-A6C34878D82A}">
                    <a16:rowId xmlns:a16="http://schemas.microsoft.com/office/drawing/2014/main" val="1969844309"/>
                  </a:ext>
                </a:extLst>
              </a:tr>
              <a:tr h="305037">
                <a:tc>
                  <a:txBody>
                    <a:bodyPr/>
                    <a:lstStyle/>
                    <a:p>
                      <a:pPr algn="ctr"/>
                      <a:r>
                        <a:rPr lang="en-US" sz="1400" dirty="0"/>
                        <a:t>1</a:t>
                      </a:r>
                      <a:endParaRPr lang="lt-LT" sz="1400" dirty="0"/>
                    </a:p>
                  </a:txBody>
                  <a:tcPr>
                    <a:solidFill>
                      <a:schemeClr val="accent6">
                        <a:lumMod val="60000"/>
                        <a:lumOff val="40000"/>
                      </a:schemeClr>
                    </a:solidFill>
                  </a:tcPr>
                </a:tc>
                <a:tc>
                  <a:txBody>
                    <a:bodyPr/>
                    <a:lstStyle/>
                    <a:p>
                      <a:r>
                        <a:rPr lang="en-US" sz="1400" b="1" dirty="0" err="1"/>
                        <a:t>Regiono</a:t>
                      </a:r>
                      <a:r>
                        <a:rPr lang="en-US" sz="1400" b="1" baseline="0" dirty="0"/>
                        <a:t> </a:t>
                      </a:r>
                      <a:r>
                        <a:rPr lang="en-US" sz="1400" b="1" baseline="0" dirty="0" err="1"/>
                        <a:t>pl</a:t>
                      </a:r>
                      <a:r>
                        <a:rPr lang="lt-LT" sz="1400" b="1" baseline="0" dirty="0" err="1"/>
                        <a:t>ėtros</a:t>
                      </a:r>
                      <a:r>
                        <a:rPr lang="lt-LT" sz="1400" b="1" baseline="0" dirty="0"/>
                        <a:t> taryba</a:t>
                      </a:r>
                      <a:r>
                        <a:rPr lang="lt-LT" sz="1400" b="0" baseline="0" dirty="0"/>
                        <a:t> tvirtina regiono projektų sąrašą</a:t>
                      </a:r>
                      <a:endParaRPr lang="lt-LT" sz="1400" b="0" dirty="0"/>
                    </a:p>
                  </a:txBody>
                  <a:tcPr>
                    <a:solidFill>
                      <a:schemeClr val="accent6">
                        <a:lumMod val="60000"/>
                        <a:lumOff val="40000"/>
                      </a:schemeClr>
                    </a:solidFill>
                  </a:tcPr>
                </a:tc>
                <a:extLst>
                  <a:ext uri="{0D108BD9-81ED-4DB2-BD59-A6C34878D82A}">
                    <a16:rowId xmlns:a16="http://schemas.microsoft.com/office/drawing/2014/main" val="3627477548"/>
                  </a:ext>
                </a:extLst>
              </a:tr>
              <a:tr h="355538">
                <a:tc>
                  <a:txBody>
                    <a:bodyPr/>
                    <a:lstStyle/>
                    <a:p>
                      <a:pPr algn="ctr"/>
                      <a:r>
                        <a:rPr lang="lt-LT" sz="1400" dirty="0"/>
                        <a:t>1/3</a:t>
                      </a:r>
                    </a:p>
                  </a:txBody>
                  <a:tcPr/>
                </a:tc>
                <a:tc>
                  <a:txBody>
                    <a:bodyPr/>
                    <a:lstStyle/>
                    <a:p>
                      <a:r>
                        <a:rPr lang="lt-LT" sz="1400" dirty="0"/>
                        <a:t>Informacijos pateikimas </a:t>
                      </a:r>
                      <a:r>
                        <a:rPr lang="lt-LT" sz="1400" b="1" dirty="0"/>
                        <a:t>APVA</a:t>
                      </a:r>
                      <a:r>
                        <a:rPr lang="lt-LT" sz="1400" dirty="0"/>
                        <a:t>, </a:t>
                      </a:r>
                      <a:r>
                        <a:rPr lang="lt-LT" sz="1400" b="1" dirty="0"/>
                        <a:t>kvietimai teiki paraiškas</a:t>
                      </a:r>
                    </a:p>
                  </a:txBody>
                  <a:tcPr/>
                </a:tc>
                <a:extLst>
                  <a:ext uri="{0D108BD9-81ED-4DB2-BD59-A6C34878D82A}">
                    <a16:rowId xmlns:a16="http://schemas.microsoft.com/office/drawing/2014/main" val="415402359"/>
                  </a:ext>
                </a:extLst>
              </a:tr>
              <a:tr h="355538">
                <a:tc>
                  <a:txBody>
                    <a:bodyPr/>
                    <a:lstStyle/>
                    <a:p>
                      <a:pPr algn="ctr"/>
                      <a:r>
                        <a:rPr lang="lt-LT" sz="1400" dirty="0"/>
                        <a:t>1</a:t>
                      </a:r>
                    </a:p>
                  </a:txBody>
                  <a:tcPr>
                    <a:solidFill>
                      <a:schemeClr val="accent2">
                        <a:lumMod val="60000"/>
                        <a:lumOff val="40000"/>
                      </a:schemeClr>
                    </a:solidFill>
                  </a:tcPr>
                </a:tc>
                <a:tc>
                  <a:txBody>
                    <a:bodyPr/>
                    <a:lstStyle/>
                    <a:p>
                      <a:endParaRPr lang="lt-LT" sz="1400" dirty="0"/>
                    </a:p>
                  </a:txBody>
                  <a:tcPr>
                    <a:solidFill>
                      <a:schemeClr val="accent2">
                        <a:lumMod val="60000"/>
                        <a:lumOff val="40000"/>
                      </a:schemeClr>
                    </a:solidFill>
                  </a:tcPr>
                </a:tc>
                <a:extLst>
                  <a:ext uri="{0D108BD9-81ED-4DB2-BD59-A6C34878D82A}">
                    <a16:rowId xmlns:a16="http://schemas.microsoft.com/office/drawing/2014/main" val="137319809"/>
                  </a:ext>
                </a:extLst>
              </a:tr>
              <a:tr h="355538">
                <a:tc>
                  <a:txBody>
                    <a:bodyPr/>
                    <a:lstStyle/>
                    <a:p>
                      <a:pPr algn="ctr"/>
                      <a:r>
                        <a:rPr lang="lt-LT" sz="1400" dirty="0"/>
                        <a:t>2</a:t>
                      </a:r>
                    </a:p>
                  </a:txBody>
                  <a:tcPr>
                    <a:solidFill>
                      <a:schemeClr val="accent2">
                        <a:lumMod val="60000"/>
                        <a:lumOff val="40000"/>
                      </a:schemeClr>
                    </a:solidFill>
                  </a:tcPr>
                </a:tc>
                <a:tc>
                  <a:txBody>
                    <a:bodyPr/>
                    <a:lstStyle/>
                    <a:p>
                      <a:endParaRPr lang="lt-LT" sz="1400" dirty="0"/>
                    </a:p>
                  </a:txBody>
                  <a:tcPr>
                    <a:solidFill>
                      <a:schemeClr val="accent2">
                        <a:lumMod val="60000"/>
                        <a:lumOff val="40000"/>
                      </a:schemeClr>
                    </a:solidFill>
                  </a:tcPr>
                </a:tc>
                <a:extLst>
                  <a:ext uri="{0D108BD9-81ED-4DB2-BD59-A6C34878D82A}">
                    <a16:rowId xmlns:a16="http://schemas.microsoft.com/office/drawing/2014/main" val="335806114"/>
                  </a:ext>
                </a:extLst>
              </a:tr>
              <a:tr h="355538">
                <a:tc>
                  <a:txBody>
                    <a:bodyPr/>
                    <a:lstStyle/>
                    <a:p>
                      <a:pPr algn="ctr"/>
                      <a:r>
                        <a:rPr lang="lt-LT" sz="1400" dirty="0"/>
                        <a:t>3</a:t>
                      </a:r>
                    </a:p>
                  </a:txBody>
                  <a:tcPr>
                    <a:solidFill>
                      <a:schemeClr val="accent2">
                        <a:lumMod val="60000"/>
                        <a:lumOff val="40000"/>
                      </a:schemeClr>
                    </a:solidFill>
                  </a:tcPr>
                </a:tc>
                <a:tc>
                  <a:txBody>
                    <a:bodyPr/>
                    <a:lstStyle/>
                    <a:p>
                      <a:endParaRPr lang="lt-LT" sz="1400" dirty="0"/>
                    </a:p>
                  </a:txBody>
                  <a:tcPr>
                    <a:solidFill>
                      <a:schemeClr val="accent2">
                        <a:lumMod val="60000"/>
                        <a:lumOff val="40000"/>
                      </a:schemeClr>
                    </a:solidFill>
                  </a:tcPr>
                </a:tc>
                <a:extLst>
                  <a:ext uri="{0D108BD9-81ED-4DB2-BD59-A6C34878D82A}">
                    <a16:rowId xmlns:a16="http://schemas.microsoft.com/office/drawing/2014/main" val="2358113490"/>
                  </a:ext>
                </a:extLst>
              </a:tr>
              <a:tr h="355538">
                <a:tc>
                  <a:txBody>
                    <a:bodyPr/>
                    <a:lstStyle/>
                    <a:p>
                      <a:pPr algn="ctr"/>
                      <a:r>
                        <a:rPr lang="lt-LT" sz="1400" dirty="0"/>
                        <a:t>4</a:t>
                      </a:r>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400" dirty="0"/>
                        <a:t>Paraiškų rengimas </a:t>
                      </a:r>
                      <a:r>
                        <a:rPr lang="lt-LT" sz="1400" b="1" dirty="0"/>
                        <a:t>(savivaldybė)</a:t>
                      </a:r>
                    </a:p>
                  </a:txBody>
                  <a:tcPr>
                    <a:solidFill>
                      <a:schemeClr val="accent2">
                        <a:lumMod val="60000"/>
                        <a:lumOff val="40000"/>
                      </a:schemeClr>
                    </a:solidFill>
                  </a:tcPr>
                </a:tc>
                <a:extLst>
                  <a:ext uri="{0D108BD9-81ED-4DB2-BD59-A6C34878D82A}">
                    <a16:rowId xmlns:a16="http://schemas.microsoft.com/office/drawing/2014/main" val="2332834309"/>
                  </a:ext>
                </a:extLst>
              </a:tr>
              <a:tr h="355538">
                <a:tc>
                  <a:txBody>
                    <a:bodyPr/>
                    <a:lstStyle/>
                    <a:p>
                      <a:pPr algn="ctr"/>
                      <a:r>
                        <a:rPr lang="lt-LT" sz="1400" dirty="0"/>
                        <a:t>5</a:t>
                      </a:r>
                    </a:p>
                  </a:txBody>
                  <a:tcPr>
                    <a:solidFill>
                      <a:schemeClr val="accent2">
                        <a:lumMod val="60000"/>
                        <a:lumOff val="40000"/>
                      </a:schemeClr>
                    </a:solidFill>
                  </a:tcPr>
                </a:tc>
                <a:tc>
                  <a:txBody>
                    <a:bodyPr/>
                    <a:lstStyle/>
                    <a:p>
                      <a:endParaRPr lang="lt-LT" sz="1400" dirty="0"/>
                    </a:p>
                  </a:txBody>
                  <a:tcPr>
                    <a:solidFill>
                      <a:schemeClr val="accent2">
                        <a:lumMod val="60000"/>
                        <a:lumOff val="40000"/>
                      </a:schemeClr>
                    </a:solidFill>
                  </a:tcPr>
                </a:tc>
                <a:extLst>
                  <a:ext uri="{0D108BD9-81ED-4DB2-BD59-A6C34878D82A}">
                    <a16:rowId xmlns:a16="http://schemas.microsoft.com/office/drawing/2014/main" val="1008225283"/>
                  </a:ext>
                </a:extLst>
              </a:tr>
              <a:tr h="355538">
                <a:tc>
                  <a:txBody>
                    <a:bodyPr/>
                    <a:lstStyle/>
                    <a:p>
                      <a:pPr algn="ctr"/>
                      <a:r>
                        <a:rPr lang="lt-LT" sz="1400" dirty="0"/>
                        <a:t>6</a:t>
                      </a:r>
                    </a:p>
                  </a:txBody>
                  <a:tcPr>
                    <a:solidFill>
                      <a:schemeClr val="accent2">
                        <a:lumMod val="60000"/>
                        <a:lumOff val="40000"/>
                      </a:schemeClr>
                    </a:solidFill>
                  </a:tcPr>
                </a:tc>
                <a:tc>
                  <a:txBody>
                    <a:bodyPr/>
                    <a:lstStyle/>
                    <a:p>
                      <a:endParaRPr lang="lt-LT" sz="1400" dirty="0"/>
                    </a:p>
                  </a:txBody>
                  <a:tcPr>
                    <a:solidFill>
                      <a:schemeClr val="accent2">
                        <a:lumMod val="60000"/>
                        <a:lumOff val="40000"/>
                      </a:schemeClr>
                    </a:solidFill>
                  </a:tcPr>
                </a:tc>
                <a:extLst>
                  <a:ext uri="{0D108BD9-81ED-4DB2-BD59-A6C34878D82A}">
                    <a16:rowId xmlns:a16="http://schemas.microsoft.com/office/drawing/2014/main" val="3872710584"/>
                  </a:ext>
                </a:extLst>
              </a:tr>
              <a:tr h="355538">
                <a:tc>
                  <a:txBody>
                    <a:bodyPr/>
                    <a:lstStyle/>
                    <a:p>
                      <a:pPr algn="ctr"/>
                      <a:r>
                        <a:rPr lang="lt-LT" sz="1400" dirty="0"/>
                        <a:t>1</a:t>
                      </a:r>
                    </a:p>
                  </a:txBody>
                  <a:tcPr>
                    <a:solidFill>
                      <a:schemeClr val="accent3">
                        <a:lumMod val="75000"/>
                      </a:schemeClr>
                    </a:solidFill>
                  </a:tcPr>
                </a:tc>
                <a:tc>
                  <a:txBody>
                    <a:bodyPr/>
                    <a:lstStyle/>
                    <a:p>
                      <a:r>
                        <a:rPr lang="en-US" sz="1400" dirty="0" err="1"/>
                        <a:t>Parai</a:t>
                      </a:r>
                      <a:r>
                        <a:rPr lang="lt-LT" sz="1400" dirty="0" err="1"/>
                        <a:t>škų</a:t>
                      </a:r>
                      <a:r>
                        <a:rPr lang="lt-LT" sz="1400" baseline="0" dirty="0"/>
                        <a:t> vertinimas </a:t>
                      </a:r>
                      <a:r>
                        <a:rPr lang="lt-LT" sz="1400" b="1" baseline="0" dirty="0"/>
                        <a:t>(APVA)</a:t>
                      </a:r>
                      <a:endParaRPr lang="lt-LT" sz="1400" b="1" dirty="0"/>
                    </a:p>
                  </a:txBody>
                  <a:tcPr>
                    <a:solidFill>
                      <a:schemeClr val="accent3">
                        <a:lumMod val="75000"/>
                      </a:schemeClr>
                    </a:solidFill>
                  </a:tcPr>
                </a:tc>
                <a:extLst>
                  <a:ext uri="{0D108BD9-81ED-4DB2-BD59-A6C34878D82A}">
                    <a16:rowId xmlns:a16="http://schemas.microsoft.com/office/drawing/2014/main" val="2656206872"/>
                  </a:ext>
                </a:extLst>
              </a:tr>
              <a:tr h="355538">
                <a:tc>
                  <a:txBody>
                    <a:bodyPr/>
                    <a:lstStyle/>
                    <a:p>
                      <a:pPr algn="ctr"/>
                      <a:r>
                        <a:rPr lang="lt-LT" sz="1400" dirty="0"/>
                        <a:t>2</a:t>
                      </a:r>
                    </a:p>
                  </a:txBody>
                  <a:tcPr>
                    <a:solidFill>
                      <a:schemeClr val="accent3">
                        <a:lumMod val="75000"/>
                      </a:schemeClr>
                    </a:solidFill>
                  </a:tcPr>
                </a:tc>
                <a:tc>
                  <a:txBody>
                    <a:bodyPr/>
                    <a:lstStyle/>
                    <a:p>
                      <a:endParaRPr lang="lt-LT" sz="1400" dirty="0"/>
                    </a:p>
                  </a:txBody>
                  <a:tcPr>
                    <a:solidFill>
                      <a:schemeClr val="accent3">
                        <a:lumMod val="75000"/>
                      </a:schemeClr>
                    </a:solidFill>
                  </a:tcPr>
                </a:tc>
                <a:extLst>
                  <a:ext uri="{0D108BD9-81ED-4DB2-BD59-A6C34878D82A}">
                    <a16:rowId xmlns:a16="http://schemas.microsoft.com/office/drawing/2014/main" val="1885546653"/>
                  </a:ext>
                </a:extLst>
              </a:tr>
              <a:tr h="355538">
                <a:tc>
                  <a:txBody>
                    <a:bodyPr/>
                    <a:lstStyle/>
                    <a:p>
                      <a:pPr algn="ctr"/>
                      <a:r>
                        <a:rPr lang="lt-LT" sz="1400" dirty="0"/>
                        <a:t>½</a:t>
                      </a:r>
                    </a:p>
                  </a:txBody>
                  <a:tcPr>
                    <a:solidFill>
                      <a:schemeClr val="bg1">
                        <a:lumMod val="75000"/>
                      </a:schemeClr>
                    </a:solidFill>
                  </a:tcPr>
                </a:tc>
                <a:tc>
                  <a:txBody>
                    <a:bodyPr/>
                    <a:lstStyle/>
                    <a:p>
                      <a:r>
                        <a:rPr lang="lt-LT" sz="1400" dirty="0"/>
                        <a:t>Sprendimas dėl finansavimo skyrimo </a:t>
                      </a:r>
                      <a:r>
                        <a:rPr lang="lt-LT" sz="1400" b="1" dirty="0"/>
                        <a:t>(AM)</a:t>
                      </a:r>
                    </a:p>
                  </a:txBody>
                  <a:tcPr>
                    <a:solidFill>
                      <a:schemeClr val="bg1">
                        <a:lumMod val="75000"/>
                      </a:schemeClr>
                    </a:solidFill>
                  </a:tcPr>
                </a:tc>
                <a:extLst>
                  <a:ext uri="{0D108BD9-81ED-4DB2-BD59-A6C34878D82A}">
                    <a16:rowId xmlns:a16="http://schemas.microsoft.com/office/drawing/2014/main" val="1693339890"/>
                  </a:ext>
                </a:extLst>
              </a:tr>
              <a:tr h="355538">
                <a:tc>
                  <a:txBody>
                    <a:bodyPr/>
                    <a:lstStyle/>
                    <a:p>
                      <a:pPr algn="ctr"/>
                      <a:r>
                        <a:rPr lang="en-US" sz="1400" dirty="0"/>
                        <a:t>1/3</a:t>
                      </a:r>
                      <a:endParaRPr lang="lt-LT" sz="1400" dirty="0"/>
                    </a:p>
                  </a:txBody>
                  <a:tcPr>
                    <a:solidFill>
                      <a:schemeClr val="bg1">
                        <a:lumMod val="65000"/>
                      </a:schemeClr>
                    </a:solidFill>
                  </a:tcPr>
                </a:tc>
                <a:tc>
                  <a:txBody>
                    <a:bodyPr/>
                    <a:lstStyle/>
                    <a:p>
                      <a:r>
                        <a:rPr lang="lt-LT" sz="1400" dirty="0"/>
                        <a:t>Siūlymas pasirašyti finansavimo sutartį </a:t>
                      </a:r>
                      <a:r>
                        <a:rPr lang="lt-LT" sz="1400" b="1" dirty="0"/>
                        <a:t>(APVA)</a:t>
                      </a:r>
                    </a:p>
                  </a:txBody>
                  <a:tcPr>
                    <a:solidFill>
                      <a:schemeClr val="bg1">
                        <a:lumMod val="65000"/>
                      </a:schemeClr>
                    </a:solidFill>
                  </a:tcPr>
                </a:tc>
                <a:extLst>
                  <a:ext uri="{0D108BD9-81ED-4DB2-BD59-A6C34878D82A}">
                    <a16:rowId xmlns:a16="http://schemas.microsoft.com/office/drawing/2014/main" val="1505743863"/>
                  </a:ext>
                </a:extLst>
              </a:tr>
              <a:tr h="355538">
                <a:tc>
                  <a:txBody>
                    <a:bodyPr/>
                    <a:lstStyle/>
                    <a:p>
                      <a:pPr algn="ctr"/>
                      <a:r>
                        <a:rPr lang="lt-LT" sz="1400" dirty="0"/>
                        <a:t>½</a:t>
                      </a:r>
                    </a:p>
                  </a:txBody>
                  <a:tcPr>
                    <a:solidFill>
                      <a:srgbClr val="DE6868"/>
                    </a:solidFill>
                  </a:tcPr>
                </a:tc>
                <a:tc>
                  <a:txBody>
                    <a:bodyPr/>
                    <a:lstStyle/>
                    <a:p>
                      <a:r>
                        <a:rPr lang="lt-LT" sz="1400" dirty="0"/>
                        <a:t>Dvišalės finansavimo sutarties pasirašymas</a:t>
                      </a:r>
                    </a:p>
                  </a:txBody>
                  <a:tcPr>
                    <a:solidFill>
                      <a:srgbClr val="DE6868"/>
                    </a:solidFill>
                  </a:tcPr>
                </a:tc>
                <a:extLst>
                  <a:ext uri="{0D108BD9-81ED-4DB2-BD59-A6C34878D82A}">
                    <a16:rowId xmlns:a16="http://schemas.microsoft.com/office/drawing/2014/main" val="627278668"/>
                  </a:ext>
                </a:extLst>
              </a:tr>
              <a:tr h="366044">
                <a:tc>
                  <a:txBody>
                    <a:bodyPr/>
                    <a:lstStyle/>
                    <a:p>
                      <a:endParaRPr lang="lt-LT" dirty="0"/>
                    </a:p>
                  </a:txBody>
                  <a:tcPr/>
                </a:tc>
                <a:tc>
                  <a:txBody>
                    <a:bodyPr/>
                    <a:lstStyle/>
                    <a:p>
                      <a:r>
                        <a:rPr lang="lt-LT" sz="1400" dirty="0"/>
                        <a:t>Viso apie </a:t>
                      </a:r>
                      <a:r>
                        <a:rPr lang="en-US" sz="1400" dirty="0"/>
                        <a:t>13-</a:t>
                      </a:r>
                      <a:r>
                        <a:rPr lang="lt-LT" sz="1400" dirty="0"/>
                        <a:t>14 mėn. nuo</a:t>
                      </a:r>
                      <a:r>
                        <a:rPr lang="lt-LT" sz="1400" baseline="0" dirty="0"/>
                        <a:t> projektinio pasiūlymo rengimo iki finansavimo sutarties pasirašymo</a:t>
                      </a:r>
                      <a:r>
                        <a:rPr lang="en-US" sz="1400" baseline="0" dirty="0"/>
                        <a:t>!</a:t>
                      </a:r>
                      <a:endParaRPr lang="lt-LT" sz="1400" dirty="0"/>
                    </a:p>
                  </a:txBody>
                  <a:tcPr/>
                </a:tc>
                <a:extLst>
                  <a:ext uri="{0D108BD9-81ED-4DB2-BD59-A6C34878D82A}">
                    <a16:rowId xmlns:a16="http://schemas.microsoft.com/office/drawing/2014/main" val="509929270"/>
                  </a:ext>
                </a:extLst>
              </a:tr>
            </a:tbl>
          </a:graphicData>
        </a:graphic>
      </p:graphicFrame>
    </p:spTree>
    <p:extLst>
      <p:ext uri="{BB962C8B-B14F-4D97-AF65-F5344CB8AC3E}">
        <p14:creationId xmlns:p14="http://schemas.microsoft.com/office/powerpoint/2010/main" val="2758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lt-LT" dirty="0">
                <a:solidFill>
                  <a:schemeClr val="tx2"/>
                </a:solidFill>
                <a:latin typeface="Times New Roman" panose="02020603050405020304" pitchFamily="18" charset="0"/>
                <a:cs typeface="Times New Roman" panose="02020603050405020304" pitchFamily="18" charset="0"/>
              </a:rPr>
              <a:t>PLANUOJAMI TERMINAI</a:t>
            </a:r>
            <a:endParaRPr lang="lt-LT" dirty="0"/>
          </a:p>
        </p:txBody>
      </p:sp>
      <p:sp>
        <p:nvSpPr>
          <p:cNvPr id="3" name="Content Placeholder 2"/>
          <p:cNvSpPr>
            <a:spLocks noGrp="1"/>
          </p:cNvSpPr>
          <p:nvPr>
            <p:ph idx="1"/>
          </p:nvPr>
        </p:nvSpPr>
        <p:spPr>
          <a:xfrm>
            <a:off x="457200" y="908720"/>
            <a:ext cx="8229600" cy="5217443"/>
          </a:xfrm>
        </p:spPr>
        <p:txBody>
          <a:bodyPr/>
          <a:lstStyle/>
          <a:p>
            <a:pPr algn="just"/>
            <a:r>
              <a:rPr lang="lt-LT" sz="2000" dirty="0"/>
              <a:t>Savivaldybių vykdomosios institucijos </a:t>
            </a:r>
            <a:r>
              <a:rPr lang="lt-LT" sz="2000" b="1" u="sng" dirty="0">
                <a:solidFill>
                  <a:schemeClr val="accent1"/>
                </a:solidFill>
              </a:rPr>
              <a:t>per 3 mėnesius </a:t>
            </a:r>
            <a:r>
              <a:rPr lang="lt-LT" sz="2000" dirty="0"/>
              <a:t>nuo Regiono plėtros tarybos sekretoriato kvietime teikti projektinius pasiūlymus nurodyto termino turi raštu pateikti </a:t>
            </a:r>
            <a:r>
              <a:rPr lang="lt-LT" sz="2000" b="1" dirty="0"/>
              <a:t>Regiono plėtros tarybos sekretoriatui </a:t>
            </a:r>
            <a:r>
              <a:rPr lang="lt-LT" sz="2000" dirty="0">
                <a:solidFill>
                  <a:srgbClr val="FF0000"/>
                </a:solidFill>
              </a:rPr>
              <a:t>projektinį pasiūlymą </a:t>
            </a:r>
            <a:r>
              <a:rPr lang="lt-LT" sz="2000" dirty="0"/>
              <a:t>dėl Regiono projektų įgyvendinimo.</a:t>
            </a:r>
          </a:p>
          <a:p>
            <a:pPr algn="just"/>
            <a:r>
              <a:rPr lang="lt-LT" sz="2000" b="1" dirty="0"/>
              <a:t>Regiono plėtros taryba</a:t>
            </a:r>
            <a:r>
              <a:rPr lang="lt-LT" sz="2000" dirty="0"/>
              <a:t>, Regiono plėtros sekretoriatui įvertinus </a:t>
            </a:r>
            <a:r>
              <a:rPr lang="lt-LT" sz="2000" b="1" dirty="0">
                <a:solidFill>
                  <a:schemeClr val="accent1"/>
                </a:solidFill>
              </a:rPr>
              <a:t>(20 d. +               10 d.) </a:t>
            </a:r>
            <a:r>
              <a:rPr lang="lt-LT" sz="2000" dirty="0">
                <a:solidFill>
                  <a:srgbClr val="FF0000"/>
                </a:solidFill>
              </a:rPr>
              <a:t>projektinius pasiūlymus</a:t>
            </a:r>
            <a:r>
              <a:rPr lang="lt-LT" sz="2000" dirty="0"/>
              <a:t>, priims sprendimą dėl </a:t>
            </a:r>
            <a:r>
              <a:rPr lang="lt-LT" sz="2000" b="1" dirty="0"/>
              <a:t>regionų projektų sąrašo sudarymo </a:t>
            </a:r>
            <a:r>
              <a:rPr lang="lt-LT" sz="2000" b="1" dirty="0">
                <a:solidFill>
                  <a:schemeClr val="tx2"/>
                </a:solidFill>
              </a:rPr>
              <a:t>(dar iki 25 d.).</a:t>
            </a:r>
            <a:r>
              <a:rPr lang="lt-LT" sz="2000" dirty="0">
                <a:solidFill>
                  <a:schemeClr val="tx2"/>
                </a:solidFill>
              </a:rPr>
              <a:t> </a:t>
            </a:r>
          </a:p>
          <a:p>
            <a:pPr algn="just"/>
            <a:r>
              <a:rPr lang="lt-LT" sz="2000" b="1" dirty="0">
                <a:solidFill>
                  <a:srgbClr val="FF0000"/>
                </a:solidFill>
              </a:rPr>
              <a:t>Paraiškų</a:t>
            </a:r>
            <a:r>
              <a:rPr lang="lt-LT" sz="2000" dirty="0"/>
              <a:t> pateikimo paskutinė data nustatoma regionų projektų sąraše, bet ne vėlesnė </a:t>
            </a:r>
            <a:r>
              <a:rPr lang="lt-LT" sz="2000" b="1" u="sng" dirty="0">
                <a:solidFill>
                  <a:schemeClr val="accent1"/>
                </a:solidFill>
              </a:rPr>
              <a:t>nei 6 mėnesiai </a:t>
            </a:r>
            <a:r>
              <a:rPr lang="lt-LT" sz="2000" dirty="0"/>
              <a:t>nuo regionų projektų sąrašo patvirtinimo dienos. Regiono projektų sąraše nustatomas kiekvieno projekto paraiškos pateikimo terminas </a:t>
            </a:r>
            <a:r>
              <a:rPr lang="lt-LT" sz="2000" u="sng" dirty="0"/>
              <a:t>negali būti trumpesnis kaip 30 dienų </a:t>
            </a:r>
            <a:r>
              <a:rPr lang="lt-LT" sz="2000" dirty="0"/>
              <a:t>nuo regiono projektų sąrašo patvirtinimo dienos, išskyrus atvejus, kai pagal suderinus su atsakingoms institucijoms terminas trumpinamas.</a:t>
            </a:r>
          </a:p>
          <a:p>
            <a:pPr algn="just"/>
            <a:r>
              <a:rPr lang="lt-LT" sz="2000" dirty="0"/>
              <a:t>Regiono plėtros tarybai priėmus sprendimą dėl regiono projektų sąrašo patvirtinimo, </a:t>
            </a:r>
            <a:r>
              <a:rPr lang="lt-LT" sz="2000" b="1" dirty="0"/>
              <a:t>regiono plėtros tarybos sekretoriatas </a:t>
            </a:r>
            <a:r>
              <a:rPr lang="lt-LT" sz="2000" b="1" u="sng" dirty="0">
                <a:solidFill>
                  <a:schemeClr val="accent1"/>
                </a:solidFill>
              </a:rPr>
              <a:t>per 7 dienas </a:t>
            </a:r>
            <a:r>
              <a:rPr lang="lt-LT" sz="2000" dirty="0"/>
              <a:t>jo duomenis suveda į SFMIS2014 bei paskelbia svetainėje www.esinvesticijos.lt ir per SFMIS2014 apie tai informuoja </a:t>
            </a:r>
            <a:r>
              <a:rPr lang="lt-LT" sz="2000" b="1" dirty="0"/>
              <a:t>APVA</a:t>
            </a:r>
            <a:r>
              <a:rPr lang="lt-LT" sz="1800" dirty="0"/>
              <a:t>.</a:t>
            </a:r>
          </a:p>
          <a:p>
            <a:endParaRPr lang="lt-LT" sz="1800" dirty="0"/>
          </a:p>
        </p:txBody>
      </p:sp>
    </p:spTree>
    <p:extLst>
      <p:ext uri="{BB962C8B-B14F-4D97-AF65-F5344CB8AC3E}">
        <p14:creationId xmlns:p14="http://schemas.microsoft.com/office/powerpoint/2010/main" val="295587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lt-LT" dirty="0">
                <a:solidFill>
                  <a:schemeClr val="tx2"/>
                </a:solidFill>
                <a:latin typeface="Times New Roman" panose="02020603050405020304" pitchFamily="18" charset="0"/>
                <a:cs typeface="Times New Roman" panose="02020603050405020304" pitchFamily="18" charset="0"/>
              </a:rPr>
              <a:t>PLANUOJAMI TERMINAI</a:t>
            </a:r>
            <a:endParaRPr lang="lt-LT" dirty="0"/>
          </a:p>
        </p:txBody>
      </p:sp>
      <p:sp>
        <p:nvSpPr>
          <p:cNvPr id="3" name="Content Placeholder 2"/>
          <p:cNvSpPr>
            <a:spLocks noGrp="1"/>
          </p:cNvSpPr>
          <p:nvPr>
            <p:ph idx="1"/>
          </p:nvPr>
        </p:nvSpPr>
        <p:spPr>
          <a:xfrm>
            <a:off x="457200" y="1124744"/>
            <a:ext cx="8229600" cy="5001419"/>
          </a:xfrm>
        </p:spPr>
        <p:txBody>
          <a:bodyPr/>
          <a:lstStyle/>
          <a:p>
            <a:pPr algn="just"/>
            <a:r>
              <a:rPr lang="lt-LT" sz="2000" dirty="0"/>
              <a:t>Gavusi informaciją apie priimtą sprendimą dėl regiono projektų sąrašo patvirtinimo, </a:t>
            </a:r>
            <a:r>
              <a:rPr lang="lt-LT" sz="2000" b="1" dirty="0">
                <a:solidFill>
                  <a:schemeClr val="accent1"/>
                </a:solidFill>
              </a:rPr>
              <a:t>per 7 dienas </a:t>
            </a:r>
            <a:r>
              <a:rPr lang="lt-LT" sz="2000" dirty="0"/>
              <a:t>nuo šios informacijos gavimo </a:t>
            </a:r>
            <a:r>
              <a:rPr lang="lt-LT" sz="2000" b="1" dirty="0"/>
              <a:t>APVA </a:t>
            </a:r>
            <a:r>
              <a:rPr lang="lt-LT" sz="2000" dirty="0"/>
              <a:t>siunčia kvietimą teikti paraišką projektui finansuoti regionų projektų sąrašuose nurodytiems pareiškėjams. </a:t>
            </a:r>
          </a:p>
          <a:p>
            <a:pPr algn="just"/>
            <a:r>
              <a:rPr lang="lt-LT" sz="2000" dirty="0"/>
              <a:t>Paraiškos vertinamos </a:t>
            </a:r>
            <a:r>
              <a:rPr lang="lt-LT" sz="2000" b="1" dirty="0">
                <a:solidFill>
                  <a:schemeClr val="accent1"/>
                </a:solidFill>
              </a:rPr>
              <a:t>ne ilgiau kaip 60 dienų </a:t>
            </a:r>
            <a:r>
              <a:rPr lang="lt-LT" sz="2000" dirty="0"/>
              <a:t>nuo regiono projekto paraiškos gavimo dienos. Paraiškos pateikimo data  laikoma paskutinio pateikto priedo pateikimo data</a:t>
            </a:r>
            <a:r>
              <a:rPr lang="en-US" sz="2000" dirty="0"/>
              <a:t>. </a:t>
            </a:r>
            <a:endParaRPr lang="lt-LT" sz="2000" dirty="0"/>
          </a:p>
          <a:p>
            <a:pPr algn="just"/>
            <a:r>
              <a:rPr lang="lt-LT" sz="2000" b="1" dirty="0"/>
              <a:t>APVA</a:t>
            </a:r>
            <a:r>
              <a:rPr lang="lt-LT" sz="2000" dirty="0"/>
              <a:t>, baigusi gautų paraiškų vertinimą, pagal SFMIS formą parengia projektų tinkamumo finansuoti vertinimo ataskaitą ir per SFMIS2014 teikia ją Aplinkos ministerijai.</a:t>
            </a:r>
          </a:p>
          <a:p>
            <a:pPr algn="just"/>
            <a:r>
              <a:rPr lang="lt-LT" sz="2000" b="1" dirty="0" err="1"/>
              <a:t>APVA</a:t>
            </a:r>
            <a:r>
              <a:rPr lang="lt-LT" sz="2000" dirty="0" err="1"/>
              <a:t>i</a:t>
            </a:r>
            <a:r>
              <a:rPr lang="lt-LT" sz="2000" dirty="0"/>
              <a:t> baigus paraiškų vertinimą, </a:t>
            </a:r>
            <a:r>
              <a:rPr lang="lt-LT" sz="2000" b="1" u="sng" dirty="0"/>
              <a:t>sprendimą dėl projekto finansavimo </a:t>
            </a:r>
            <a:r>
              <a:rPr lang="lt-LT" sz="2000" u="sng" dirty="0"/>
              <a:t>arba nefinansavimo </a:t>
            </a:r>
            <a:r>
              <a:rPr lang="lt-LT" sz="2000" b="1" u="sng" dirty="0"/>
              <a:t>priima Aplinkos ministerija</a:t>
            </a:r>
            <a:r>
              <a:rPr lang="lt-LT" sz="2000" dirty="0"/>
              <a:t>, ne vėliau </a:t>
            </a:r>
            <a:r>
              <a:rPr lang="lt-LT" sz="2000" b="1" dirty="0">
                <a:solidFill>
                  <a:schemeClr val="accent1"/>
                </a:solidFill>
              </a:rPr>
              <a:t>kaip per 14 dienų </a:t>
            </a:r>
            <a:r>
              <a:rPr lang="lt-LT" sz="2000" dirty="0"/>
              <a:t>nuo APVA dokumentų gavimo dienos.</a:t>
            </a:r>
          </a:p>
          <a:p>
            <a:endParaRPr lang="lt-LT" dirty="0"/>
          </a:p>
        </p:txBody>
      </p:sp>
    </p:spTree>
    <p:extLst>
      <p:ext uri="{BB962C8B-B14F-4D97-AF65-F5344CB8AC3E}">
        <p14:creationId xmlns:p14="http://schemas.microsoft.com/office/powerpoint/2010/main" val="325843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76064"/>
          </a:xfrm>
        </p:spPr>
        <p:txBody>
          <a:bodyPr/>
          <a:lstStyle/>
          <a:p>
            <a:r>
              <a:rPr lang="lt-LT" dirty="0">
                <a:solidFill>
                  <a:schemeClr val="tx2"/>
                </a:solidFill>
                <a:latin typeface="Times New Roman" panose="02020603050405020304" pitchFamily="18" charset="0"/>
                <a:cs typeface="Times New Roman" panose="02020603050405020304" pitchFamily="18" charset="0"/>
              </a:rPr>
              <a:t>PLANUOJAMI TERMINAI</a:t>
            </a:r>
            <a:endParaRPr lang="lt-LT" dirty="0"/>
          </a:p>
        </p:txBody>
      </p:sp>
      <p:sp>
        <p:nvSpPr>
          <p:cNvPr id="3" name="Content Placeholder 2"/>
          <p:cNvSpPr>
            <a:spLocks noGrp="1"/>
          </p:cNvSpPr>
          <p:nvPr>
            <p:ph idx="1"/>
          </p:nvPr>
        </p:nvSpPr>
        <p:spPr>
          <a:xfrm>
            <a:off x="457200" y="1196752"/>
            <a:ext cx="8229600" cy="4929411"/>
          </a:xfrm>
        </p:spPr>
        <p:txBody>
          <a:bodyPr/>
          <a:lstStyle/>
          <a:p>
            <a:pPr algn="just"/>
            <a:r>
              <a:rPr lang="lt-LT" sz="2000" dirty="0"/>
              <a:t>Ministerija per SFMIS2014 pateikia APVA, o dėl regionų projektų – taip pat regiono plėtros tarybos sekretoriatui, sprendimą dėl projekto finansavimo </a:t>
            </a:r>
            <a:r>
              <a:rPr lang="lt-LT" sz="2000" b="1" dirty="0">
                <a:solidFill>
                  <a:schemeClr val="accent1"/>
                </a:solidFill>
              </a:rPr>
              <a:t>ne vėliau kaip per 3 darbo dienas </a:t>
            </a:r>
            <a:r>
              <a:rPr lang="lt-LT" sz="2000" dirty="0"/>
              <a:t>nuo sprendimo priėmimo dienos.</a:t>
            </a:r>
          </a:p>
          <a:p>
            <a:pPr algn="just"/>
            <a:r>
              <a:rPr lang="lt-LT" sz="2000" dirty="0"/>
              <a:t>APVA </a:t>
            </a:r>
            <a:r>
              <a:rPr lang="lt-LT" sz="2000" b="1" dirty="0">
                <a:solidFill>
                  <a:schemeClr val="accent1"/>
                </a:solidFill>
              </a:rPr>
              <a:t>per 3 darbo dienas </a:t>
            </a:r>
            <a:r>
              <a:rPr lang="lt-LT" sz="2000" dirty="0"/>
              <a:t>nuo ministerijos sprendimo dėl projekto finansavimo gavimo dienos</a:t>
            </a:r>
            <a:r>
              <a:rPr lang="lt-LT" sz="2000" b="1" dirty="0"/>
              <a:t> </a:t>
            </a:r>
            <a:r>
              <a:rPr lang="lt-LT" sz="2000" dirty="0"/>
              <a:t>per DMS</a:t>
            </a:r>
            <a:r>
              <a:rPr lang="lt-LT" sz="2000" b="1" dirty="0"/>
              <a:t> </a:t>
            </a:r>
            <a:r>
              <a:rPr lang="lt-LT" sz="2000" dirty="0"/>
              <a:t>pateikia sprendimą</a:t>
            </a:r>
            <a:r>
              <a:rPr lang="lt-LT" sz="2000" b="1" dirty="0"/>
              <a:t> </a:t>
            </a:r>
            <a:r>
              <a:rPr lang="lt-LT" sz="2000" dirty="0"/>
              <a:t>dėl projekto finansavimo jame nurodytiems pareiškėjams.</a:t>
            </a:r>
          </a:p>
          <a:p>
            <a:pPr algn="just"/>
            <a:r>
              <a:rPr lang="lt-LT" sz="2000" dirty="0"/>
              <a:t>Gavusi ministerijos sprendimą dėl projekto finansavimo, APVA parengia ir pateikia pareiškėjui projekto sutarties projektą ir nurodo pasiūlymo pasirašyti projekto sutartį galiojimo terminą, kuris turi būti </a:t>
            </a:r>
            <a:r>
              <a:rPr lang="lt-LT" sz="2000" b="1" dirty="0">
                <a:solidFill>
                  <a:schemeClr val="accent1"/>
                </a:solidFill>
              </a:rPr>
              <a:t>ne trumpesnis nei 14 dienų</a:t>
            </a:r>
            <a:r>
              <a:rPr lang="lt-LT" sz="2000" dirty="0"/>
              <a:t>. </a:t>
            </a:r>
          </a:p>
          <a:p>
            <a:pPr algn="just"/>
            <a:r>
              <a:rPr lang="lt-LT" sz="2000" b="1" u="sng" dirty="0">
                <a:solidFill>
                  <a:schemeClr val="tx2"/>
                </a:solidFill>
              </a:rPr>
              <a:t>Dvišalės finansavimo sutarties pasirašymas</a:t>
            </a:r>
          </a:p>
          <a:p>
            <a:pPr marL="0" indent="0">
              <a:buNone/>
            </a:pPr>
            <a:endParaRPr lang="lt-LT" dirty="0"/>
          </a:p>
        </p:txBody>
      </p:sp>
    </p:spTree>
    <p:extLst>
      <p:ext uri="{BB962C8B-B14F-4D97-AF65-F5344CB8AC3E}">
        <p14:creationId xmlns:p14="http://schemas.microsoft.com/office/powerpoint/2010/main" val="1400620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2800" dirty="0">
                <a:solidFill>
                  <a:schemeClr val="tx2"/>
                </a:solidFill>
              </a:rPr>
              <a:t>Regionų plėtros tarybos sekretoriatas vertins ar projektas:</a:t>
            </a:r>
          </a:p>
        </p:txBody>
      </p:sp>
      <p:sp>
        <p:nvSpPr>
          <p:cNvPr id="3" name="Content Placeholder 2"/>
          <p:cNvSpPr>
            <a:spLocks noGrp="1"/>
          </p:cNvSpPr>
          <p:nvPr>
            <p:ph idx="1"/>
          </p:nvPr>
        </p:nvSpPr>
        <p:spPr/>
        <p:txBody>
          <a:bodyPr/>
          <a:lstStyle/>
          <a:p>
            <a:pPr algn="just"/>
            <a:r>
              <a:rPr lang="lt-LT" sz="2000" dirty="0"/>
              <a:t>37.1. atitinka veiksmų programos, taip pat strateginio planavimo dokumentų (vietos plėtros projektai – vietos plėtros strategijos) nuostatas;</a:t>
            </a:r>
          </a:p>
          <a:p>
            <a:pPr algn="just"/>
            <a:r>
              <a:rPr lang="lt-LT" sz="2000" dirty="0"/>
              <a:t>37.2. yra geriausia iš galimų alternatyvų veiksmų programoje ir strateginio planavimo dokumentuose nustatytiems tikslams ir projekto tikslams įgyvendinti (pagal šių Taisyklių 66.7 papunktyje nurodytą bendrąjį reikalavimą);</a:t>
            </a:r>
          </a:p>
          <a:p>
            <a:pPr algn="just"/>
            <a:r>
              <a:rPr lang="lt-LT" sz="2000" dirty="0"/>
              <a:t>37.3. tenkina (ar tenkins suėjus paraiškos pateikimo terminui) projektų </a:t>
            </a:r>
            <a:r>
              <a:rPr lang="lt-LT" sz="2000" dirty="0" err="1"/>
              <a:t>parengtumo</a:t>
            </a:r>
            <a:r>
              <a:rPr lang="lt-LT" sz="2000" dirty="0"/>
              <a:t> sąlygas, nustatytas projektų finansavimo sąlygų apraše.</a:t>
            </a:r>
          </a:p>
          <a:p>
            <a:pPr marL="0" indent="0" algn="just">
              <a:buNone/>
            </a:pPr>
            <a:r>
              <a:rPr lang="en-US" sz="2400" dirty="0"/>
              <a:t>Region</a:t>
            </a:r>
            <a:r>
              <a:rPr lang="lt-LT" sz="2400" dirty="0"/>
              <a:t>ų plėtros taryba vertindama projektinius pasiūlymus vadovaujasi iš ES struktūrinių fondų lėšų bendrai finansuojamų regionų projektų atrankos tvarkos aprašu </a:t>
            </a:r>
            <a:r>
              <a:rPr lang="lt-LT" sz="1400" dirty="0"/>
              <a:t>(2014 m. gruodžio 22 d. VRM įsakymas Nr.1V-893).</a:t>
            </a:r>
          </a:p>
        </p:txBody>
      </p:sp>
    </p:spTree>
    <p:extLst>
      <p:ext uri="{BB962C8B-B14F-4D97-AF65-F5344CB8AC3E}">
        <p14:creationId xmlns:p14="http://schemas.microsoft.com/office/powerpoint/2010/main" val="426850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solidFill>
                  <a:schemeClr val="tx2"/>
                </a:solidFill>
              </a:rPr>
              <a:t>APVA vertins</a:t>
            </a:r>
          </a:p>
        </p:txBody>
      </p:sp>
      <p:sp>
        <p:nvSpPr>
          <p:cNvPr id="3" name="Content Placeholder 2"/>
          <p:cNvSpPr>
            <a:spLocks noGrp="1"/>
          </p:cNvSpPr>
          <p:nvPr>
            <p:ph idx="1"/>
          </p:nvPr>
        </p:nvSpPr>
        <p:spPr/>
        <p:txBody>
          <a:bodyPr/>
          <a:lstStyle/>
          <a:p>
            <a:pPr marL="0" indent="0" algn="just" fontAlgn="ctr">
              <a:buNone/>
            </a:pPr>
            <a:r>
              <a:rPr lang="lt-LT" sz="2400" dirty="0"/>
              <a:t>Regiono projektų atitiktį kitiems bendriesiems reikalavimams ir jų vertinimo aspektams bei kitiems specialiesiems projektų atrankos kriterijams, vertins įgyvendinančioji institucija projekto tinkamumo finansuoti vertinimo metu, išskyrus tai, ką pagal projektų administravimo ir finansavimo</a:t>
            </a:r>
            <a:r>
              <a:rPr lang="lt-LT" sz="2400" cap="all" dirty="0"/>
              <a:t> </a:t>
            </a:r>
            <a:r>
              <a:rPr lang="lt-LT" sz="2400" dirty="0"/>
              <a:t>taisykles </a:t>
            </a:r>
            <a:r>
              <a:rPr lang="lt-LT" sz="1600" dirty="0"/>
              <a:t>(2014 m. spalio 8 d. Nr. 1K-316)</a:t>
            </a:r>
            <a:r>
              <a:rPr lang="lt-LT" sz="2400" dirty="0"/>
              <a:t> nustatyta vertinti regiono plėtros tarybos </a:t>
            </a:r>
            <a:r>
              <a:rPr lang="lt-LT" sz="2400" dirty="0" err="1"/>
              <a:t>sekretoriat</a:t>
            </a:r>
            <a:r>
              <a:rPr lang="en-US" sz="2400" dirty="0" err="1"/>
              <a:t>ui</a:t>
            </a:r>
            <a:r>
              <a:rPr lang="lt-LT" sz="2400" dirty="0"/>
              <a:t>.</a:t>
            </a:r>
          </a:p>
          <a:p>
            <a:pPr marL="0" indent="0" algn="just">
              <a:buNone/>
            </a:pPr>
            <a:endParaRPr lang="lt-LT" sz="2400" dirty="0"/>
          </a:p>
          <a:p>
            <a:pPr marL="0" indent="0" algn="just">
              <a:buNone/>
            </a:pPr>
            <a:r>
              <a:rPr lang="lt-LT" sz="2400" dirty="0"/>
              <a:t>Vertindama paraišką APVA pildo projekto tinkamumo finansuoti vertinimo lentelę.</a:t>
            </a:r>
          </a:p>
          <a:p>
            <a:pPr marL="0" indent="0" algn="just">
              <a:buNone/>
            </a:pPr>
            <a:endParaRPr lang="lt-LT" sz="2400" dirty="0"/>
          </a:p>
          <a:p>
            <a:pPr marL="0" indent="0">
              <a:buNone/>
            </a:pPr>
            <a:endParaRPr lang="lt-LT" dirty="0"/>
          </a:p>
        </p:txBody>
      </p:sp>
    </p:spTree>
    <p:extLst>
      <p:ext uri="{BB962C8B-B14F-4D97-AF65-F5344CB8AC3E}">
        <p14:creationId xmlns:p14="http://schemas.microsoft.com/office/powerpoint/2010/main" val="3821321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lstStyle/>
          <a:p>
            <a:r>
              <a:rPr lang="lt-LT" sz="2400" dirty="0">
                <a:solidFill>
                  <a:schemeClr val="tx2"/>
                </a:solidFill>
              </a:rPr>
              <a:t>BENDRIEJI REIKALAVIMAI PROJEKTUI</a:t>
            </a:r>
          </a:p>
        </p:txBody>
      </p:sp>
      <p:sp>
        <p:nvSpPr>
          <p:cNvPr id="3" name="Content Placeholder 2"/>
          <p:cNvSpPr>
            <a:spLocks noGrp="1"/>
          </p:cNvSpPr>
          <p:nvPr>
            <p:ph idx="1"/>
          </p:nvPr>
        </p:nvSpPr>
        <p:spPr>
          <a:xfrm>
            <a:off x="457200" y="836712"/>
            <a:ext cx="8229600" cy="5289451"/>
          </a:xfrm>
        </p:spPr>
        <p:txBody>
          <a:bodyPr/>
          <a:lstStyle/>
          <a:p>
            <a:pPr algn="just"/>
            <a:r>
              <a:rPr lang="lt-LT" sz="2000" dirty="0"/>
              <a:t>66.1. Projektu turi būti prisidedama prie bent vieno veiksmų programos prioriteto konkretaus uždavinio įgyvendinimo, rezultato pasiekimo ir turi būti įgyvendinama bent viena pagal projektų finansavimo sąlygų aprašą numatoma finansuoti veikla.</a:t>
            </a:r>
          </a:p>
          <a:p>
            <a:pPr algn="just"/>
            <a:r>
              <a:rPr lang="lt-LT" sz="2000" dirty="0"/>
              <a:t>66.2. Projektas turi atitikti strateginio planavimo dokumentų nuostatas.</a:t>
            </a:r>
          </a:p>
          <a:p>
            <a:pPr algn="just"/>
            <a:r>
              <a:rPr lang="lt-LT" sz="2000" dirty="0"/>
              <a:t>66.3. Projektu turi būti siekiama aiškių ir realių kiekybinių uždavinių.</a:t>
            </a:r>
          </a:p>
          <a:p>
            <a:pPr algn="just"/>
            <a:r>
              <a:rPr lang="lt-LT" sz="2000" dirty="0"/>
              <a:t>66.4. Projektas turi atitikti horizontaliuosius (darnaus vystymosi bei lyčių lygybės ir nediskriminavimo) principus, projekto įgyvendinimas turi būti suderinamas su ES konkurencijos politikos nuostatomis.</a:t>
            </a:r>
          </a:p>
          <a:p>
            <a:pPr algn="just"/>
            <a:r>
              <a:rPr lang="lt-LT" sz="2000" dirty="0"/>
              <a:t>66.5. Pareiškėjas ir partneris (-</a:t>
            </a:r>
            <a:r>
              <a:rPr lang="lt-LT" sz="2000" dirty="0" err="1"/>
              <a:t>iai</a:t>
            </a:r>
            <a:r>
              <a:rPr lang="lt-LT" sz="2000" dirty="0"/>
              <a:t>) organizaciniu požiūriu turi būti pajėgūs tinkamai ir laiku įgyvendinti teikiamą projektą ir atitikti jiems keliamus reikalavimus.</a:t>
            </a:r>
          </a:p>
          <a:p>
            <a:pPr algn="just"/>
            <a:r>
              <a:rPr lang="lt-LT" sz="2000" dirty="0"/>
              <a:t>66.6. Projekto išlaidų finansavimo šaltiniai turi būti aiškiai nustatyti ir užtikrinti. </a:t>
            </a:r>
          </a:p>
          <a:p>
            <a:pPr algn="just"/>
            <a:r>
              <a:rPr lang="lt-LT" sz="2000" dirty="0"/>
              <a:t>66.7. Turi būti užtikrintas efektyvus projektui įgyvendinti reikalingų lėšų panaudojimas.</a:t>
            </a:r>
          </a:p>
          <a:p>
            <a:pPr algn="just"/>
            <a:r>
              <a:rPr lang="lt-LT" sz="2000" dirty="0"/>
              <a:t>66.8. Projekto veiklos turi būti LR teritorijoje.</a:t>
            </a:r>
          </a:p>
          <a:p>
            <a:pPr marL="0" indent="0">
              <a:buNone/>
            </a:pPr>
            <a:r>
              <a:rPr lang="en-US" sz="1000" dirty="0">
                <a:solidFill>
                  <a:schemeClr val="tx2"/>
                </a:solidFill>
              </a:rPr>
              <a:t>* </a:t>
            </a:r>
            <a:r>
              <a:rPr lang="en-US" sz="1000" dirty="0" err="1">
                <a:solidFill>
                  <a:schemeClr val="tx2"/>
                </a:solidFill>
              </a:rPr>
              <a:t>Finansavimo</a:t>
            </a:r>
            <a:r>
              <a:rPr lang="en-US" sz="1000" dirty="0">
                <a:solidFill>
                  <a:schemeClr val="tx2"/>
                </a:solidFill>
              </a:rPr>
              <a:t> </a:t>
            </a:r>
            <a:r>
              <a:rPr lang="en-US" sz="1000" dirty="0" err="1">
                <a:solidFill>
                  <a:schemeClr val="tx2"/>
                </a:solidFill>
              </a:rPr>
              <a:t>ir</a:t>
            </a:r>
            <a:r>
              <a:rPr lang="en-US" sz="1000" dirty="0">
                <a:solidFill>
                  <a:schemeClr val="tx2"/>
                </a:solidFill>
              </a:rPr>
              <a:t> </a:t>
            </a:r>
            <a:r>
              <a:rPr lang="en-US" sz="1000" dirty="0" err="1">
                <a:solidFill>
                  <a:schemeClr val="tx2"/>
                </a:solidFill>
              </a:rPr>
              <a:t>administravimo</a:t>
            </a:r>
            <a:r>
              <a:rPr lang="en-US" sz="1000" dirty="0">
                <a:solidFill>
                  <a:schemeClr val="tx2"/>
                </a:solidFill>
              </a:rPr>
              <a:t> </a:t>
            </a:r>
            <a:r>
              <a:rPr lang="en-US" sz="1000" dirty="0" err="1">
                <a:solidFill>
                  <a:schemeClr val="tx2"/>
                </a:solidFill>
              </a:rPr>
              <a:t>taisykl</a:t>
            </a:r>
            <a:r>
              <a:rPr lang="lt-LT" sz="1000" dirty="0">
                <a:solidFill>
                  <a:schemeClr val="tx2"/>
                </a:solidFill>
              </a:rPr>
              <a:t>ės (2014 m. spalio 8 d. Nr. 1K-316)</a:t>
            </a:r>
          </a:p>
        </p:txBody>
      </p:sp>
    </p:spTree>
    <p:extLst>
      <p:ext uri="{BB962C8B-B14F-4D97-AF65-F5344CB8AC3E}">
        <p14:creationId xmlns:p14="http://schemas.microsoft.com/office/powerpoint/2010/main" val="511966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solidFill>
                  <a:schemeClr val="tx2"/>
                </a:solidFill>
              </a:rPr>
              <a:t>Specialieji reikalavimai projektui</a:t>
            </a:r>
          </a:p>
        </p:txBody>
      </p:sp>
      <p:sp>
        <p:nvSpPr>
          <p:cNvPr id="3" name="Content Placeholder 2"/>
          <p:cNvSpPr>
            <a:spLocks noGrp="1"/>
          </p:cNvSpPr>
          <p:nvPr>
            <p:ph idx="1"/>
          </p:nvPr>
        </p:nvSpPr>
        <p:spPr>
          <a:xfrm>
            <a:off x="457200" y="1268760"/>
            <a:ext cx="8229600" cy="4857403"/>
          </a:xfrm>
        </p:spPr>
        <p:txBody>
          <a:bodyPr/>
          <a:lstStyle/>
          <a:p>
            <a:pPr marL="0" indent="0">
              <a:buNone/>
            </a:pPr>
            <a:r>
              <a:rPr lang="lt-LT" sz="2000" u="sng" dirty="0"/>
              <a:t>Įgyvendinant 11.1-11.4 veiklas projektas turi atitikti:</a:t>
            </a:r>
          </a:p>
          <a:p>
            <a:r>
              <a:rPr lang="lt-LT" sz="2000" dirty="0"/>
              <a:t>Kraštovaizdžio ir biologinės įvairovės išsaugojimo 2015-2020 m. veiksmų plano 9.2.2, 9.2.3. ir 9.4.1.p nurodytus uždavinius ir įgyvendinti bent vieną iš 2 priedo 6,12,15,16,33 p. nurodytą veiklą.</a:t>
            </a:r>
          </a:p>
          <a:p>
            <a:pPr marL="0" indent="0">
              <a:buNone/>
            </a:pPr>
            <a:r>
              <a:rPr lang="lt-LT" sz="2000" dirty="0"/>
              <a:t>      Į</a:t>
            </a:r>
            <a:r>
              <a:rPr lang="lt-LT" sz="2000" u="sng" dirty="0"/>
              <a:t>gyvendinant 11.5 veiklą projektas turi atitikti:</a:t>
            </a:r>
          </a:p>
          <a:p>
            <a:pPr marL="0" indent="0">
              <a:buNone/>
            </a:pPr>
            <a:r>
              <a:rPr lang="lt-LT" sz="2000" dirty="0"/>
              <a:t>Valstybinių pažeistų žemių 2014-2020 m. tvarkymo plano (2014-07-02 Nr. D1-578) 11 p. nurodytą uždavinį ir priedo 4.2 p. nurodytą priemonę.</a:t>
            </a:r>
          </a:p>
          <a:p>
            <a:pPr marL="0" indent="0">
              <a:buNone/>
            </a:pPr>
            <a:r>
              <a:rPr lang="lt-LT" sz="2000" dirty="0"/>
              <a:t>Visų veiklų įgyvendinimui:</a:t>
            </a:r>
          </a:p>
          <a:p>
            <a:pPr marL="0" indent="0" algn="just">
              <a:buNone/>
            </a:pPr>
            <a:r>
              <a:rPr lang="lt-LT" sz="2000" dirty="0"/>
              <a:t>Projektas turi atitikti patvirtintą regiono plėtros planą – plane nurodytą informaciją apie pareiškėją, pagrindinę veiklų grupę, neviršijamas finansavimo dydis pagal kiekvieną iš šaltinių.</a:t>
            </a:r>
          </a:p>
          <a:p>
            <a:pPr marL="0" indent="0">
              <a:buNone/>
            </a:pPr>
            <a:r>
              <a:rPr lang="lt-LT" sz="2000" dirty="0"/>
              <a:t> </a:t>
            </a:r>
            <a:r>
              <a:rPr lang="lt-LT" sz="2000" u="sng" dirty="0"/>
              <a:t>Į</a:t>
            </a:r>
            <a:r>
              <a:rPr lang="en-US" sz="2000" u="sng" dirty="0" err="1"/>
              <a:t>gyvendinant</a:t>
            </a:r>
            <a:r>
              <a:rPr lang="lt-LT" sz="2000" u="sng" dirty="0"/>
              <a:t> 11.2-11.3 veiklas projektas turi atitikti:</a:t>
            </a:r>
            <a:endParaRPr lang="lt-LT" sz="2000" dirty="0"/>
          </a:p>
          <a:p>
            <a:r>
              <a:rPr lang="lt-LT" sz="2000" dirty="0"/>
              <a:t>Kraštovaizdžio ir biologinės įvairovės išsaugojimo 2015-2020 m. veiksmų plano 3 priedą.</a:t>
            </a:r>
          </a:p>
          <a:p>
            <a:pPr marL="0" indent="0" algn="just">
              <a:buNone/>
            </a:pPr>
            <a:r>
              <a:rPr lang="lt-LT" sz="2000" b="1" u="sng" dirty="0"/>
              <a:t>Taip pat projektas turi atitikti visus kitus </a:t>
            </a:r>
            <a:r>
              <a:rPr lang="lt-LT" sz="2000" b="1" u="sng" dirty="0" err="1"/>
              <a:t>fin</a:t>
            </a:r>
            <a:r>
              <a:rPr lang="lt-LT" sz="2000" b="1" u="sng" dirty="0"/>
              <a:t>. </a:t>
            </a:r>
            <a:r>
              <a:rPr lang="lt-LT" sz="2000" b="1" u="sng" dirty="0" err="1"/>
              <a:t>sąl</a:t>
            </a:r>
            <a:r>
              <a:rPr lang="lt-LT" sz="2000" b="1" u="sng" dirty="0"/>
              <a:t>. apraše nurodytus reikalavimus.</a:t>
            </a:r>
          </a:p>
        </p:txBody>
      </p:sp>
    </p:spTree>
    <p:extLst>
      <p:ext uri="{BB962C8B-B14F-4D97-AF65-F5344CB8AC3E}">
        <p14:creationId xmlns:p14="http://schemas.microsoft.com/office/powerpoint/2010/main" val="291297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9445</TotalTime>
  <Words>1800</Words>
  <Application>Microsoft Office PowerPoint</Application>
  <PresentationFormat>On-screen Show (4:3)</PresentationFormat>
  <Paragraphs>123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  Priemonė “Kraštovaizdžio apsauga”  apibendrinimas       APVA Gamtotvarkos projektų skyriaus vedėjo pavadotoja Diana Gelžinė 2016 04 27</vt:lpstr>
      <vt:lpstr>PowerPoint Presentation</vt:lpstr>
      <vt:lpstr>PLANUOJAMI TERMINAI</vt:lpstr>
      <vt:lpstr>PLANUOJAMI TERMINAI</vt:lpstr>
      <vt:lpstr>PLANUOJAMI TERMINAI</vt:lpstr>
      <vt:lpstr>Regionų plėtros tarybos sekretoriatas vertins ar projektas:</vt:lpstr>
      <vt:lpstr>APVA vertins</vt:lpstr>
      <vt:lpstr>BENDRIEJI REIKALAVIMAI PROJEKTUI</vt:lpstr>
      <vt:lpstr>Specialieji reikalavimai projektui</vt:lpstr>
      <vt:lpstr>PowerPoint Presentation</vt:lpstr>
      <vt:lpstr>RIZIKOS</vt:lpstr>
      <vt:lpstr>Rizikų mažinimo prevencija</vt:lpstr>
      <vt:lpstr>APVA paraišką gali atmesti, jei:</vt:lpstr>
      <vt:lpstr>Pagrindinės paraiškų atmetimo priežastys</vt:lpstr>
      <vt:lpstr>SĖKMINGO PROJEKTŲ VALDYMO VEIKSNIAI</vt:lpstr>
      <vt:lpstr>Regionų kuratoriai: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metų veiklos rezultatai</dc:title>
  <dc:creator>grabag</dc:creator>
  <cp:lastModifiedBy>Diana Gelzine</cp:lastModifiedBy>
  <cp:revision>1002</cp:revision>
  <cp:lastPrinted>2016-04-26T12:45:55Z</cp:lastPrinted>
  <dcterms:created xsi:type="dcterms:W3CDTF">2010-03-09T07:21:41Z</dcterms:created>
  <dcterms:modified xsi:type="dcterms:W3CDTF">2016-04-26T14:07:32Z</dcterms:modified>
</cp:coreProperties>
</file>