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4" r:id="rId5"/>
    <p:sldId id="259" r:id="rId6"/>
    <p:sldId id="260" r:id="rId7"/>
    <p:sldId id="261" r:id="rId8"/>
    <p:sldId id="262" r:id="rId9"/>
    <p:sldId id="278" r:id="rId10"/>
    <p:sldId id="263" r:id="rId11"/>
    <p:sldId id="264" r:id="rId12"/>
    <p:sldId id="277" r:id="rId13"/>
    <p:sldId id="265" r:id="rId14"/>
    <p:sldId id="266" r:id="rId15"/>
    <p:sldId id="267" r:id="rId16"/>
    <p:sldId id="268" r:id="rId17"/>
    <p:sldId id="273" r:id="rId18"/>
    <p:sldId id="276" r:id="rId19"/>
    <p:sldId id="272" r:id="rId20"/>
    <p:sldId id="275" r:id="rId21"/>
    <p:sldId id="269" r:id="rId22"/>
    <p:sldId id="270" r:id="rId23"/>
    <p:sldId id="271"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1488" y="-3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n-US"/>
            </a:pPr>
            <a:r>
              <a:rPr lang="lt-LT"/>
              <a:t>Nitratų</a:t>
            </a:r>
            <a:r>
              <a:rPr lang="lt-LT" baseline="0"/>
              <a:t> kiekis</a:t>
            </a:r>
            <a:endParaRPr lang="en-US" dirty="0"/>
          </a:p>
        </c:rich>
      </c:tx>
      <c:overlay val="0"/>
    </c:title>
    <c:autoTitleDeleted val="0"/>
    <c:plotArea>
      <c:layout>
        <c:manualLayout>
          <c:layoutTarget val="inner"/>
          <c:xMode val="edge"/>
          <c:yMode val="edge"/>
          <c:x val="0.12081219014289858"/>
          <c:y val="0.17887920259967521"/>
          <c:w val="0.61973115339749374"/>
          <c:h val="0.63756249218847794"/>
        </c:manualLayout>
      </c:layout>
      <c:barChart>
        <c:barDir val="col"/>
        <c:grouping val="clustered"/>
        <c:varyColors val="0"/>
        <c:ser>
          <c:idx val="0"/>
          <c:order val="0"/>
          <c:tx>
            <c:strRef>
              <c:f>Sheet1!$B$1</c:f>
              <c:strCache>
                <c:ptCount val="1"/>
                <c:pt idx="0">
                  <c:v>Nitratų kiekis</c:v>
                </c:pt>
              </c:strCache>
            </c:strRef>
          </c:tx>
          <c:invertIfNegative val="0"/>
          <c:cat>
            <c:numRef>
              <c:f>Sheet1!$A$2:$A$7</c:f>
              <c:numCache>
                <c:formatCode>General</c:formatCode>
                <c:ptCount val="6"/>
                <c:pt idx="0">
                  <c:v>1</c:v>
                </c:pt>
                <c:pt idx="1">
                  <c:v>2</c:v>
                </c:pt>
                <c:pt idx="2">
                  <c:v>3</c:v>
                </c:pt>
                <c:pt idx="3">
                  <c:v>4</c:v>
                </c:pt>
                <c:pt idx="4">
                  <c:v>5</c:v>
                </c:pt>
                <c:pt idx="5">
                  <c:v>6</c:v>
                </c:pt>
              </c:numCache>
            </c:numRef>
          </c:cat>
          <c:val>
            <c:numRef>
              <c:f>Sheet1!$B$2:$B$7</c:f>
              <c:numCache>
                <c:formatCode>General</c:formatCode>
                <c:ptCount val="6"/>
                <c:pt idx="0">
                  <c:v>517</c:v>
                </c:pt>
                <c:pt idx="1">
                  <c:v>357</c:v>
                </c:pt>
                <c:pt idx="2">
                  <c:v>407</c:v>
                </c:pt>
                <c:pt idx="3">
                  <c:v>463</c:v>
                </c:pt>
                <c:pt idx="4">
                  <c:v>326</c:v>
                </c:pt>
                <c:pt idx="5">
                  <c:v>348</c:v>
                </c:pt>
              </c:numCache>
            </c:numRef>
          </c:val>
        </c:ser>
        <c:ser>
          <c:idx val="1"/>
          <c:order val="1"/>
          <c:tx>
            <c:strRef>
              <c:f>Sheet1!$C$1</c:f>
              <c:strCache>
                <c:ptCount val="1"/>
                <c:pt idx="0">
                  <c:v>Nitratų kiekis panaudojus anglį</c:v>
                </c:pt>
              </c:strCache>
            </c:strRef>
          </c:tx>
          <c:invertIfNegative val="0"/>
          <c:cat>
            <c:numRef>
              <c:f>Sheet1!$A$2:$A$7</c:f>
              <c:numCache>
                <c:formatCode>General</c:formatCode>
                <c:ptCount val="6"/>
                <c:pt idx="0">
                  <c:v>1</c:v>
                </c:pt>
                <c:pt idx="1">
                  <c:v>2</c:v>
                </c:pt>
                <c:pt idx="2">
                  <c:v>3</c:v>
                </c:pt>
                <c:pt idx="3">
                  <c:v>4</c:v>
                </c:pt>
                <c:pt idx="4">
                  <c:v>5</c:v>
                </c:pt>
                <c:pt idx="5">
                  <c:v>6</c:v>
                </c:pt>
              </c:numCache>
            </c:numRef>
          </c:cat>
          <c:val>
            <c:numRef>
              <c:f>Sheet1!$C$2:$C$7</c:f>
              <c:numCache>
                <c:formatCode>General</c:formatCode>
                <c:ptCount val="6"/>
                <c:pt idx="0">
                  <c:v>174</c:v>
                </c:pt>
                <c:pt idx="1">
                  <c:v>166</c:v>
                </c:pt>
                <c:pt idx="2">
                  <c:v>211</c:v>
                </c:pt>
                <c:pt idx="3">
                  <c:v>273</c:v>
                </c:pt>
                <c:pt idx="4">
                  <c:v>196</c:v>
                </c:pt>
                <c:pt idx="5">
                  <c:v>282</c:v>
                </c:pt>
              </c:numCache>
            </c:numRef>
          </c:val>
        </c:ser>
        <c:ser>
          <c:idx val="2"/>
          <c:order val="2"/>
          <c:tx>
            <c:strRef>
              <c:f>Sheet1!$D$1</c:f>
              <c:strCache>
                <c:ptCount val="1"/>
                <c:pt idx="0">
                  <c:v>Nitratų kiekis panaudojus aliuminio oksidą</c:v>
                </c:pt>
              </c:strCache>
            </c:strRef>
          </c:tx>
          <c:invertIfNegative val="0"/>
          <c:cat>
            <c:numRef>
              <c:f>Sheet1!$A$2:$A$7</c:f>
              <c:numCache>
                <c:formatCode>General</c:formatCode>
                <c:ptCount val="6"/>
                <c:pt idx="0">
                  <c:v>1</c:v>
                </c:pt>
                <c:pt idx="1">
                  <c:v>2</c:v>
                </c:pt>
                <c:pt idx="2">
                  <c:v>3</c:v>
                </c:pt>
                <c:pt idx="3">
                  <c:v>4</c:v>
                </c:pt>
                <c:pt idx="4">
                  <c:v>5</c:v>
                </c:pt>
                <c:pt idx="5">
                  <c:v>6</c:v>
                </c:pt>
              </c:numCache>
            </c:numRef>
          </c:cat>
          <c:val>
            <c:numRef>
              <c:f>Sheet1!$D$2:$D$7</c:f>
              <c:numCache>
                <c:formatCode>General</c:formatCode>
                <c:ptCount val="6"/>
                <c:pt idx="0">
                  <c:v>211</c:v>
                </c:pt>
                <c:pt idx="1">
                  <c:v>141</c:v>
                </c:pt>
                <c:pt idx="2">
                  <c:v>83</c:v>
                </c:pt>
                <c:pt idx="3">
                  <c:v>237</c:v>
                </c:pt>
                <c:pt idx="4">
                  <c:v>222</c:v>
                </c:pt>
                <c:pt idx="5">
                  <c:v>272</c:v>
                </c:pt>
              </c:numCache>
            </c:numRef>
          </c:val>
        </c:ser>
        <c:dLbls>
          <c:showLegendKey val="0"/>
          <c:showVal val="0"/>
          <c:showCatName val="0"/>
          <c:showSerName val="0"/>
          <c:showPercent val="0"/>
          <c:showBubbleSize val="0"/>
        </c:dLbls>
        <c:gapWidth val="150"/>
        <c:axId val="34305152"/>
        <c:axId val="34307072"/>
      </c:barChart>
      <c:catAx>
        <c:axId val="34305152"/>
        <c:scaling>
          <c:orientation val="minMax"/>
        </c:scaling>
        <c:delete val="0"/>
        <c:axPos val="b"/>
        <c:title>
          <c:tx>
            <c:rich>
              <a:bodyPr/>
              <a:lstStyle/>
              <a:p>
                <a:pPr>
                  <a:defRPr lang="en-US"/>
                </a:pPr>
                <a:r>
                  <a:rPr lang="lt-LT"/>
                  <a:t>Mėginių</a:t>
                </a:r>
                <a:r>
                  <a:rPr lang="lt-LT" baseline="0"/>
                  <a:t> nr</a:t>
                </a:r>
              </a:p>
            </c:rich>
          </c:tx>
          <c:overlay val="0"/>
        </c:title>
        <c:numFmt formatCode="General" sourceLinked="1"/>
        <c:majorTickMark val="none"/>
        <c:minorTickMark val="none"/>
        <c:tickLblPos val="nextTo"/>
        <c:txPr>
          <a:bodyPr/>
          <a:lstStyle/>
          <a:p>
            <a:pPr>
              <a:defRPr lang="en-US"/>
            </a:pPr>
            <a:endParaRPr lang="en-US"/>
          </a:p>
        </c:txPr>
        <c:crossAx val="34307072"/>
        <c:crosses val="autoZero"/>
        <c:auto val="1"/>
        <c:lblAlgn val="ctr"/>
        <c:lblOffset val="100"/>
        <c:noMultiLvlLbl val="0"/>
      </c:catAx>
      <c:valAx>
        <c:axId val="34307072"/>
        <c:scaling>
          <c:orientation val="minMax"/>
        </c:scaling>
        <c:delete val="0"/>
        <c:axPos val="l"/>
        <c:majorGridlines/>
        <c:title>
          <c:tx>
            <c:rich>
              <a:bodyPr/>
              <a:lstStyle/>
              <a:p>
                <a:pPr>
                  <a:defRPr lang="en-US"/>
                </a:pPr>
                <a:r>
                  <a:rPr lang="lt-LT"/>
                  <a:t>Nitratų</a:t>
                </a:r>
                <a:r>
                  <a:rPr lang="lt-LT" baseline="0"/>
                  <a:t> kiekis, mg/l</a:t>
                </a:r>
                <a:endParaRPr lang="en-US" dirty="0"/>
              </a:p>
            </c:rich>
          </c:tx>
          <c:overlay val="0"/>
        </c:title>
        <c:numFmt formatCode="General" sourceLinked="1"/>
        <c:majorTickMark val="out"/>
        <c:minorTickMark val="none"/>
        <c:tickLblPos val="nextTo"/>
        <c:txPr>
          <a:bodyPr/>
          <a:lstStyle/>
          <a:p>
            <a:pPr>
              <a:defRPr lang="en-US"/>
            </a:pPr>
            <a:endParaRPr lang="en-US"/>
          </a:p>
        </c:txPr>
        <c:crossAx val="34305152"/>
        <c:crosses val="autoZero"/>
        <c:crossBetween val="between"/>
      </c:valAx>
    </c:plotArea>
    <c:legend>
      <c:legendPos val="r"/>
      <c:layout>
        <c:manualLayout>
          <c:xMode val="edge"/>
          <c:yMode val="edge"/>
          <c:x val="0.78221001020705749"/>
          <c:y val="0.15174103237095407"/>
          <c:w val="0.20390110090405369"/>
          <c:h val="0.5892757155355588"/>
        </c:manualLayout>
      </c:layout>
      <c:overlay val="0"/>
      <c:txPr>
        <a:bodyPr/>
        <a:lstStyle/>
        <a:p>
          <a:pPr>
            <a:defRPr lang="en-US"/>
          </a:pPr>
          <a:endParaRPr lang="en-US"/>
        </a:p>
      </c:txPr>
    </c:legend>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5/20/2015</a:t>
            </a:fld>
            <a:endParaRPr lang="en-US" dirty="0"/>
          </a:p>
        </p:txBody>
      </p:sp>
      <p:sp>
        <p:nvSpPr>
          <p:cNvPr id="20" name="Footer Placeholder 19"/>
          <p:cNvSpPr>
            <a:spLocks noGrp="1"/>
          </p:cNvSpPr>
          <p:nvPr>
            <p:ph type="ftr" sz="quarter" idx="11"/>
          </p:nvPr>
        </p:nvSpPr>
        <p:spPr/>
        <p:txBody>
          <a:bodyPr/>
          <a:lstStyle>
            <a:extLst/>
          </a:lstStyle>
          <a:p>
            <a:endParaRPr lang="en-US" dirty="0"/>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5/20/2015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5/20/2015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5/20/2015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5/20/2015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5/20/2015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5/20/2015</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5/20/2015</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5/20/2015</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5/20/2015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5/20/2015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5/20/2015</a:t>
            </a:fld>
            <a:endParaRPr lang="en-US"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hyperlink" Target="http://www.nmvrvi.lt/lt/naujienos/453/" TargetMode="External"/><Relationship Id="rId2" Type="http://schemas.openxmlformats.org/officeDocument/2006/relationships/hyperlink" Target="http://www.zum.lt/zum/m/m_files/wfiles/file1880.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905000"/>
            <a:ext cx="8229600" cy="1143000"/>
          </a:xfrm>
        </p:spPr>
        <p:txBody>
          <a:bodyPr>
            <a:noAutofit/>
          </a:bodyPr>
          <a:lstStyle/>
          <a:p>
            <a:r>
              <a:rPr lang="lt-LT" sz="4000" dirty="0" smtClean="0">
                <a:latin typeface="Times New Roman" pitchFamily="18" charset="0"/>
                <a:cs typeface="Times New Roman" pitchFamily="18" charset="0"/>
              </a:rPr>
              <a:t>Mano gyvenamosios aplinkos vietos daržovių, vandens, dirvožemio užterštumas ir poveikis sveikatai</a:t>
            </a:r>
            <a:endParaRPr lang="lt-LT" sz="4000" dirty="0">
              <a:latin typeface="Times New Roman" pitchFamily="18" charset="0"/>
              <a:cs typeface="Times New Roman" pitchFamily="18" charset="0"/>
            </a:endParaRPr>
          </a:p>
        </p:txBody>
      </p:sp>
      <p:sp>
        <p:nvSpPr>
          <p:cNvPr id="3" name="Rectangle 2"/>
          <p:cNvSpPr/>
          <p:nvPr/>
        </p:nvSpPr>
        <p:spPr>
          <a:xfrm>
            <a:off x="5638800" y="5791200"/>
            <a:ext cx="4572000" cy="923330"/>
          </a:xfrm>
          <a:prstGeom prst="rect">
            <a:avLst/>
          </a:prstGeom>
        </p:spPr>
        <p:txBody>
          <a:bodyPr>
            <a:spAutoFit/>
          </a:bodyPr>
          <a:lstStyle/>
          <a:p>
            <a:pPr lvl="0" fontAlgn="base">
              <a:spcBef>
                <a:spcPct val="0"/>
              </a:spcBef>
              <a:spcAft>
                <a:spcPct val="0"/>
              </a:spcAft>
            </a:pPr>
            <a:r>
              <a:rPr lang="en-US" i="1" dirty="0" err="1" smtClean="0">
                <a:latin typeface="Times New Roman" pitchFamily="18" charset="0"/>
                <a:ea typeface="Calibri" pitchFamily="34" charset="0"/>
                <a:cs typeface="Times New Roman" pitchFamily="18" charset="0"/>
              </a:rPr>
              <a:t>Veivir</a:t>
            </a:r>
            <a:r>
              <a:rPr lang="lt-LT" i="1" dirty="0" smtClean="0">
                <a:latin typeface="Times New Roman" pitchFamily="18" charset="0"/>
                <a:ea typeface="Calibri" pitchFamily="34" charset="0"/>
                <a:cs typeface="Times New Roman" pitchFamily="18" charset="0"/>
              </a:rPr>
              <a:t>žėnų Jurgio Šaulio gimnazija</a:t>
            </a:r>
            <a:endParaRPr lang="en-US" i="1" dirty="0" smtClean="0">
              <a:latin typeface="Times New Roman" pitchFamily="18" charset="0"/>
              <a:ea typeface="Calibri" pitchFamily="34" charset="0"/>
              <a:cs typeface="Times New Roman" pitchFamily="18" charset="0"/>
            </a:endParaRPr>
          </a:p>
          <a:p>
            <a:pPr lvl="0" fontAlgn="base">
              <a:spcBef>
                <a:spcPct val="0"/>
              </a:spcBef>
              <a:spcAft>
                <a:spcPct val="0"/>
              </a:spcAft>
            </a:pPr>
            <a:r>
              <a:rPr lang="lt-LT" dirty="0" smtClean="0">
                <a:latin typeface="Times New Roman" pitchFamily="18" charset="0"/>
                <a:ea typeface="Calibri" pitchFamily="34" charset="0"/>
                <a:cs typeface="Times New Roman" pitchFamily="18" charset="0"/>
              </a:rPr>
              <a:t>Monika Pilišauskaitė 2ag klasė</a:t>
            </a:r>
          </a:p>
          <a:p>
            <a:pPr lvl="0" eaLnBrk="0" fontAlgn="base" hangingPunct="0">
              <a:spcBef>
                <a:spcPct val="0"/>
              </a:spcBef>
              <a:spcAft>
                <a:spcPct val="0"/>
              </a:spcAft>
            </a:pPr>
            <a:r>
              <a:rPr lang="lt-LT" dirty="0" smtClean="0">
                <a:latin typeface="Times New Roman" pitchFamily="18" charset="0"/>
                <a:ea typeface="Calibri" pitchFamily="34" charset="0"/>
                <a:cs typeface="Times New Roman" pitchFamily="18" charset="0"/>
              </a:rPr>
              <a:t>Vaida Bočkutė 2bg klasė</a:t>
            </a:r>
            <a:r>
              <a:rPr lang="lt-LT" dirty="0" smtClean="0">
                <a:latin typeface="Times New Roman" pitchFamily="18" charset="0"/>
                <a:cs typeface="Times New Roman" pitchFamily="18" charset="0"/>
              </a:rPr>
              <a:t> </a:t>
            </a:r>
            <a:endParaRPr lang="lt-LT"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419930055"/>
              </p:ext>
            </p:extLst>
          </p:nvPr>
        </p:nvGraphicFramePr>
        <p:xfrm>
          <a:off x="304800" y="457200"/>
          <a:ext cx="8382000" cy="5638799"/>
        </p:xfrm>
        <a:graphic>
          <a:graphicData uri="http://schemas.openxmlformats.org/drawingml/2006/table">
            <a:tbl>
              <a:tblPr/>
              <a:tblGrid>
                <a:gridCol w="582941"/>
                <a:gridCol w="1845200"/>
                <a:gridCol w="827158"/>
                <a:gridCol w="1159333"/>
                <a:gridCol w="1156526"/>
                <a:gridCol w="1487762"/>
                <a:gridCol w="1323080"/>
              </a:tblGrid>
              <a:tr h="1168527">
                <a:tc>
                  <a:txBody>
                    <a:bodyPr/>
                    <a:lstStyle/>
                    <a:p>
                      <a:pPr algn="ctr">
                        <a:lnSpc>
                          <a:spcPct val="115000"/>
                        </a:lnSpc>
                        <a:spcAft>
                          <a:spcPts val="1000"/>
                        </a:spcAft>
                        <a:tabLst>
                          <a:tab pos="3060065" algn="ctr"/>
                          <a:tab pos="6120130" algn="r"/>
                        </a:tabLst>
                      </a:pPr>
                      <a:r>
                        <a:rPr lang="en-US" sz="1000" b="1" dirty="0">
                          <a:latin typeface="Times New Roman"/>
                          <a:ea typeface="Calibri"/>
                          <a:cs typeface="Times New Roman"/>
                        </a:rPr>
                        <a:t>Eil.</a:t>
                      </a:r>
                      <a:endParaRPr lang="lt-LT" sz="1100" b="1" dirty="0">
                        <a:latin typeface="Calibri"/>
                        <a:ea typeface="Calibri"/>
                        <a:cs typeface="Times New Roman"/>
                      </a:endParaRPr>
                    </a:p>
                    <a:p>
                      <a:pPr algn="ctr">
                        <a:lnSpc>
                          <a:spcPct val="115000"/>
                        </a:lnSpc>
                        <a:spcAft>
                          <a:spcPts val="1000"/>
                        </a:spcAft>
                        <a:tabLst>
                          <a:tab pos="3060065" algn="ctr"/>
                          <a:tab pos="6120130" algn="r"/>
                        </a:tabLst>
                      </a:pPr>
                      <a:r>
                        <a:rPr lang="en-US" sz="1000" b="1" dirty="0">
                          <a:latin typeface="Times New Roman"/>
                          <a:ea typeface="Calibri"/>
                          <a:cs typeface="Times New Roman"/>
                        </a:rPr>
                        <a:t>Nr.</a:t>
                      </a:r>
                      <a:endParaRPr lang="lt-LT" sz="1100" b="1"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1000"/>
                        </a:spcAft>
                        <a:tabLst>
                          <a:tab pos="3060065" algn="ctr"/>
                          <a:tab pos="6120130" algn="r"/>
                        </a:tabLst>
                      </a:pPr>
                      <a:r>
                        <a:rPr lang="en-US" sz="1600" b="1" dirty="0" smtClean="0">
                          <a:latin typeface="Times New Roman"/>
                          <a:ea typeface="Calibri"/>
                          <a:cs typeface="Times New Roman"/>
                        </a:rPr>
                        <a:t>Šulinių</a:t>
                      </a:r>
                      <a:r>
                        <a:rPr lang="en-US" sz="1600" b="1" baseline="0" dirty="0" smtClean="0">
                          <a:latin typeface="Times New Roman"/>
                          <a:ea typeface="Calibri"/>
                          <a:cs typeface="Times New Roman"/>
                        </a:rPr>
                        <a:t> </a:t>
                      </a:r>
                      <a:r>
                        <a:rPr lang="en-US" sz="1600" b="1" dirty="0" smtClean="0">
                          <a:latin typeface="Times New Roman"/>
                          <a:ea typeface="Calibri"/>
                          <a:cs typeface="Times New Roman"/>
                        </a:rPr>
                        <a:t>vandens</a:t>
                      </a:r>
                    </a:p>
                    <a:p>
                      <a:pPr algn="l">
                        <a:lnSpc>
                          <a:spcPct val="115000"/>
                        </a:lnSpc>
                        <a:spcAft>
                          <a:spcPts val="1000"/>
                        </a:spcAft>
                        <a:tabLst>
                          <a:tab pos="3060065" algn="ctr"/>
                          <a:tab pos="6120130" algn="r"/>
                        </a:tabLst>
                      </a:pPr>
                      <a:r>
                        <a:rPr lang="en-US" sz="1600" b="1" dirty="0" smtClean="0">
                          <a:latin typeface="Times New Roman"/>
                          <a:ea typeface="Calibri"/>
                          <a:cs typeface="Times New Roman"/>
                        </a:rPr>
                        <a:t>koordinatės</a:t>
                      </a:r>
                      <a:endParaRPr lang="lt-LT" sz="20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tabLst>
                          <a:tab pos="3060065" algn="ctr"/>
                          <a:tab pos="6120130" algn="r"/>
                        </a:tabLst>
                      </a:pPr>
                      <a:r>
                        <a:rPr lang="en-US" sz="1600" b="1" dirty="0">
                          <a:latin typeface="Times New Roman"/>
                          <a:ea typeface="Calibri"/>
                          <a:cs typeface="Times New Roman"/>
                        </a:rPr>
                        <a:t>pH</a:t>
                      </a:r>
                      <a:endParaRPr lang="lt-LT" sz="20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060065" algn="ctr"/>
                          <a:tab pos="6120130" algn="r"/>
                        </a:tabLst>
                      </a:pPr>
                      <a:r>
                        <a:rPr lang="en-US" sz="1400" b="1" dirty="0" smtClean="0">
                          <a:latin typeface="Times New Roman"/>
                          <a:ea typeface="Calibri"/>
                          <a:cs typeface="Times New Roman"/>
                        </a:rPr>
                        <a:t>Elektrinis</a:t>
                      </a:r>
                    </a:p>
                    <a:p>
                      <a:pPr>
                        <a:lnSpc>
                          <a:spcPct val="115000"/>
                        </a:lnSpc>
                        <a:spcAft>
                          <a:spcPts val="1000"/>
                        </a:spcAft>
                        <a:tabLst>
                          <a:tab pos="3060065" algn="ctr"/>
                          <a:tab pos="6120130" algn="r"/>
                        </a:tabLst>
                      </a:pPr>
                      <a:r>
                        <a:rPr lang="en-US" sz="1400" b="1" dirty="0" smtClean="0">
                          <a:latin typeface="Times New Roman"/>
                          <a:ea typeface="Calibri"/>
                          <a:cs typeface="Times New Roman"/>
                        </a:rPr>
                        <a:t>laidumas,</a:t>
                      </a:r>
                    </a:p>
                    <a:p>
                      <a:pPr>
                        <a:lnSpc>
                          <a:spcPct val="115000"/>
                        </a:lnSpc>
                        <a:spcAft>
                          <a:spcPts val="1000"/>
                        </a:spcAft>
                        <a:tabLst>
                          <a:tab pos="3060065" algn="ctr"/>
                          <a:tab pos="6120130" algn="r"/>
                        </a:tabLst>
                      </a:pPr>
                      <a:r>
                        <a:rPr lang="en-US" sz="1400" b="1" dirty="0" smtClean="0">
                          <a:latin typeface="Times New Roman"/>
                          <a:ea typeface="Calibri"/>
                          <a:cs typeface="Times New Roman"/>
                        </a:rPr>
                        <a:t>µS/cm</a:t>
                      </a:r>
                      <a:endParaRPr lang="lt-LT" sz="18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060065" algn="ctr"/>
                          <a:tab pos="6120130" algn="r"/>
                        </a:tabLst>
                      </a:pPr>
                      <a:r>
                        <a:rPr lang="en-US" sz="1400" b="1" dirty="0" smtClean="0">
                          <a:latin typeface="Times New Roman"/>
                          <a:ea typeface="Calibri"/>
                          <a:cs typeface="Times New Roman"/>
                        </a:rPr>
                        <a:t>Nitratų</a:t>
                      </a:r>
                    </a:p>
                    <a:p>
                      <a:pPr>
                        <a:lnSpc>
                          <a:spcPct val="115000"/>
                        </a:lnSpc>
                        <a:spcAft>
                          <a:spcPts val="1000"/>
                        </a:spcAft>
                        <a:tabLst>
                          <a:tab pos="3060065" algn="ctr"/>
                          <a:tab pos="6120130" algn="r"/>
                        </a:tabLst>
                      </a:pPr>
                      <a:r>
                        <a:rPr lang="en-US" sz="1400" b="1" dirty="0" smtClean="0">
                          <a:latin typeface="Times New Roman"/>
                          <a:ea typeface="Calibri"/>
                          <a:cs typeface="Times New Roman"/>
                        </a:rPr>
                        <a:t>kiekis,</a:t>
                      </a:r>
                    </a:p>
                    <a:p>
                      <a:pPr>
                        <a:lnSpc>
                          <a:spcPct val="115000"/>
                        </a:lnSpc>
                        <a:spcAft>
                          <a:spcPts val="1000"/>
                        </a:spcAft>
                        <a:tabLst>
                          <a:tab pos="3060065" algn="ctr"/>
                          <a:tab pos="6120130" algn="r"/>
                        </a:tabLst>
                      </a:pPr>
                      <a:r>
                        <a:rPr lang="en-US" sz="1400" b="1" dirty="0" smtClean="0">
                          <a:latin typeface="Times New Roman"/>
                          <a:ea typeface="Calibri"/>
                          <a:cs typeface="Times New Roman"/>
                        </a:rPr>
                        <a:t>mg/l</a:t>
                      </a:r>
                      <a:endParaRPr lang="lt-LT" sz="18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060065" algn="ctr"/>
                          <a:tab pos="6120130" algn="r"/>
                        </a:tabLst>
                      </a:pPr>
                      <a:r>
                        <a:rPr lang="en-US" sz="1400" b="1" dirty="0">
                          <a:latin typeface="Times New Roman"/>
                          <a:ea typeface="Calibri"/>
                          <a:cs typeface="Times New Roman"/>
                        </a:rPr>
                        <a:t>Nitratų </a:t>
                      </a:r>
                      <a:r>
                        <a:rPr lang="en-US" sz="1400" b="1" dirty="0" smtClean="0">
                          <a:latin typeface="Times New Roman"/>
                          <a:ea typeface="Calibri"/>
                          <a:cs typeface="Times New Roman"/>
                        </a:rPr>
                        <a:t>kiekis</a:t>
                      </a:r>
                    </a:p>
                    <a:p>
                      <a:pPr>
                        <a:lnSpc>
                          <a:spcPct val="115000"/>
                        </a:lnSpc>
                        <a:spcAft>
                          <a:spcPts val="1000"/>
                        </a:spcAft>
                        <a:tabLst>
                          <a:tab pos="3060065" algn="ctr"/>
                          <a:tab pos="6120130" algn="r"/>
                        </a:tabLst>
                      </a:pPr>
                      <a:r>
                        <a:rPr lang="en-US" sz="1400" b="1" dirty="0" smtClean="0">
                          <a:latin typeface="Times New Roman"/>
                          <a:ea typeface="Calibri"/>
                          <a:cs typeface="Times New Roman"/>
                        </a:rPr>
                        <a:t>panaudojus C,</a:t>
                      </a:r>
                    </a:p>
                    <a:p>
                      <a:pPr>
                        <a:lnSpc>
                          <a:spcPct val="115000"/>
                        </a:lnSpc>
                        <a:spcAft>
                          <a:spcPts val="1000"/>
                        </a:spcAft>
                        <a:tabLst>
                          <a:tab pos="3060065" algn="ctr"/>
                          <a:tab pos="6120130" algn="r"/>
                        </a:tabLst>
                      </a:pPr>
                      <a:r>
                        <a:rPr lang="en-US" sz="1400" b="1" dirty="0" smtClean="0">
                          <a:latin typeface="Times New Roman"/>
                          <a:ea typeface="Calibri"/>
                          <a:cs typeface="Times New Roman"/>
                        </a:rPr>
                        <a:t>mg/l</a:t>
                      </a:r>
                      <a:endParaRPr lang="lt-LT" sz="18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060065" algn="ctr"/>
                          <a:tab pos="6120130" algn="r"/>
                        </a:tabLst>
                      </a:pPr>
                      <a:r>
                        <a:rPr lang="en-US" sz="1400" b="1" dirty="0">
                          <a:latin typeface="Times New Roman"/>
                          <a:ea typeface="Calibri"/>
                          <a:cs typeface="Times New Roman"/>
                        </a:rPr>
                        <a:t>Nitratų kiekis panaudojus Al</a:t>
                      </a:r>
                      <a:r>
                        <a:rPr lang="en-US" sz="1400" b="1" baseline="-25000" dirty="0">
                          <a:latin typeface="Times New Roman"/>
                          <a:ea typeface="Calibri"/>
                          <a:cs typeface="Times New Roman"/>
                        </a:rPr>
                        <a:t>2</a:t>
                      </a:r>
                      <a:r>
                        <a:rPr lang="en-US" sz="1400" b="1" dirty="0">
                          <a:latin typeface="Times New Roman"/>
                          <a:ea typeface="Calibri"/>
                          <a:cs typeface="Times New Roman"/>
                        </a:rPr>
                        <a:t>O</a:t>
                      </a:r>
                      <a:r>
                        <a:rPr lang="en-US" sz="1400" b="1" baseline="-25000" dirty="0">
                          <a:latin typeface="Times New Roman"/>
                          <a:ea typeface="Calibri"/>
                          <a:cs typeface="Times New Roman"/>
                        </a:rPr>
                        <a:t>3</a:t>
                      </a:r>
                      <a:r>
                        <a:rPr lang="en-US" sz="1400" b="1" dirty="0">
                          <a:latin typeface="Times New Roman"/>
                          <a:ea typeface="Calibri"/>
                          <a:cs typeface="Times New Roman"/>
                        </a:rPr>
                        <a:t>, mg/l</a:t>
                      </a:r>
                      <a:endParaRPr lang="lt-LT" sz="18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4630">
                <a:tc>
                  <a:txBody>
                    <a:bodyPr/>
                    <a:lstStyle/>
                    <a:p>
                      <a:pPr>
                        <a:lnSpc>
                          <a:spcPct val="115000"/>
                        </a:lnSpc>
                        <a:spcAft>
                          <a:spcPts val="1000"/>
                        </a:spcAft>
                        <a:tabLst>
                          <a:tab pos="3060065" algn="ctr"/>
                          <a:tab pos="6120130" algn="r"/>
                        </a:tabLst>
                      </a:pPr>
                      <a:r>
                        <a:rPr lang="en-US" sz="1200" dirty="0">
                          <a:latin typeface="Times New Roman"/>
                          <a:ea typeface="Calibri"/>
                          <a:cs typeface="Times New Roman"/>
                        </a:rPr>
                        <a:t>1.</a:t>
                      </a:r>
                      <a:endParaRPr lang="lt-LT"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060065" algn="ctr"/>
                          <a:tab pos="6120130" algn="r"/>
                        </a:tabLst>
                      </a:pPr>
                      <a:r>
                        <a:rPr lang="en-US" sz="1400" kern="100" baseline="0" dirty="0">
                          <a:latin typeface="Times New Roman"/>
                          <a:ea typeface="Calibri"/>
                          <a:cs typeface="Times New Roman"/>
                        </a:rPr>
                        <a:t>N 55º38’21,7”</a:t>
                      </a:r>
                      <a:endParaRPr lang="lt-LT" sz="2400" kern="100" baseline="0" dirty="0">
                        <a:latin typeface="Calibri"/>
                        <a:ea typeface="Calibri"/>
                        <a:cs typeface="Times New Roman"/>
                      </a:endParaRPr>
                    </a:p>
                    <a:p>
                      <a:pPr>
                        <a:lnSpc>
                          <a:spcPct val="115000"/>
                        </a:lnSpc>
                        <a:spcAft>
                          <a:spcPts val="1000"/>
                        </a:spcAft>
                        <a:tabLst>
                          <a:tab pos="3060065" algn="ctr"/>
                          <a:tab pos="6120130" algn="r"/>
                        </a:tabLst>
                      </a:pPr>
                      <a:r>
                        <a:rPr lang="en-US" sz="1400" kern="100" baseline="0" dirty="0">
                          <a:latin typeface="Times New Roman"/>
                          <a:ea typeface="Calibri"/>
                          <a:cs typeface="Times New Roman"/>
                        </a:rPr>
                        <a:t>E 021º31’46,8”</a:t>
                      </a:r>
                      <a:endParaRPr lang="lt-LT" sz="2400" kern="100" baseline="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060065" algn="ctr"/>
                          <a:tab pos="6120130" algn="r"/>
                        </a:tabLst>
                      </a:pPr>
                      <a:r>
                        <a:rPr lang="en-US" sz="1400" dirty="0">
                          <a:latin typeface="Times New Roman"/>
                          <a:ea typeface="Calibri"/>
                          <a:cs typeface="Times New Roman"/>
                        </a:rPr>
                        <a:t>6,67</a:t>
                      </a:r>
                      <a:endParaRPr lang="lt-LT" sz="2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060065" algn="ctr"/>
                          <a:tab pos="6120130" algn="r"/>
                        </a:tabLst>
                      </a:pPr>
                      <a:r>
                        <a:rPr lang="en-US" sz="1400" dirty="0">
                          <a:latin typeface="Times New Roman"/>
                          <a:ea typeface="Calibri"/>
                          <a:cs typeface="Times New Roman"/>
                        </a:rPr>
                        <a:t>818</a:t>
                      </a:r>
                      <a:endParaRPr lang="lt-LT" sz="2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060065" algn="ctr"/>
                          <a:tab pos="6120130" algn="r"/>
                        </a:tabLst>
                      </a:pPr>
                      <a:r>
                        <a:rPr lang="en-US" sz="1500" dirty="0">
                          <a:latin typeface="Times New Roman"/>
                          <a:ea typeface="Calibri"/>
                          <a:cs typeface="Times New Roman"/>
                        </a:rPr>
                        <a:t>517</a:t>
                      </a:r>
                      <a:endParaRPr lang="lt-LT" sz="15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060065" algn="ctr"/>
                          <a:tab pos="6120130" algn="r"/>
                        </a:tabLst>
                      </a:pPr>
                      <a:r>
                        <a:rPr lang="en-US" sz="1500" dirty="0">
                          <a:latin typeface="Times New Roman"/>
                          <a:ea typeface="Calibri"/>
                          <a:cs typeface="Times New Roman"/>
                        </a:rPr>
                        <a:t>174,9</a:t>
                      </a:r>
                      <a:endParaRPr lang="lt-LT" sz="15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060065" algn="ctr"/>
                          <a:tab pos="6120130" algn="r"/>
                        </a:tabLst>
                      </a:pPr>
                      <a:r>
                        <a:rPr lang="en-US" sz="1500" dirty="0">
                          <a:latin typeface="Times New Roman"/>
                          <a:ea typeface="Calibri"/>
                          <a:cs typeface="Times New Roman"/>
                        </a:rPr>
                        <a:t>211</a:t>
                      </a:r>
                      <a:endParaRPr lang="lt-LT" sz="15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4630">
                <a:tc>
                  <a:txBody>
                    <a:bodyPr/>
                    <a:lstStyle/>
                    <a:p>
                      <a:pPr>
                        <a:lnSpc>
                          <a:spcPct val="115000"/>
                        </a:lnSpc>
                        <a:spcAft>
                          <a:spcPts val="1000"/>
                        </a:spcAft>
                        <a:tabLst>
                          <a:tab pos="3060065" algn="ctr"/>
                          <a:tab pos="6120130" algn="r"/>
                        </a:tabLst>
                      </a:pPr>
                      <a:r>
                        <a:rPr lang="en-US" sz="1200" dirty="0">
                          <a:latin typeface="Times New Roman"/>
                          <a:ea typeface="Calibri"/>
                          <a:cs typeface="Times New Roman"/>
                        </a:rPr>
                        <a:t>2.</a:t>
                      </a:r>
                      <a:endParaRPr lang="lt-LT"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060065" algn="ctr"/>
                          <a:tab pos="6120130" algn="r"/>
                        </a:tabLst>
                      </a:pPr>
                      <a:r>
                        <a:rPr lang="en-US" sz="1400" dirty="0">
                          <a:latin typeface="Times New Roman"/>
                          <a:ea typeface="Calibri"/>
                          <a:cs typeface="Times New Roman"/>
                        </a:rPr>
                        <a:t>N 55º36’26,4”</a:t>
                      </a:r>
                      <a:endParaRPr lang="lt-LT" sz="2400" dirty="0">
                        <a:latin typeface="Calibri"/>
                        <a:ea typeface="Calibri"/>
                        <a:cs typeface="Times New Roman"/>
                      </a:endParaRPr>
                    </a:p>
                    <a:p>
                      <a:pPr>
                        <a:lnSpc>
                          <a:spcPct val="115000"/>
                        </a:lnSpc>
                        <a:spcAft>
                          <a:spcPts val="1000"/>
                        </a:spcAft>
                        <a:tabLst>
                          <a:tab pos="3060065" algn="ctr"/>
                          <a:tab pos="6120130" algn="r"/>
                        </a:tabLst>
                      </a:pPr>
                      <a:r>
                        <a:rPr lang="en-US" sz="1400" dirty="0">
                          <a:latin typeface="Times New Roman"/>
                          <a:ea typeface="Calibri"/>
                          <a:cs typeface="Times New Roman"/>
                        </a:rPr>
                        <a:t>E 021º40’42,8”</a:t>
                      </a:r>
                      <a:endParaRPr lang="lt-LT" sz="2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060065" algn="ctr"/>
                          <a:tab pos="6120130" algn="r"/>
                        </a:tabLst>
                      </a:pPr>
                      <a:r>
                        <a:rPr lang="en-US" sz="1400" dirty="0">
                          <a:latin typeface="Times New Roman"/>
                          <a:ea typeface="Calibri"/>
                          <a:cs typeface="Times New Roman"/>
                        </a:rPr>
                        <a:t>6,99</a:t>
                      </a:r>
                      <a:endParaRPr lang="lt-LT" sz="2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060065" algn="ctr"/>
                          <a:tab pos="6120130" algn="r"/>
                        </a:tabLst>
                      </a:pPr>
                      <a:r>
                        <a:rPr lang="en-US" sz="1400" dirty="0">
                          <a:latin typeface="Times New Roman"/>
                          <a:ea typeface="Calibri"/>
                          <a:cs typeface="Times New Roman"/>
                        </a:rPr>
                        <a:t>1006</a:t>
                      </a:r>
                      <a:endParaRPr lang="lt-LT" sz="2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060065" algn="ctr"/>
                          <a:tab pos="6120130" algn="r"/>
                        </a:tabLst>
                      </a:pPr>
                      <a:r>
                        <a:rPr lang="en-US" sz="1500" dirty="0">
                          <a:latin typeface="Times New Roman"/>
                          <a:ea typeface="Calibri"/>
                          <a:cs typeface="Times New Roman"/>
                        </a:rPr>
                        <a:t>357</a:t>
                      </a:r>
                      <a:endParaRPr lang="lt-LT" sz="15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060065" algn="ctr"/>
                          <a:tab pos="6120130" algn="r"/>
                        </a:tabLst>
                      </a:pPr>
                      <a:r>
                        <a:rPr lang="en-US" sz="1500" dirty="0">
                          <a:latin typeface="Times New Roman"/>
                          <a:ea typeface="Calibri"/>
                          <a:cs typeface="Times New Roman"/>
                        </a:rPr>
                        <a:t>166</a:t>
                      </a:r>
                      <a:endParaRPr lang="lt-LT" sz="15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060065" algn="ctr"/>
                          <a:tab pos="6120130" algn="r"/>
                        </a:tabLst>
                      </a:pPr>
                      <a:r>
                        <a:rPr lang="en-US" sz="1500" dirty="0">
                          <a:latin typeface="Times New Roman"/>
                          <a:ea typeface="Calibri"/>
                          <a:cs typeface="Times New Roman"/>
                        </a:rPr>
                        <a:t>141</a:t>
                      </a:r>
                      <a:endParaRPr lang="lt-LT" sz="15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4630">
                <a:tc>
                  <a:txBody>
                    <a:bodyPr/>
                    <a:lstStyle/>
                    <a:p>
                      <a:pPr>
                        <a:lnSpc>
                          <a:spcPct val="115000"/>
                        </a:lnSpc>
                        <a:spcAft>
                          <a:spcPts val="1000"/>
                        </a:spcAft>
                        <a:tabLst>
                          <a:tab pos="3060065" algn="ctr"/>
                          <a:tab pos="6120130" algn="r"/>
                        </a:tabLst>
                      </a:pPr>
                      <a:r>
                        <a:rPr lang="en-US" sz="1200" dirty="0">
                          <a:latin typeface="Times New Roman"/>
                          <a:ea typeface="Calibri"/>
                          <a:cs typeface="Times New Roman"/>
                        </a:rPr>
                        <a:t>3.</a:t>
                      </a:r>
                      <a:endParaRPr lang="lt-LT"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060065" algn="ctr"/>
                          <a:tab pos="6120130" algn="r"/>
                        </a:tabLst>
                      </a:pPr>
                      <a:r>
                        <a:rPr lang="en-US" sz="1400" dirty="0">
                          <a:latin typeface="Times New Roman"/>
                          <a:ea typeface="Calibri"/>
                          <a:cs typeface="Times New Roman"/>
                        </a:rPr>
                        <a:t>N 55º36’26,4”</a:t>
                      </a:r>
                      <a:endParaRPr lang="lt-LT" sz="2400" dirty="0">
                        <a:latin typeface="Calibri"/>
                        <a:ea typeface="Calibri"/>
                        <a:cs typeface="Times New Roman"/>
                      </a:endParaRPr>
                    </a:p>
                    <a:p>
                      <a:pPr>
                        <a:lnSpc>
                          <a:spcPct val="115000"/>
                        </a:lnSpc>
                        <a:spcAft>
                          <a:spcPts val="1000"/>
                        </a:spcAft>
                        <a:tabLst>
                          <a:tab pos="3060065" algn="ctr"/>
                          <a:tab pos="6120130" algn="r"/>
                        </a:tabLst>
                      </a:pPr>
                      <a:r>
                        <a:rPr lang="en-US" sz="1400" dirty="0">
                          <a:latin typeface="Times New Roman"/>
                          <a:ea typeface="Calibri"/>
                          <a:cs typeface="Times New Roman"/>
                        </a:rPr>
                        <a:t>E 021º40’02,5”</a:t>
                      </a:r>
                      <a:endParaRPr lang="lt-LT" sz="2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060065" algn="ctr"/>
                          <a:tab pos="6120130" algn="r"/>
                        </a:tabLst>
                      </a:pPr>
                      <a:r>
                        <a:rPr lang="en-US" sz="1400" dirty="0">
                          <a:latin typeface="Times New Roman"/>
                          <a:ea typeface="Calibri"/>
                          <a:cs typeface="Times New Roman"/>
                        </a:rPr>
                        <a:t>6,88</a:t>
                      </a:r>
                      <a:endParaRPr lang="lt-LT" sz="2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060065" algn="ctr"/>
                          <a:tab pos="6120130" algn="r"/>
                        </a:tabLst>
                      </a:pPr>
                      <a:r>
                        <a:rPr lang="en-US" sz="1400" dirty="0">
                          <a:latin typeface="Times New Roman"/>
                          <a:ea typeface="Calibri"/>
                          <a:cs typeface="Times New Roman"/>
                        </a:rPr>
                        <a:t>643</a:t>
                      </a:r>
                      <a:endParaRPr lang="lt-LT" sz="2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060065" algn="ctr"/>
                          <a:tab pos="6120130" algn="r"/>
                        </a:tabLst>
                      </a:pPr>
                      <a:r>
                        <a:rPr lang="en-US" sz="1500" dirty="0">
                          <a:latin typeface="Times New Roman"/>
                          <a:ea typeface="Calibri"/>
                          <a:cs typeface="Times New Roman"/>
                        </a:rPr>
                        <a:t>407</a:t>
                      </a:r>
                      <a:endParaRPr lang="lt-LT" sz="15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060065" algn="ctr"/>
                          <a:tab pos="6120130" algn="r"/>
                        </a:tabLst>
                      </a:pPr>
                      <a:r>
                        <a:rPr lang="en-US" sz="1500" dirty="0">
                          <a:latin typeface="Times New Roman"/>
                          <a:ea typeface="Calibri"/>
                          <a:cs typeface="Times New Roman"/>
                        </a:rPr>
                        <a:t>211</a:t>
                      </a:r>
                      <a:endParaRPr lang="lt-LT" sz="15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060065" algn="ctr"/>
                          <a:tab pos="6120130" algn="r"/>
                        </a:tabLst>
                      </a:pPr>
                      <a:r>
                        <a:rPr lang="en-US" sz="1500" dirty="0">
                          <a:latin typeface="Times New Roman"/>
                          <a:ea typeface="Calibri"/>
                          <a:cs typeface="Times New Roman"/>
                        </a:rPr>
                        <a:t>83</a:t>
                      </a:r>
                      <a:endParaRPr lang="lt-LT" sz="15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4630">
                <a:tc>
                  <a:txBody>
                    <a:bodyPr/>
                    <a:lstStyle/>
                    <a:p>
                      <a:pPr>
                        <a:lnSpc>
                          <a:spcPct val="115000"/>
                        </a:lnSpc>
                        <a:spcAft>
                          <a:spcPts val="1000"/>
                        </a:spcAft>
                        <a:tabLst>
                          <a:tab pos="3060065" algn="ctr"/>
                          <a:tab pos="6120130" algn="r"/>
                        </a:tabLst>
                      </a:pPr>
                      <a:r>
                        <a:rPr lang="en-US" sz="1200" dirty="0">
                          <a:latin typeface="Times New Roman"/>
                          <a:ea typeface="Calibri"/>
                          <a:cs typeface="Times New Roman"/>
                        </a:rPr>
                        <a:t>4.</a:t>
                      </a:r>
                      <a:endParaRPr lang="lt-LT"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060065" algn="ctr"/>
                          <a:tab pos="6120130" algn="r"/>
                        </a:tabLst>
                      </a:pPr>
                      <a:r>
                        <a:rPr lang="en-US" sz="1400" dirty="0">
                          <a:latin typeface="Times New Roman"/>
                          <a:ea typeface="Calibri"/>
                          <a:cs typeface="Times New Roman"/>
                        </a:rPr>
                        <a:t>N 55º36’24,3”</a:t>
                      </a:r>
                      <a:endParaRPr lang="lt-LT" sz="2400" dirty="0">
                        <a:latin typeface="Calibri"/>
                        <a:ea typeface="Calibri"/>
                        <a:cs typeface="Times New Roman"/>
                      </a:endParaRPr>
                    </a:p>
                    <a:p>
                      <a:pPr>
                        <a:lnSpc>
                          <a:spcPct val="115000"/>
                        </a:lnSpc>
                        <a:spcAft>
                          <a:spcPts val="1000"/>
                        </a:spcAft>
                        <a:tabLst>
                          <a:tab pos="3060065" algn="ctr"/>
                          <a:tab pos="6120130" algn="r"/>
                        </a:tabLst>
                      </a:pPr>
                      <a:r>
                        <a:rPr lang="en-US" sz="1400" dirty="0">
                          <a:latin typeface="Times New Roman"/>
                          <a:ea typeface="Calibri"/>
                          <a:cs typeface="Times New Roman"/>
                        </a:rPr>
                        <a:t>E 021º39’59,2”</a:t>
                      </a:r>
                      <a:endParaRPr lang="lt-LT" sz="2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060065" algn="ctr"/>
                          <a:tab pos="6120130" algn="r"/>
                        </a:tabLst>
                      </a:pPr>
                      <a:r>
                        <a:rPr lang="en-US" sz="1400" dirty="0">
                          <a:latin typeface="Times New Roman"/>
                          <a:ea typeface="Calibri"/>
                          <a:cs typeface="Times New Roman"/>
                        </a:rPr>
                        <a:t>6,81</a:t>
                      </a:r>
                      <a:endParaRPr lang="lt-LT" sz="2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060065" algn="ctr"/>
                          <a:tab pos="6120130" algn="r"/>
                        </a:tabLst>
                      </a:pPr>
                      <a:r>
                        <a:rPr lang="en-US" sz="1400" dirty="0">
                          <a:latin typeface="Times New Roman"/>
                          <a:ea typeface="Calibri"/>
                          <a:cs typeface="Times New Roman"/>
                        </a:rPr>
                        <a:t>643</a:t>
                      </a:r>
                      <a:endParaRPr lang="lt-LT" sz="2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060065" algn="ctr"/>
                          <a:tab pos="6120130" algn="r"/>
                        </a:tabLst>
                      </a:pPr>
                      <a:r>
                        <a:rPr lang="en-US" sz="1500" dirty="0">
                          <a:latin typeface="Times New Roman"/>
                          <a:ea typeface="Calibri"/>
                          <a:cs typeface="Times New Roman"/>
                        </a:rPr>
                        <a:t>463</a:t>
                      </a:r>
                      <a:endParaRPr lang="lt-LT" sz="15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060065" algn="ctr"/>
                          <a:tab pos="6120130" algn="r"/>
                        </a:tabLst>
                      </a:pPr>
                      <a:r>
                        <a:rPr lang="en-US" sz="1500" dirty="0">
                          <a:latin typeface="Times New Roman"/>
                          <a:ea typeface="Calibri"/>
                          <a:cs typeface="Times New Roman"/>
                        </a:rPr>
                        <a:t>273</a:t>
                      </a:r>
                      <a:endParaRPr lang="lt-LT" sz="15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060065" algn="ctr"/>
                          <a:tab pos="6120130" algn="r"/>
                        </a:tabLst>
                      </a:pPr>
                      <a:r>
                        <a:rPr lang="en-US" sz="1500" dirty="0">
                          <a:latin typeface="Times New Roman"/>
                          <a:ea typeface="Calibri"/>
                          <a:cs typeface="Times New Roman"/>
                        </a:rPr>
                        <a:t>237</a:t>
                      </a:r>
                      <a:endParaRPr lang="lt-LT" sz="15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5876">
                <a:tc>
                  <a:txBody>
                    <a:bodyPr/>
                    <a:lstStyle/>
                    <a:p>
                      <a:pPr>
                        <a:lnSpc>
                          <a:spcPct val="115000"/>
                        </a:lnSpc>
                        <a:spcAft>
                          <a:spcPts val="1000"/>
                        </a:spcAft>
                        <a:tabLst>
                          <a:tab pos="3060065" algn="ctr"/>
                          <a:tab pos="6120130" algn="r"/>
                        </a:tabLst>
                      </a:pPr>
                      <a:r>
                        <a:rPr lang="en-US" sz="1400" b="0" dirty="0">
                          <a:latin typeface="Times New Roman"/>
                          <a:ea typeface="Calibri"/>
                          <a:cs typeface="Times New Roman"/>
                        </a:rPr>
                        <a:t>5.</a:t>
                      </a:r>
                      <a:endParaRPr lang="lt-LT" sz="1800" b="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060065" algn="ctr"/>
                          <a:tab pos="6120130" algn="r"/>
                        </a:tabLst>
                      </a:pPr>
                      <a:r>
                        <a:rPr lang="en-US" sz="1400" b="0" dirty="0">
                          <a:latin typeface="Times New Roman"/>
                          <a:ea typeface="Calibri"/>
                          <a:cs typeface="Times New Roman"/>
                        </a:rPr>
                        <a:t>N 55º36’16,8”</a:t>
                      </a:r>
                      <a:endParaRPr lang="lt-LT" sz="1800" b="0">
                        <a:latin typeface="Calibri"/>
                        <a:ea typeface="Calibri"/>
                        <a:cs typeface="Times New Roman"/>
                      </a:endParaRPr>
                    </a:p>
                    <a:p>
                      <a:pPr>
                        <a:lnSpc>
                          <a:spcPct val="115000"/>
                        </a:lnSpc>
                        <a:spcAft>
                          <a:spcPts val="1000"/>
                        </a:spcAft>
                        <a:tabLst>
                          <a:tab pos="3060065" algn="ctr"/>
                          <a:tab pos="6120130" algn="r"/>
                        </a:tabLst>
                      </a:pPr>
                      <a:r>
                        <a:rPr lang="en-US" sz="1400" b="0" dirty="0">
                          <a:latin typeface="Times New Roman"/>
                          <a:ea typeface="Calibri"/>
                          <a:cs typeface="Times New Roman"/>
                        </a:rPr>
                        <a:t>E 021º41’02,9”</a:t>
                      </a:r>
                      <a:endParaRPr lang="lt-LT" sz="1800" b="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060065" algn="ctr"/>
                          <a:tab pos="6120130" algn="r"/>
                        </a:tabLst>
                      </a:pPr>
                      <a:r>
                        <a:rPr lang="en-US" sz="1400" b="0" dirty="0">
                          <a:latin typeface="Times New Roman"/>
                          <a:ea typeface="Calibri"/>
                          <a:cs typeface="Times New Roman"/>
                        </a:rPr>
                        <a:t>6,77</a:t>
                      </a:r>
                      <a:endParaRPr lang="lt-LT" sz="1800" b="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060065" algn="ctr"/>
                          <a:tab pos="6120130" algn="r"/>
                        </a:tabLst>
                      </a:pPr>
                      <a:r>
                        <a:rPr lang="en-US" sz="1400" b="0" dirty="0">
                          <a:latin typeface="Times New Roman"/>
                          <a:ea typeface="Calibri"/>
                          <a:cs typeface="Times New Roman"/>
                        </a:rPr>
                        <a:t>789</a:t>
                      </a:r>
                      <a:endParaRPr lang="lt-LT" sz="1800" b="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060065" algn="ctr"/>
                          <a:tab pos="6120130" algn="r"/>
                        </a:tabLst>
                      </a:pPr>
                      <a:r>
                        <a:rPr lang="en-US" sz="1500" b="0" dirty="0">
                          <a:latin typeface="Times New Roman"/>
                          <a:ea typeface="Calibri"/>
                          <a:cs typeface="Times New Roman"/>
                        </a:rPr>
                        <a:t>326</a:t>
                      </a:r>
                      <a:endParaRPr lang="lt-LT" sz="1500" b="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060065" algn="ctr"/>
                          <a:tab pos="6120130" algn="r"/>
                        </a:tabLst>
                      </a:pPr>
                      <a:r>
                        <a:rPr lang="en-US" sz="1500" b="0" dirty="0">
                          <a:latin typeface="Times New Roman"/>
                          <a:ea typeface="Calibri"/>
                          <a:cs typeface="Times New Roman"/>
                        </a:rPr>
                        <a:t>196</a:t>
                      </a:r>
                      <a:endParaRPr lang="lt-LT" sz="1500" b="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060065" algn="ctr"/>
                          <a:tab pos="6120130" algn="r"/>
                        </a:tabLst>
                      </a:pPr>
                      <a:r>
                        <a:rPr lang="en-US" sz="1500" b="0" dirty="0">
                          <a:latin typeface="Times New Roman"/>
                          <a:ea typeface="Calibri"/>
                          <a:cs typeface="Times New Roman"/>
                        </a:rPr>
                        <a:t>222</a:t>
                      </a:r>
                      <a:endParaRPr lang="lt-LT" sz="1500" b="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5876">
                <a:tc>
                  <a:txBody>
                    <a:bodyPr/>
                    <a:lstStyle/>
                    <a:p>
                      <a:pPr>
                        <a:lnSpc>
                          <a:spcPct val="115000"/>
                        </a:lnSpc>
                        <a:spcAft>
                          <a:spcPts val="1000"/>
                        </a:spcAft>
                        <a:tabLst>
                          <a:tab pos="3060065" algn="ctr"/>
                          <a:tab pos="6120130" algn="r"/>
                        </a:tabLst>
                      </a:pPr>
                      <a:r>
                        <a:rPr lang="en-US" sz="1400" b="0" dirty="0">
                          <a:latin typeface="Times New Roman"/>
                          <a:ea typeface="Calibri"/>
                          <a:cs typeface="Times New Roman"/>
                        </a:rPr>
                        <a:t>6.</a:t>
                      </a:r>
                      <a:endParaRPr lang="lt-LT" sz="1800" b="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060065" algn="ctr"/>
                          <a:tab pos="6120130" algn="r"/>
                        </a:tabLst>
                      </a:pPr>
                      <a:r>
                        <a:rPr lang="en-US" sz="1400" b="0" dirty="0">
                          <a:latin typeface="Times New Roman"/>
                          <a:ea typeface="Calibri"/>
                          <a:cs typeface="Times New Roman"/>
                        </a:rPr>
                        <a:t>N 55º38’23,1”</a:t>
                      </a:r>
                      <a:endParaRPr lang="lt-LT" sz="1800" b="0">
                        <a:latin typeface="Calibri"/>
                        <a:ea typeface="Calibri"/>
                        <a:cs typeface="Times New Roman"/>
                      </a:endParaRPr>
                    </a:p>
                    <a:p>
                      <a:pPr>
                        <a:lnSpc>
                          <a:spcPct val="115000"/>
                        </a:lnSpc>
                        <a:spcAft>
                          <a:spcPts val="1000"/>
                        </a:spcAft>
                        <a:tabLst>
                          <a:tab pos="3060065" algn="ctr"/>
                          <a:tab pos="6120130" algn="r"/>
                        </a:tabLst>
                      </a:pPr>
                      <a:r>
                        <a:rPr lang="en-US" sz="1400" b="0" dirty="0">
                          <a:latin typeface="Times New Roman"/>
                          <a:ea typeface="Calibri"/>
                          <a:cs typeface="Times New Roman"/>
                        </a:rPr>
                        <a:t>E 021º31’42,3”</a:t>
                      </a:r>
                      <a:endParaRPr lang="lt-LT" sz="1800" b="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060065" algn="ctr"/>
                          <a:tab pos="6120130" algn="r"/>
                        </a:tabLst>
                      </a:pPr>
                      <a:r>
                        <a:rPr lang="en-US" sz="1400" b="0" dirty="0">
                          <a:latin typeface="Times New Roman"/>
                          <a:ea typeface="Calibri"/>
                          <a:cs typeface="Times New Roman"/>
                        </a:rPr>
                        <a:t>7,00</a:t>
                      </a:r>
                      <a:endParaRPr lang="lt-LT" sz="1800" b="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060065" algn="ctr"/>
                          <a:tab pos="6120130" algn="r"/>
                        </a:tabLst>
                      </a:pPr>
                      <a:r>
                        <a:rPr lang="en-US" sz="1400" b="0" dirty="0">
                          <a:latin typeface="Times New Roman"/>
                          <a:ea typeface="Calibri"/>
                          <a:cs typeface="Times New Roman"/>
                        </a:rPr>
                        <a:t>488</a:t>
                      </a:r>
                      <a:endParaRPr lang="lt-LT" sz="1800" b="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060065" algn="ctr"/>
                          <a:tab pos="6120130" algn="r"/>
                        </a:tabLst>
                      </a:pPr>
                      <a:r>
                        <a:rPr lang="en-US" sz="1500" b="0" dirty="0">
                          <a:latin typeface="Times New Roman"/>
                          <a:ea typeface="Calibri"/>
                          <a:cs typeface="Times New Roman"/>
                        </a:rPr>
                        <a:t>348</a:t>
                      </a:r>
                      <a:endParaRPr lang="lt-LT" sz="1500" b="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060065" algn="ctr"/>
                          <a:tab pos="6120130" algn="r"/>
                        </a:tabLst>
                      </a:pPr>
                      <a:r>
                        <a:rPr lang="en-US" sz="1500" b="0" dirty="0">
                          <a:latin typeface="Times New Roman"/>
                          <a:ea typeface="Calibri"/>
                          <a:cs typeface="Times New Roman"/>
                        </a:rPr>
                        <a:t>282</a:t>
                      </a:r>
                      <a:endParaRPr lang="lt-LT" sz="1500" b="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060065" algn="ctr"/>
                          <a:tab pos="6120130" algn="r"/>
                        </a:tabLst>
                      </a:pPr>
                      <a:r>
                        <a:rPr lang="en-US" sz="1500" b="0" dirty="0">
                          <a:latin typeface="Times New Roman"/>
                          <a:ea typeface="Calibri"/>
                          <a:cs typeface="Times New Roman"/>
                        </a:rPr>
                        <a:t>272</a:t>
                      </a:r>
                      <a:endParaRPr lang="lt-LT" sz="1500" b="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Autofit/>
          </a:bodyPr>
          <a:lstStyle/>
          <a:p>
            <a:pPr lvl="0" algn="l" fontAlgn="base">
              <a:spcAft>
                <a:spcPct val="0"/>
              </a:spcAft>
            </a:pPr>
            <a:r>
              <a:rPr lang="en-US" sz="2400" dirty="0" smtClean="0">
                <a:latin typeface="Times New Roman" pitchFamily="18" charset="0"/>
                <a:ea typeface="Calibri" pitchFamily="34" charset="0"/>
                <a:cs typeface="Times New Roman" pitchFamily="18" charset="0"/>
              </a:rPr>
              <a:t>Nitrat</a:t>
            </a:r>
            <a:r>
              <a:rPr lang="lt-LT" sz="2400" dirty="0" smtClean="0">
                <a:latin typeface="Times New Roman" pitchFamily="18" charset="0"/>
                <a:ea typeface="Calibri" pitchFamily="34" charset="0"/>
                <a:cs typeface="Times New Roman" pitchFamily="18" charset="0"/>
              </a:rPr>
              <a:t>ų kiekio palyginimo mėginiuose prieš valymą, išvalius aktyvintąja anglimi bei išvalius aliuminio oksidu vaizduojanti diagrama.</a:t>
            </a:r>
            <a:r>
              <a:rPr lang="lt-LT" sz="2400" dirty="0" smtClean="0">
                <a:latin typeface="Times New Roman" pitchFamily="18" charset="0"/>
                <a:cs typeface="Times New Roman" pitchFamily="18" charset="0"/>
              </a:rPr>
              <a:t/>
            </a:r>
            <a:br>
              <a:rPr lang="lt-LT" sz="2400" dirty="0" smtClean="0">
                <a:latin typeface="Times New Roman" pitchFamily="18" charset="0"/>
                <a:cs typeface="Times New Roman" pitchFamily="18" charset="0"/>
              </a:rPr>
            </a:br>
            <a:endParaRPr lang="lt-LT" sz="2400" dirty="0">
              <a:latin typeface="Times New Roman" pitchFamily="18" charset="0"/>
              <a:cs typeface="Times New Roman" pitchFamily="18" charset="0"/>
            </a:endParaRPr>
          </a:p>
        </p:txBody>
      </p:sp>
      <p:graphicFrame>
        <p:nvGraphicFramePr>
          <p:cNvPr id="3" name="Chart 2"/>
          <p:cNvGraphicFramePr/>
          <p:nvPr/>
        </p:nvGraphicFramePr>
        <p:xfrm>
          <a:off x="685800" y="1981200"/>
          <a:ext cx="7467600" cy="4267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t>Nitratų poveikis organizmui</a:t>
            </a:r>
            <a:endParaRPr lang="en-US" dirty="0"/>
          </a:p>
        </p:txBody>
      </p:sp>
      <p:sp>
        <p:nvSpPr>
          <p:cNvPr id="3" name="Rectangle 2"/>
          <p:cNvSpPr/>
          <p:nvPr/>
        </p:nvSpPr>
        <p:spPr>
          <a:xfrm>
            <a:off x="838200" y="1524000"/>
            <a:ext cx="7848600" cy="4832092"/>
          </a:xfrm>
          <a:prstGeom prst="rect">
            <a:avLst/>
          </a:prstGeom>
        </p:spPr>
        <p:txBody>
          <a:bodyPr wrap="square">
            <a:spAutoFit/>
          </a:bodyPr>
          <a:lstStyle/>
          <a:p>
            <a:r>
              <a:rPr lang="lt-LT" sz="2800" dirty="0">
                <a:latin typeface="Times New Roman" pitchFamily="18" charset="0"/>
                <a:cs typeface="Times New Roman" pitchFamily="18" charset="0"/>
              </a:rPr>
              <a:t>Nitratai – tai azoto junginiai, susidarantys dirvožemyje nitrifikacijos proceso metu bei mineralizuojantis organiniams junginiams turintiems azoto. Didelės nitratų dozės, gaunamos su maistu ar geriamuoju vandeniu, gali būti toksiškos organizmui. Ypač nitratai pavojingi kūdikiams iki trijų mėnesių amžiaus, </a:t>
            </a:r>
            <a:r>
              <a:rPr lang="lt-LT" sz="2800" dirty="0" smtClean="0">
                <a:latin typeface="Times New Roman" pitchFamily="18" charset="0"/>
                <a:cs typeface="Times New Roman" pitchFamily="18" charset="0"/>
              </a:rPr>
              <a:t>nes </a:t>
            </a:r>
            <a:r>
              <a:rPr lang="lt-LT" sz="2800" dirty="0">
                <a:latin typeface="Times New Roman" pitchFamily="18" charset="0"/>
                <a:cs typeface="Times New Roman" pitchFamily="18" charset="0"/>
              </a:rPr>
              <a:t>jiems dar nesusiformavusi fermentinė nitratų redukavimo sistema. Nitritams jungiantis su kraujo baltymu hemaglobinu susidaro methemoglobinas, kuris negali prisijungti deguonies ir vystosi hipoksija</a:t>
            </a:r>
            <a:r>
              <a:rPr lang="lt-LT" sz="2800" dirty="0" smtClean="0">
                <a:latin typeface="Times New Roman" pitchFamily="18" charset="0"/>
                <a:cs typeface="Times New Roman" pitchFamily="18" charset="0"/>
              </a:rPr>
              <a:t>.</a:t>
            </a:r>
            <a:endParaRPr lang="lt-LT" sz="2800" dirty="0">
              <a:latin typeface="Times New Roman" pitchFamily="18" charset="0"/>
              <a:cs typeface="Times New Roman" pitchFamily="18" charset="0"/>
            </a:endParaRPr>
          </a:p>
        </p:txBody>
      </p:sp>
    </p:spTree>
    <p:extLst>
      <p:ext uri="{BB962C8B-B14F-4D97-AF65-F5344CB8AC3E}">
        <p14:creationId xmlns:p14="http://schemas.microsoft.com/office/powerpoint/2010/main" val="28554502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762000"/>
            <a:ext cx="7924800" cy="4031873"/>
          </a:xfrm>
          <a:prstGeom prst="rect">
            <a:avLst/>
          </a:prstGeom>
        </p:spPr>
        <p:txBody>
          <a:bodyPr wrap="square">
            <a:spAutoFit/>
          </a:bodyPr>
          <a:lstStyle/>
          <a:p>
            <a:pPr lvl="0" fontAlgn="base">
              <a:spcBef>
                <a:spcPct val="0"/>
              </a:spcBef>
              <a:spcAft>
                <a:spcPct val="0"/>
              </a:spcAft>
              <a:buFontTx/>
              <a:buAutoNum type="arabicPeriod"/>
            </a:pPr>
            <a:r>
              <a:rPr lang="lt-LT" sz="2800" dirty="0" smtClean="0">
                <a:latin typeface="Times New Roman" pitchFamily="18" charset="0"/>
                <a:ea typeface="Calibri" pitchFamily="34" charset="0"/>
                <a:cs typeface="Times New Roman" pitchFamily="18" charset="0"/>
              </a:rPr>
              <a:t> </a:t>
            </a:r>
            <a:r>
              <a:rPr lang="en-US" sz="2800" dirty="0" smtClean="0">
                <a:latin typeface="Times New Roman" pitchFamily="18" charset="0"/>
                <a:ea typeface="Calibri" pitchFamily="34" charset="0"/>
                <a:cs typeface="Times New Roman" pitchFamily="18" charset="0"/>
              </a:rPr>
              <a:t>Daržovės nuvalomos ir nuplaunamos.</a:t>
            </a:r>
            <a:endParaRPr lang="lt-LT" sz="2800" dirty="0" smtClean="0">
              <a:latin typeface="Times New Roman" pitchFamily="18" charset="0"/>
              <a:ea typeface="Calibri" pitchFamily="34" charset="0"/>
              <a:cs typeface="Times New Roman" pitchFamily="18" charset="0"/>
            </a:endParaRPr>
          </a:p>
          <a:p>
            <a:pPr lvl="0" eaLnBrk="0" fontAlgn="base" hangingPunct="0">
              <a:spcBef>
                <a:spcPct val="0"/>
              </a:spcBef>
              <a:spcAft>
                <a:spcPct val="0"/>
              </a:spcAft>
              <a:buFontTx/>
              <a:buAutoNum type="arabicPeriod"/>
            </a:pPr>
            <a:r>
              <a:rPr lang="en-US" sz="2800" dirty="0" smtClean="0">
                <a:latin typeface="Times New Roman" pitchFamily="18" charset="0"/>
                <a:ea typeface="Calibri" pitchFamily="34" charset="0"/>
                <a:cs typeface="Times New Roman" pitchFamily="18" charset="0"/>
              </a:rPr>
              <a:t> Salotos lapai sutrinami trintuve, o kitos daržovės (bulvės, morkos,</a:t>
            </a:r>
            <a:r>
              <a:rPr lang="lt-LT" sz="2800" dirty="0" smtClean="0">
                <a:latin typeface="Times New Roman" pitchFamily="18" charset="0"/>
                <a:ea typeface="Calibri" pitchFamily="34" charset="0"/>
                <a:cs typeface="Times New Roman" pitchFamily="18" charset="0"/>
              </a:rPr>
              <a:t> </a:t>
            </a:r>
            <a:r>
              <a:rPr lang="en-US" sz="2800" dirty="0" smtClean="0">
                <a:latin typeface="Times New Roman" pitchFamily="18" charset="0"/>
                <a:ea typeface="Calibri" pitchFamily="34" charset="0"/>
                <a:cs typeface="Times New Roman" pitchFamily="18" charset="0"/>
              </a:rPr>
              <a:t>burokėlis) sutarkuojamos.</a:t>
            </a:r>
            <a:endParaRPr lang="lt-LT" sz="2800" dirty="0" smtClean="0">
              <a:latin typeface="Times New Roman" pitchFamily="18" charset="0"/>
              <a:ea typeface="Calibri" pitchFamily="34" charset="0"/>
              <a:cs typeface="Times New Roman" pitchFamily="18" charset="0"/>
            </a:endParaRPr>
          </a:p>
          <a:p>
            <a:pPr marL="514350" lvl="0" indent="-514350" eaLnBrk="0" fontAlgn="base" hangingPunct="0">
              <a:spcBef>
                <a:spcPct val="0"/>
              </a:spcBef>
              <a:spcAft>
                <a:spcPct val="0"/>
              </a:spcAft>
              <a:buFont typeface="+mj-lt"/>
              <a:buAutoNum type="arabicPeriod"/>
            </a:pPr>
            <a:r>
              <a:rPr lang="en-US" sz="2800" dirty="0" err="1" smtClean="0">
                <a:latin typeface="Times New Roman" pitchFamily="18" charset="0"/>
                <a:ea typeface="Calibri" pitchFamily="34" charset="0"/>
                <a:cs typeface="Times New Roman" pitchFamily="18" charset="0"/>
              </a:rPr>
              <a:t>Svarstyklėmis</a:t>
            </a:r>
            <a:r>
              <a:rPr lang="en-US" sz="2800" dirty="0" smtClean="0">
                <a:latin typeface="Times New Roman" pitchFamily="18" charset="0"/>
                <a:ea typeface="Calibri" pitchFamily="34" charset="0"/>
                <a:cs typeface="Times New Roman" pitchFamily="18" charset="0"/>
              </a:rPr>
              <a:t> (paklaida 0.001g) pasveriam 10g medžiagos ir</a:t>
            </a:r>
            <a:r>
              <a:rPr lang="lt-LT" sz="2800" dirty="0" smtClean="0">
                <a:latin typeface="Times New Roman" pitchFamily="18" charset="0"/>
                <a:ea typeface="Calibri" pitchFamily="34" charset="0"/>
                <a:cs typeface="Times New Roman" pitchFamily="18" charset="0"/>
              </a:rPr>
              <a:t> </a:t>
            </a:r>
            <a:r>
              <a:rPr lang="en-US" sz="2800" dirty="0" smtClean="0">
                <a:latin typeface="Times New Roman" pitchFamily="18" charset="0"/>
                <a:ea typeface="Calibri" pitchFamily="34" charset="0"/>
                <a:cs typeface="Times New Roman" pitchFamily="18" charset="0"/>
              </a:rPr>
              <a:t>atitinkamai užpilame 90g distiliuoto vandens, taip gaudami 100g tirpalą.</a:t>
            </a:r>
            <a:endParaRPr lang="lt-LT" sz="2800" dirty="0" smtClean="0">
              <a:latin typeface="Times New Roman" pitchFamily="18" charset="0"/>
              <a:ea typeface="Calibri" pitchFamily="34" charset="0"/>
              <a:cs typeface="Times New Roman" pitchFamily="18" charset="0"/>
            </a:endParaRPr>
          </a:p>
          <a:p>
            <a:pPr marL="514350" lvl="0" indent="-514350" eaLnBrk="0" fontAlgn="base" hangingPunct="0">
              <a:spcBef>
                <a:spcPct val="0"/>
              </a:spcBef>
              <a:spcAft>
                <a:spcPct val="0"/>
              </a:spcAft>
              <a:buFont typeface="+mj-lt"/>
              <a:buAutoNum type="arabicPeriod"/>
            </a:pPr>
            <a:r>
              <a:rPr lang="en-US" sz="2800" dirty="0" err="1" smtClean="0">
                <a:latin typeface="Times New Roman" pitchFamily="18" charset="0"/>
                <a:ea typeface="Calibri" pitchFamily="34" charset="0"/>
                <a:cs typeface="Times New Roman" pitchFamily="18" charset="0"/>
              </a:rPr>
              <a:t>Gautuose</a:t>
            </a:r>
            <a:r>
              <a:rPr lang="en-US" sz="2800" dirty="0" smtClean="0">
                <a:latin typeface="Times New Roman" pitchFamily="18" charset="0"/>
                <a:ea typeface="Calibri" pitchFamily="34" charset="0"/>
                <a:cs typeface="Times New Roman" pitchFamily="18" charset="0"/>
              </a:rPr>
              <a:t> tirpaluose ieškome nitratų </a:t>
            </a:r>
            <a:r>
              <a:rPr lang="en-US" sz="2800" dirty="0" err="1" smtClean="0">
                <a:latin typeface="Times New Roman" pitchFamily="18" charset="0"/>
                <a:ea typeface="Calibri" pitchFamily="34" charset="0"/>
                <a:cs typeface="Times New Roman" pitchFamily="18" charset="0"/>
              </a:rPr>
              <a:t>specialiu</a:t>
            </a:r>
            <a:r>
              <a:rPr lang="lt-LT" sz="2800" dirty="0" smtClean="0">
                <a:latin typeface="Times New Roman" pitchFamily="18" charset="0"/>
                <a:ea typeface="Calibri" pitchFamily="34" charset="0"/>
                <a:cs typeface="Times New Roman" pitchFamily="18" charset="0"/>
              </a:rPr>
              <a:t>  NO3 </a:t>
            </a:r>
            <a:r>
              <a:rPr lang="en-US" sz="2800" dirty="0" err="1" smtClean="0">
                <a:latin typeface="Times New Roman" pitchFamily="18" charset="0"/>
                <a:ea typeface="Calibri" pitchFamily="34" charset="0"/>
                <a:cs typeface="Times New Roman" pitchFamily="18" charset="0"/>
              </a:rPr>
              <a:t>jutikliu</a:t>
            </a:r>
            <a:r>
              <a:rPr lang="en-US" sz="2800" dirty="0" smtClean="0">
                <a:latin typeface="Times New Roman" pitchFamily="18" charset="0"/>
                <a:ea typeface="Calibri" pitchFamily="34" charset="0"/>
                <a:cs typeface="Times New Roman" pitchFamily="18" charset="0"/>
              </a:rPr>
              <a:t>.</a:t>
            </a:r>
            <a:endParaRPr lang="lt-LT" sz="2800" dirty="0" smtClean="0">
              <a:latin typeface="Times New Roman" pitchFamily="18" charset="0"/>
              <a:ea typeface="Calibri" pitchFamily="34" charset="0"/>
              <a:cs typeface="Times New Roman" pitchFamily="18" charset="0"/>
            </a:endParaRPr>
          </a:p>
          <a:p>
            <a:pPr marL="514350" lvl="0" indent="-514350" eaLnBrk="0" fontAlgn="base" hangingPunct="0">
              <a:spcBef>
                <a:spcPct val="0"/>
              </a:spcBef>
              <a:spcAft>
                <a:spcPct val="0"/>
              </a:spcAft>
              <a:buFont typeface="+mj-lt"/>
              <a:buAutoNum type="arabicPeriod"/>
            </a:pPr>
            <a:r>
              <a:rPr lang="en-US" sz="2800" dirty="0" err="1" smtClean="0">
                <a:latin typeface="Times New Roman" pitchFamily="18" charset="0"/>
                <a:ea typeface="Calibri" pitchFamily="34" charset="0"/>
                <a:cs typeface="Times New Roman" pitchFamily="18" charset="0"/>
              </a:rPr>
              <a:t>Daržovėse</a:t>
            </a:r>
            <a:r>
              <a:rPr lang="en-US" sz="2800" dirty="0" smtClean="0">
                <a:latin typeface="Times New Roman" pitchFamily="18" charset="0"/>
                <a:ea typeface="Calibri" pitchFamily="34" charset="0"/>
                <a:cs typeface="Times New Roman" pitchFamily="18" charset="0"/>
              </a:rPr>
              <a:t> rasti nitratai</a:t>
            </a:r>
            <a:r>
              <a:rPr lang="lt-LT" sz="2800" dirty="0" smtClean="0">
                <a:latin typeface="Times New Roman" pitchFamily="18" charset="0"/>
                <a:ea typeface="Calibri" pitchFamily="34" charset="0"/>
                <a:cs typeface="Times New Roman" pitchFamily="18" charset="0"/>
              </a:rPr>
              <a:t>.</a:t>
            </a:r>
            <a:endParaRPr lang="lt-LT" sz="2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hart 2"/>
          <p:cNvPicPr>
            <a:picLocks noChangeArrowheads="1"/>
          </p:cNvPicPr>
          <p:nvPr/>
        </p:nvPicPr>
        <p:blipFill>
          <a:blip r:embed="rId2"/>
          <a:srcRect/>
          <a:stretch>
            <a:fillRect/>
          </a:stretch>
        </p:blipFill>
        <p:spPr bwMode="auto">
          <a:xfrm>
            <a:off x="1981200" y="304800"/>
            <a:ext cx="4648200" cy="3352800"/>
          </a:xfrm>
          <a:prstGeom prst="rect">
            <a:avLst/>
          </a:prstGeom>
          <a:noFill/>
        </p:spPr>
      </p:pic>
      <p:sp>
        <p:nvSpPr>
          <p:cNvPr id="3" name="Rectangle 2"/>
          <p:cNvSpPr/>
          <p:nvPr/>
        </p:nvSpPr>
        <p:spPr>
          <a:xfrm>
            <a:off x="2057400" y="3886200"/>
            <a:ext cx="4572000" cy="2554545"/>
          </a:xfrm>
          <a:prstGeom prst="rect">
            <a:avLst/>
          </a:prstGeom>
        </p:spPr>
        <p:txBody>
          <a:bodyPr>
            <a:spAutoFit/>
          </a:bodyPr>
          <a:lstStyle/>
          <a:p>
            <a:pPr lvl="0" fontAlgn="base">
              <a:spcBef>
                <a:spcPct val="0"/>
              </a:spcBef>
              <a:spcAft>
                <a:spcPct val="0"/>
              </a:spcAft>
            </a:pPr>
            <a:r>
              <a:rPr lang="lt-LT" sz="2000" dirty="0" smtClean="0">
                <a:latin typeface="Times New Roman" pitchFamily="18" charset="0"/>
                <a:ea typeface="Calibri" pitchFamily="34" charset="0"/>
                <a:cs typeface="Times New Roman" pitchFamily="18" charset="0"/>
              </a:rPr>
              <a:t>Bulvė Nr.1- iš Balsėnų kaimo</a:t>
            </a:r>
            <a:endParaRPr lang="lt-LT" sz="2000" dirty="0" smtClean="0">
              <a:latin typeface="Times New Roman" pitchFamily="18" charset="0"/>
              <a:cs typeface="Times New Roman" pitchFamily="18" charset="0"/>
            </a:endParaRPr>
          </a:p>
          <a:p>
            <a:pPr lvl="0" eaLnBrk="0" fontAlgn="base" hangingPunct="0">
              <a:spcBef>
                <a:spcPct val="0"/>
              </a:spcBef>
              <a:spcAft>
                <a:spcPct val="0"/>
              </a:spcAft>
            </a:pPr>
            <a:r>
              <a:rPr lang="lt-LT" sz="2000" dirty="0" smtClean="0">
                <a:latin typeface="Times New Roman" pitchFamily="18" charset="0"/>
                <a:ea typeface="Calibri" pitchFamily="34" charset="0"/>
                <a:cs typeface="Times New Roman" pitchFamily="18" charset="0"/>
              </a:rPr>
              <a:t>Bulvė Nr.2- iš Ruigių kaimo (iš namų)</a:t>
            </a:r>
            <a:endParaRPr lang="lt-LT" sz="2000" dirty="0" smtClean="0">
              <a:latin typeface="Times New Roman" pitchFamily="18" charset="0"/>
              <a:cs typeface="Times New Roman" pitchFamily="18" charset="0"/>
            </a:endParaRPr>
          </a:p>
          <a:p>
            <a:pPr lvl="0" eaLnBrk="0" fontAlgn="base" hangingPunct="0">
              <a:spcBef>
                <a:spcPct val="0"/>
              </a:spcBef>
              <a:spcAft>
                <a:spcPct val="0"/>
              </a:spcAft>
            </a:pPr>
            <a:r>
              <a:rPr lang="lt-LT" sz="2000" dirty="0" smtClean="0">
                <a:latin typeface="Times New Roman" pitchFamily="18" charset="0"/>
                <a:ea typeface="Calibri" pitchFamily="34" charset="0"/>
                <a:cs typeface="Times New Roman" pitchFamily="18" charset="0"/>
              </a:rPr>
              <a:t>Bulvė Nr.3- iš Ruigių kaimo (iš namų)</a:t>
            </a:r>
            <a:endParaRPr lang="lt-LT" sz="2000" dirty="0" smtClean="0">
              <a:latin typeface="Times New Roman" pitchFamily="18" charset="0"/>
              <a:cs typeface="Times New Roman" pitchFamily="18" charset="0"/>
            </a:endParaRPr>
          </a:p>
          <a:p>
            <a:pPr lvl="0" eaLnBrk="0" fontAlgn="base" hangingPunct="0">
              <a:spcBef>
                <a:spcPct val="0"/>
              </a:spcBef>
              <a:spcAft>
                <a:spcPct val="0"/>
              </a:spcAft>
            </a:pPr>
            <a:r>
              <a:rPr lang="lt-LT" sz="2000" dirty="0" smtClean="0">
                <a:latin typeface="Times New Roman" pitchFamily="18" charset="0"/>
                <a:ea typeface="Calibri" pitchFamily="34" charset="0"/>
                <a:cs typeface="Times New Roman" pitchFamily="18" charset="0"/>
              </a:rPr>
              <a:t>Burokėlis- iš Ruigių kaimo (iš namų)</a:t>
            </a:r>
            <a:endParaRPr lang="lt-LT" sz="2000" dirty="0" smtClean="0">
              <a:latin typeface="Times New Roman" pitchFamily="18" charset="0"/>
              <a:cs typeface="Times New Roman" pitchFamily="18" charset="0"/>
            </a:endParaRPr>
          </a:p>
          <a:p>
            <a:pPr lvl="0" eaLnBrk="0" fontAlgn="base" hangingPunct="0">
              <a:spcBef>
                <a:spcPct val="0"/>
              </a:spcBef>
              <a:spcAft>
                <a:spcPct val="0"/>
              </a:spcAft>
            </a:pPr>
            <a:r>
              <a:rPr lang="lt-LT" sz="2000" dirty="0" smtClean="0">
                <a:latin typeface="Times New Roman" pitchFamily="18" charset="0"/>
                <a:ea typeface="Calibri" pitchFamily="34" charset="0"/>
                <a:cs typeface="Times New Roman" pitchFamily="18" charset="0"/>
              </a:rPr>
              <a:t>Morka Nr.1- iš parduotuvės </a:t>
            </a:r>
            <a:endParaRPr lang="lt-LT" sz="2000" dirty="0" smtClean="0">
              <a:latin typeface="Times New Roman" pitchFamily="18" charset="0"/>
              <a:cs typeface="Times New Roman" pitchFamily="18" charset="0"/>
            </a:endParaRPr>
          </a:p>
          <a:p>
            <a:pPr lvl="0" eaLnBrk="0" fontAlgn="base" hangingPunct="0">
              <a:spcBef>
                <a:spcPct val="0"/>
              </a:spcBef>
              <a:spcAft>
                <a:spcPct val="0"/>
              </a:spcAft>
            </a:pPr>
            <a:r>
              <a:rPr lang="lt-LT" sz="2000" dirty="0" smtClean="0">
                <a:latin typeface="Times New Roman" pitchFamily="18" charset="0"/>
                <a:ea typeface="Calibri" pitchFamily="34" charset="0"/>
                <a:cs typeface="Times New Roman" pitchFamily="18" charset="0"/>
              </a:rPr>
              <a:t>Morka Nr.2- iš Ruigių kaimo (iš namų) </a:t>
            </a:r>
            <a:endParaRPr lang="lt-LT" sz="2000" dirty="0" smtClean="0">
              <a:latin typeface="Times New Roman" pitchFamily="18" charset="0"/>
              <a:cs typeface="Times New Roman" pitchFamily="18" charset="0"/>
            </a:endParaRPr>
          </a:p>
          <a:p>
            <a:pPr lvl="0" eaLnBrk="0" fontAlgn="base" hangingPunct="0">
              <a:spcBef>
                <a:spcPct val="0"/>
              </a:spcBef>
              <a:spcAft>
                <a:spcPct val="0"/>
              </a:spcAft>
            </a:pPr>
            <a:r>
              <a:rPr lang="lt-LT" sz="2000" dirty="0" smtClean="0">
                <a:latin typeface="Times New Roman" pitchFamily="18" charset="0"/>
                <a:ea typeface="Calibri" pitchFamily="34" charset="0"/>
                <a:cs typeface="Times New Roman" pitchFamily="18" charset="0"/>
              </a:rPr>
              <a:t>Morka Nr.3- iš Balsėnų kaimo</a:t>
            </a:r>
            <a:endParaRPr lang="lt-LT" sz="2000" dirty="0" smtClean="0">
              <a:latin typeface="Times New Roman" pitchFamily="18" charset="0"/>
              <a:cs typeface="Times New Roman" pitchFamily="18" charset="0"/>
            </a:endParaRPr>
          </a:p>
          <a:p>
            <a:pPr lvl="0" eaLnBrk="0" fontAlgn="base" hangingPunct="0">
              <a:spcBef>
                <a:spcPct val="0"/>
              </a:spcBef>
              <a:spcAft>
                <a:spcPct val="0"/>
              </a:spcAft>
            </a:pPr>
            <a:r>
              <a:rPr lang="lt-LT" sz="2000" dirty="0" smtClean="0">
                <a:latin typeface="Times New Roman" pitchFamily="18" charset="0"/>
                <a:ea typeface="Calibri" pitchFamily="34" charset="0"/>
                <a:cs typeface="Times New Roman" pitchFamily="18" charset="0"/>
              </a:rPr>
              <a:t>Salotos- iš parduotuvės</a:t>
            </a:r>
            <a:endParaRPr lang="lt-LT"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5440" y="990600"/>
            <a:ext cx="8382000" cy="2308324"/>
          </a:xfrm>
          <a:prstGeom prst="rect">
            <a:avLst/>
          </a:prstGeom>
        </p:spPr>
        <p:txBody>
          <a:bodyPr wrap="square">
            <a:spAutoFit/>
          </a:bodyPr>
          <a:lstStyle/>
          <a:p>
            <a:pPr marL="457200" lvl="0" indent="-457200" eaLnBrk="0" fontAlgn="base" hangingPunct="0">
              <a:spcBef>
                <a:spcPct val="0"/>
              </a:spcBef>
              <a:spcAft>
                <a:spcPct val="0"/>
              </a:spcAft>
              <a:buFont typeface="+mj-lt"/>
              <a:buAutoNum type="arabicPeriod" startAt="6"/>
            </a:pPr>
            <a:r>
              <a:rPr lang="lt-LT" sz="2400" dirty="0" smtClean="0">
                <a:latin typeface="Times New Roman" pitchFamily="18" charset="0"/>
                <a:ea typeface="Calibri" pitchFamily="34" charset="0"/>
                <a:cs typeface="Times New Roman" pitchFamily="18" charset="0"/>
              </a:rPr>
              <a:t>Iš paimtų dirvožemio mėginių svarstyklėmis pasveriame po 10g žemės ir užpilame 90g distiliuoto vandens taip gaudami 100g  mėginį.</a:t>
            </a:r>
          </a:p>
          <a:p>
            <a:pPr marL="457200" lvl="0" indent="-457200" eaLnBrk="0" fontAlgn="base" hangingPunct="0">
              <a:spcBef>
                <a:spcPct val="0"/>
              </a:spcBef>
              <a:spcAft>
                <a:spcPct val="0"/>
              </a:spcAft>
              <a:buFont typeface="+mj-lt"/>
              <a:buAutoNum type="arabicPeriod" startAt="6"/>
            </a:pPr>
            <a:r>
              <a:rPr lang="lt-LT" sz="2400" dirty="0" smtClean="0">
                <a:latin typeface="Times New Roman" pitchFamily="18" charset="0"/>
                <a:ea typeface="Calibri" pitchFamily="34" charset="0"/>
                <a:cs typeface="Times New Roman" pitchFamily="18" charset="0"/>
              </a:rPr>
              <a:t>Dirvožemio mėginiuose rastas nitratų kiekis.</a:t>
            </a:r>
            <a:endParaRPr lang="lt-LT" sz="2400" dirty="0" smtClean="0">
              <a:latin typeface="Times New Roman" pitchFamily="18" charset="0"/>
              <a:cs typeface="Times New Roman" pitchFamily="18" charset="0"/>
            </a:endParaRPr>
          </a:p>
          <a:p>
            <a:pPr marL="457200" lvl="0" indent="-457200" eaLnBrk="0" fontAlgn="base" hangingPunct="0">
              <a:spcBef>
                <a:spcPct val="0"/>
              </a:spcBef>
              <a:spcAft>
                <a:spcPct val="0"/>
              </a:spcAft>
              <a:buFont typeface="+mj-lt"/>
              <a:buAutoNum type="arabicPeriod" startAt="6"/>
            </a:pPr>
            <a:r>
              <a:rPr lang="en-US" sz="2400" dirty="0" err="1" smtClean="0">
                <a:latin typeface="Times New Roman" pitchFamily="18" charset="0"/>
                <a:ea typeface="Calibri" pitchFamily="34" charset="0"/>
                <a:cs typeface="Times New Roman" pitchFamily="18" charset="0"/>
              </a:rPr>
              <a:t>Gautuose</a:t>
            </a:r>
            <a:r>
              <a:rPr lang="en-US" sz="2400" dirty="0" smtClean="0">
                <a:latin typeface="Times New Roman" pitchFamily="18" charset="0"/>
                <a:ea typeface="Calibri" pitchFamily="34" charset="0"/>
                <a:cs typeface="Times New Roman" pitchFamily="18" charset="0"/>
              </a:rPr>
              <a:t> tirpaluose ieškome nitratų specialiu NO</a:t>
            </a:r>
            <a:r>
              <a:rPr lang="en-US" sz="2400" baseline="30000" dirty="0" smtClean="0">
                <a:latin typeface="Times New Roman" pitchFamily="18" charset="0"/>
                <a:ea typeface="Calibri" pitchFamily="34" charset="0"/>
                <a:cs typeface="Times New Roman" pitchFamily="18" charset="0"/>
              </a:rPr>
              <a:t>-</a:t>
            </a:r>
            <a:r>
              <a:rPr lang="en-US" sz="2400" baseline="-30000" dirty="0" smtClean="0">
                <a:latin typeface="Times New Roman" pitchFamily="18" charset="0"/>
                <a:ea typeface="Calibri" pitchFamily="34" charset="0"/>
                <a:cs typeface="Times New Roman" pitchFamily="18" charset="0"/>
              </a:rPr>
              <a:t>3 </a:t>
            </a:r>
            <a:r>
              <a:rPr lang="en-US" sz="2400" dirty="0" smtClean="0">
                <a:latin typeface="Times New Roman" pitchFamily="18" charset="0"/>
                <a:ea typeface="Calibri" pitchFamily="34" charset="0"/>
                <a:cs typeface="Times New Roman" pitchFamily="18" charset="0"/>
              </a:rPr>
              <a:t> jutikliu. </a:t>
            </a:r>
            <a:endParaRPr lang="lt-LT" sz="2400" dirty="0" smtClean="0">
              <a:latin typeface="Times New Roman" pitchFamily="18" charset="0"/>
              <a:ea typeface="Calibri" pitchFamily="34" charset="0"/>
              <a:cs typeface="Times New Roman" pitchFamily="18" charset="0"/>
            </a:endParaRPr>
          </a:p>
          <a:p>
            <a:pPr marL="457200" lvl="0" indent="-457200" eaLnBrk="0" fontAlgn="base" hangingPunct="0">
              <a:spcBef>
                <a:spcPct val="0"/>
              </a:spcBef>
              <a:spcAft>
                <a:spcPct val="0"/>
              </a:spcAft>
              <a:buFont typeface="+mj-lt"/>
              <a:buAutoNum type="arabicPeriod" startAt="6"/>
            </a:pPr>
            <a:endParaRPr lang="lt-LT" sz="2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4114800"/>
            <a:ext cx="8153400" cy="1815882"/>
          </a:xfrm>
          <a:prstGeom prst="rect">
            <a:avLst/>
          </a:prstGeom>
        </p:spPr>
        <p:txBody>
          <a:bodyPr wrap="square">
            <a:spAutoFit/>
          </a:bodyPr>
          <a:lstStyle/>
          <a:p>
            <a:pPr lvl="0" fontAlgn="base">
              <a:spcBef>
                <a:spcPct val="0"/>
              </a:spcBef>
              <a:spcAft>
                <a:spcPct val="0"/>
              </a:spcAft>
            </a:pPr>
            <a:r>
              <a:rPr lang="lt-LT" sz="2800" i="1" dirty="0" smtClean="0">
                <a:latin typeface="Times New Roman" pitchFamily="18" charset="0"/>
                <a:ea typeface="Calibri" pitchFamily="34" charset="0"/>
                <a:cs typeface="Times New Roman" pitchFamily="18" charset="0"/>
              </a:rPr>
              <a:t>1 dirbamos žemės laukas- </a:t>
            </a:r>
            <a:r>
              <a:rPr lang="lt-LT" sz="2800" dirty="0" smtClean="0">
                <a:latin typeface="Times New Roman" pitchFamily="18" charset="0"/>
                <a:ea typeface="Calibri" pitchFamily="34" charset="0"/>
                <a:cs typeface="Times New Roman" pitchFamily="18" charset="0"/>
              </a:rPr>
              <a:t>iš Ruigių kaimo (iš namų)</a:t>
            </a:r>
            <a:endParaRPr lang="lt-LT" sz="2800" dirty="0" smtClean="0">
              <a:latin typeface="Times New Roman" pitchFamily="18" charset="0"/>
              <a:cs typeface="Times New Roman" pitchFamily="18" charset="0"/>
            </a:endParaRPr>
          </a:p>
          <a:p>
            <a:pPr lvl="0" eaLnBrk="0" fontAlgn="base" hangingPunct="0">
              <a:spcBef>
                <a:spcPct val="0"/>
              </a:spcBef>
              <a:spcAft>
                <a:spcPct val="0"/>
              </a:spcAft>
            </a:pPr>
            <a:r>
              <a:rPr lang="lt-LT" sz="2800" i="1" dirty="0" smtClean="0">
                <a:latin typeface="Times New Roman" pitchFamily="18" charset="0"/>
                <a:ea typeface="Calibri" pitchFamily="34" charset="0"/>
                <a:cs typeface="Times New Roman" pitchFamily="18" charset="0"/>
              </a:rPr>
              <a:t>2 dirbamos žemės laukas- </a:t>
            </a:r>
            <a:r>
              <a:rPr lang="lt-LT" sz="2800" dirty="0" smtClean="0">
                <a:latin typeface="Times New Roman" pitchFamily="18" charset="0"/>
                <a:ea typeface="Calibri" pitchFamily="34" charset="0"/>
                <a:cs typeface="Times New Roman" pitchFamily="18" charset="0"/>
              </a:rPr>
              <a:t>iš Ruigių kaimo (iš namų)</a:t>
            </a:r>
            <a:endParaRPr lang="lt-LT" sz="2800" dirty="0" smtClean="0">
              <a:latin typeface="Times New Roman" pitchFamily="18" charset="0"/>
              <a:cs typeface="Times New Roman" pitchFamily="18" charset="0"/>
            </a:endParaRPr>
          </a:p>
          <a:p>
            <a:pPr lvl="0" eaLnBrk="0" fontAlgn="base" hangingPunct="0">
              <a:spcBef>
                <a:spcPct val="0"/>
              </a:spcBef>
              <a:spcAft>
                <a:spcPct val="0"/>
              </a:spcAft>
            </a:pPr>
            <a:r>
              <a:rPr lang="lt-LT" sz="2800" i="1" dirty="0" smtClean="0">
                <a:latin typeface="Times New Roman" pitchFamily="18" charset="0"/>
                <a:ea typeface="Calibri" pitchFamily="34" charset="0"/>
                <a:cs typeface="Times New Roman" pitchFamily="18" charset="0"/>
              </a:rPr>
              <a:t>3 dirbamos žemės laukas- </a:t>
            </a:r>
            <a:r>
              <a:rPr lang="lt-LT" sz="2800" dirty="0" smtClean="0">
                <a:latin typeface="Times New Roman" pitchFamily="18" charset="0"/>
                <a:ea typeface="Calibri" pitchFamily="34" charset="0"/>
                <a:cs typeface="Times New Roman" pitchFamily="18" charset="0"/>
              </a:rPr>
              <a:t>iš Balsėnų kaimo</a:t>
            </a:r>
          </a:p>
          <a:p>
            <a:pPr lvl="0" eaLnBrk="0" fontAlgn="base" hangingPunct="0">
              <a:spcBef>
                <a:spcPct val="0"/>
              </a:spcBef>
              <a:spcAft>
                <a:spcPct val="0"/>
              </a:spcAft>
            </a:pPr>
            <a:r>
              <a:rPr lang="lt-LT" sz="2800" dirty="0" smtClean="0">
                <a:latin typeface="Times New Roman" pitchFamily="18" charset="0"/>
                <a:ea typeface="Calibri" pitchFamily="34" charset="0"/>
                <a:cs typeface="Times New Roman" pitchFamily="18" charset="0"/>
              </a:rPr>
              <a:t>Didžiausia leistina nitratų norma </a:t>
            </a:r>
            <a:r>
              <a:rPr lang="lt-LT" sz="2800" b="1" dirty="0" smtClean="0">
                <a:latin typeface="Times New Roman" pitchFamily="18" charset="0"/>
                <a:ea typeface="Calibri" pitchFamily="34" charset="0"/>
                <a:cs typeface="Times New Roman" pitchFamily="18" charset="0"/>
              </a:rPr>
              <a:t>50mg/l.</a:t>
            </a:r>
            <a:r>
              <a:rPr lang="lt-LT" sz="2800" dirty="0" smtClean="0">
                <a:latin typeface="Times New Roman" pitchFamily="18" charset="0"/>
                <a:ea typeface="Calibri" pitchFamily="34" charset="0"/>
                <a:cs typeface="Times New Roman" pitchFamily="18" charset="0"/>
              </a:rPr>
              <a:t> </a:t>
            </a:r>
            <a:endParaRPr lang="lt-LT" sz="2800" dirty="0" smtClean="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325120"/>
            <a:ext cx="7620000" cy="3578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381000" y="1271665"/>
            <a:ext cx="861060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lt-LT" sz="2800" i="1" dirty="0" smtClean="0">
                <a:solidFill>
                  <a:srgbClr val="333333"/>
                </a:solidFill>
                <a:latin typeface="Times New Roman" pitchFamily="18" charset="0"/>
                <a:ea typeface="Calibri" pitchFamily="34" charset="0"/>
                <a:cs typeface="Times New Roman" pitchFamily="18" charset="0"/>
              </a:rPr>
              <a:t>  </a:t>
            </a:r>
            <a:r>
              <a:rPr kumimoji="0" lang="lt-LT" sz="2800" b="0" i="1" u="none" strike="noStrike" cap="none" normalizeH="0" baseline="0" dirty="0" smtClean="0">
                <a:ln>
                  <a:noFill/>
                </a:ln>
                <a:solidFill>
                  <a:srgbClr val="333333"/>
                </a:solidFill>
                <a:effectLst/>
                <a:latin typeface="Times New Roman" pitchFamily="18" charset="0"/>
                <a:ea typeface="Calibri" pitchFamily="34" charset="0"/>
                <a:cs typeface="Times New Roman" pitchFamily="18" charset="0"/>
              </a:rPr>
              <a:t>Įvairiose daržovėse, pavyzdžiui: salotose, špinatuose, gūžiniuose ir lapiniuose</a:t>
            </a:r>
            <a:r>
              <a:rPr kumimoji="0" lang="lt-LT" sz="2800" b="0" i="1" u="none" strike="noStrike" cap="none" normalizeH="0" dirty="0" smtClean="0">
                <a:ln>
                  <a:noFill/>
                </a:ln>
                <a:solidFill>
                  <a:srgbClr val="333333"/>
                </a:solidFill>
                <a:effectLst/>
                <a:latin typeface="Times New Roman" pitchFamily="18" charset="0"/>
                <a:ea typeface="Calibri" pitchFamily="34" charset="0"/>
                <a:cs typeface="Times New Roman" pitchFamily="18" charset="0"/>
              </a:rPr>
              <a:t> </a:t>
            </a:r>
            <a:r>
              <a:rPr kumimoji="0" lang="lt-LT" sz="2800" b="0" i="1" u="none" strike="noStrike" cap="none" normalizeH="0" baseline="0" dirty="0" smtClean="0">
                <a:ln>
                  <a:noFill/>
                </a:ln>
                <a:solidFill>
                  <a:srgbClr val="333333"/>
                </a:solidFill>
                <a:effectLst/>
                <a:latin typeface="Times New Roman" pitchFamily="18" charset="0"/>
                <a:ea typeface="Calibri" pitchFamily="34" charset="0"/>
                <a:cs typeface="Times New Roman" pitchFamily="18" charset="0"/>
              </a:rPr>
              <a:t>kopūstuose, burokėliuose bei ridikėliuose gali būti gana didelis nitratų kiekis. Daugiau</a:t>
            </a:r>
          </a:p>
          <a:p>
            <a:pPr marL="0" marR="0" lvl="0" indent="0" algn="l" defTabSz="914400" rtl="0" eaLnBrk="1" fontAlgn="base" latinLnBrk="0" hangingPunct="1">
              <a:lnSpc>
                <a:spcPct val="100000"/>
              </a:lnSpc>
              <a:spcBef>
                <a:spcPct val="0"/>
              </a:spcBef>
              <a:spcAft>
                <a:spcPct val="0"/>
              </a:spcAft>
              <a:buClrTx/>
              <a:buSzTx/>
              <a:buFontTx/>
              <a:buNone/>
              <a:tabLst/>
            </a:pPr>
            <a:r>
              <a:rPr kumimoji="0" lang="lt-LT" sz="2800" b="0" i="1" u="none" strike="noStrike" cap="none" normalizeH="0" baseline="0" dirty="0" smtClean="0">
                <a:ln>
                  <a:noFill/>
                </a:ln>
                <a:solidFill>
                  <a:srgbClr val="333333"/>
                </a:solidFill>
                <a:effectLst/>
                <a:latin typeface="Times New Roman" pitchFamily="18" charset="0"/>
                <a:ea typeface="Calibri" pitchFamily="34" charset="0"/>
                <a:cs typeface="Times New Roman" pitchFamily="18" charset="0"/>
              </a:rPr>
              <a:t>jų kaupiasi gražgarstėse, salotose. Nitratų kiekį tose pačiose daržovėse gali lemti metų laikas, šviesos kiekis, temperatūra, auginimo ir sandėliavimo sąlygos. Kuo šaltesnis</a:t>
            </a:r>
            <a:r>
              <a:rPr kumimoji="0" lang="lt-LT" sz="2800" b="0" i="1" u="none" strike="noStrike" cap="none" normalizeH="0" dirty="0" smtClean="0">
                <a:ln>
                  <a:noFill/>
                </a:ln>
                <a:solidFill>
                  <a:srgbClr val="333333"/>
                </a:solidFill>
                <a:effectLst/>
                <a:latin typeface="Times New Roman" pitchFamily="18" charset="0"/>
                <a:ea typeface="Calibri" pitchFamily="34" charset="0"/>
                <a:cs typeface="Times New Roman" pitchFamily="18" charset="0"/>
              </a:rPr>
              <a:t> </a:t>
            </a:r>
            <a:r>
              <a:rPr kumimoji="0" lang="lt-LT" sz="2800" b="0" i="1" u="none" strike="noStrike" cap="none" normalizeH="0" baseline="0" dirty="0" smtClean="0">
                <a:ln>
                  <a:noFill/>
                </a:ln>
                <a:solidFill>
                  <a:srgbClr val="333333"/>
                </a:solidFill>
                <a:effectLst/>
                <a:latin typeface="Times New Roman" pitchFamily="18" charset="0"/>
                <a:ea typeface="Calibri" pitchFamily="34" charset="0"/>
                <a:cs typeface="Times New Roman" pitchFamily="18" charset="0"/>
              </a:rPr>
              <a:t>sezonas, mažiau saulės spindulių ir trumpesnė diena – tuo augalai sukaupia</a:t>
            </a:r>
            <a:r>
              <a:rPr kumimoji="0" lang="lt-LT" sz="2800" b="0" i="1" u="none" strike="noStrike" cap="none" normalizeH="0" dirty="0" smtClean="0">
                <a:ln>
                  <a:noFill/>
                </a:ln>
                <a:solidFill>
                  <a:srgbClr val="333333"/>
                </a:solidFill>
                <a:effectLst/>
                <a:latin typeface="Times New Roman" pitchFamily="18" charset="0"/>
                <a:ea typeface="Calibri" pitchFamily="34" charset="0"/>
                <a:cs typeface="Times New Roman" pitchFamily="18" charset="0"/>
              </a:rPr>
              <a:t> </a:t>
            </a:r>
            <a:r>
              <a:rPr kumimoji="0" lang="lt-LT" sz="2800" b="0" i="1" u="none" strike="noStrike" cap="none" normalizeH="0" baseline="0" dirty="0" smtClean="0">
                <a:ln>
                  <a:noFill/>
                </a:ln>
                <a:solidFill>
                  <a:srgbClr val="333333"/>
                </a:solidFill>
                <a:effectLst/>
                <a:latin typeface="Times New Roman" pitchFamily="18" charset="0"/>
                <a:ea typeface="Calibri" pitchFamily="34" charset="0"/>
                <a:cs typeface="Times New Roman" pitchFamily="18" charset="0"/>
              </a:rPr>
              <a:t>daugiau azoto. Be to, nitratų kaupimas daržovėse priklauso ir nuo naudojamų trąšų kiekio, jų </a:t>
            </a:r>
            <a:r>
              <a:rPr kumimoji="0" lang="lt-LT" sz="2800" b="0" i="1" u="none" strike="noStrike" cap="none" normalizeH="0" dirty="0" smtClean="0">
                <a:ln>
                  <a:noFill/>
                </a:ln>
                <a:solidFill>
                  <a:srgbClr val="333333"/>
                </a:solidFill>
                <a:effectLst/>
                <a:latin typeface="Times New Roman" pitchFamily="18" charset="0"/>
                <a:ea typeface="Calibri" pitchFamily="34" charset="0"/>
                <a:cs typeface="Times New Roman" pitchFamily="18" charset="0"/>
              </a:rPr>
              <a:t> </a:t>
            </a:r>
            <a:r>
              <a:rPr kumimoji="0" lang="lt-LT" sz="2800" b="0" i="1" u="none" strike="noStrike" cap="none" normalizeH="0" baseline="0" dirty="0" smtClean="0">
                <a:ln>
                  <a:noFill/>
                </a:ln>
                <a:solidFill>
                  <a:srgbClr val="333333"/>
                </a:solidFill>
                <a:effectLst/>
                <a:latin typeface="Times New Roman" pitchFamily="18" charset="0"/>
                <a:ea typeface="Calibri" pitchFamily="34" charset="0"/>
                <a:cs typeface="Times New Roman" pitchFamily="18" charset="0"/>
              </a:rPr>
              <a:t>sudėties bei</a:t>
            </a:r>
            <a:r>
              <a:rPr kumimoji="0" lang="lt-LT" sz="2800" b="0" i="1" u="none" strike="noStrike" cap="none" normalizeH="0" dirty="0" smtClean="0">
                <a:ln>
                  <a:noFill/>
                </a:ln>
                <a:solidFill>
                  <a:srgbClr val="333333"/>
                </a:solidFill>
                <a:effectLst/>
                <a:latin typeface="Times New Roman" pitchFamily="18" charset="0"/>
                <a:ea typeface="Calibri" pitchFamily="34" charset="0"/>
                <a:cs typeface="Times New Roman" pitchFamily="18" charset="0"/>
              </a:rPr>
              <a:t> </a:t>
            </a:r>
            <a:r>
              <a:rPr kumimoji="0" lang="lt-LT" sz="2800" b="0" i="1" u="none" strike="noStrike" cap="none" normalizeH="0" baseline="0" dirty="0" smtClean="0">
                <a:ln>
                  <a:noFill/>
                </a:ln>
                <a:solidFill>
                  <a:srgbClr val="333333"/>
                </a:solidFill>
                <a:effectLst/>
                <a:latin typeface="Times New Roman" pitchFamily="18" charset="0"/>
                <a:ea typeface="Calibri" pitchFamily="34" charset="0"/>
                <a:cs typeface="Times New Roman" pitchFamily="18" charset="0"/>
              </a:rPr>
              <a:t>kitų faktorių.</a:t>
            </a:r>
            <a:endParaRPr kumimoji="0" lang="lt-LT" sz="2800" b="0" i="1"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lt-LT" sz="2800" b="0" i="0" u="none" strike="noStrike" cap="none" normalizeH="0" baseline="0" dirty="0" smtClean="0">
                <a:ln>
                  <a:noFill/>
                </a:ln>
                <a:solidFill>
                  <a:srgbClr val="333333"/>
                </a:solidFill>
                <a:effectLst/>
                <a:latin typeface="Times New Roman" pitchFamily="18" charset="0"/>
                <a:ea typeface="Calibri" pitchFamily="34" charset="0"/>
                <a:cs typeface="Times New Roman" pitchFamily="18" charset="0"/>
              </a:rPr>
              <a:t>   </a:t>
            </a:r>
            <a:endParaRPr kumimoji="0" lang="lt-LT"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 name="Title 1"/>
          <p:cNvSpPr>
            <a:spLocks noGrp="1"/>
          </p:cNvSpPr>
          <p:nvPr>
            <p:ph type="ctrTitle"/>
          </p:nvPr>
        </p:nvSpPr>
        <p:spPr>
          <a:xfrm>
            <a:off x="838200" y="304800"/>
            <a:ext cx="7406640" cy="783102"/>
          </a:xfrm>
        </p:spPr>
        <p:txBody>
          <a:bodyPr/>
          <a:lstStyle/>
          <a:p>
            <a:pPr algn="ctr"/>
            <a:r>
              <a:rPr lang="lt-LT" dirty="0" smtClean="0"/>
              <a:t>Nitratai daržovėse</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295400"/>
            <a:ext cx="8001000" cy="4832092"/>
          </a:xfrm>
          <a:prstGeom prst="rect">
            <a:avLst/>
          </a:prstGeom>
        </p:spPr>
        <p:txBody>
          <a:bodyPr wrap="square">
            <a:spAutoFit/>
          </a:bodyPr>
          <a:lstStyle/>
          <a:p>
            <a:r>
              <a:rPr lang="lt-LT" sz="2800" i="1" dirty="0" smtClean="0">
                <a:latin typeface="Times New Roman" pitchFamily="18" charset="0"/>
                <a:cs typeface="Times New Roman" pitchFamily="18" charset="0"/>
              </a:rPr>
              <a:t>     Maitindamasis </a:t>
            </a:r>
            <a:r>
              <a:rPr lang="lt-LT" sz="2800" i="1" dirty="0">
                <a:latin typeface="Times New Roman" pitchFamily="18" charset="0"/>
                <a:cs typeface="Times New Roman" pitchFamily="18" charset="0"/>
              </a:rPr>
              <a:t>augalas azotą iš dirvos daugiausia paima </a:t>
            </a:r>
            <a:r>
              <a:rPr lang="lt-LT" sz="2800" i="1" dirty="0" smtClean="0">
                <a:latin typeface="Times New Roman" pitchFamily="18" charset="0"/>
                <a:cs typeface="Times New Roman" pitchFamily="18" charset="0"/>
              </a:rPr>
              <a:t>nitratų </a:t>
            </a:r>
            <a:r>
              <a:rPr lang="lt-LT" sz="2800" i="1" dirty="0">
                <a:latin typeface="Times New Roman" pitchFamily="18" charset="0"/>
                <a:cs typeface="Times New Roman" pitchFamily="18" charset="0"/>
              </a:rPr>
              <a:t>forma. Toliau nitratai </a:t>
            </a:r>
            <a:r>
              <a:rPr lang="lt-LT" sz="2800" i="1" dirty="0" smtClean="0">
                <a:latin typeface="Times New Roman" pitchFamily="18" charset="0"/>
                <a:cs typeface="Times New Roman" pitchFamily="18" charset="0"/>
              </a:rPr>
              <a:t>iš </a:t>
            </a:r>
            <a:r>
              <a:rPr lang="lt-LT" sz="2800" i="1" dirty="0">
                <a:latin typeface="Times New Roman" pitchFamily="18" charset="0"/>
                <a:cs typeface="Times New Roman" pitchFamily="18" charset="0"/>
              </a:rPr>
              <a:t>šaknų stiebų keliauja į lapus, o ten jungiasi su fotosintezės produktais ir dalyvauja </a:t>
            </a:r>
            <a:r>
              <a:rPr lang="lt-LT" sz="2800" i="1" dirty="0" smtClean="0">
                <a:latin typeface="Times New Roman" pitchFamily="18" charset="0"/>
                <a:cs typeface="Times New Roman" pitchFamily="18" charset="0"/>
              </a:rPr>
              <a:t>amino </a:t>
            </a:r>
            <a:r>
              <a:rPr lang="lt-LT" sz="2800" i="1" dirty="0">
                <a:latin typeface="Times New Roman" pitchFamily="18" charset="0"/>
                <a:cs typeface="Times New Roman" pitchFamily="18" charset="0"/>
              </a:rPr>
              <a:t>rūgščių, aminų ir baltymų sintezėje. Todėl bet kokiame augale visuomet yra </a:t>
            </a:r>
            <a:r>
              <a:rPr lang="lt-LT" sz="2800" i="1" dirty="0" smtClean="0">
                <a:latin typeface="Times New Roman" pitchFamily="18" charset="0"/>
                <a:cs typeface="Times New Roman" pitchFamily="18" charset="0"/>
              </a:rPr>
              <a:t>nitratų</a:t>
            </a:r>
            <a:r>
              <a:rPr lang="lt-LT" sz="2800" i="1" dirty="0">
                <a:latin typeface="Times New Roman" pitchFamily="18" charset="0"/>
                <a:cs typeface="Times New Roman" pitchFamily="18" charset="0"/>
              </a:rPr>
              <a:t>, tik jų kiekis skiriasi. Nitratai į paviršinius ir požeminius vandenis patenka dėl </a:t>
            </a:r>
          </a:p>
          <a:p>
            <a:r>
              <a:rPr lang="lt-LT" sz="2800" i="1" dirty="0">
                <a:latin typeface="Times New Roman" pitchFamily="18" charset="0"/>
                <a:cs typeface="Times New Roman" pitchFamily="18" charset="0"/>
              </a:rPr>
              <a:t>žemės ūkio veiklos (dėl perteklinio neorganinių azotinių trąšų ar mėšlo naudojimo) ar </a:t>
            </a:r>
            <a:r>
              <a:rPr lang="lt-LT" sz="2800" i="1" dirty="0" smtClean="0">
                <a:latin typeface="Times New Roman" pitchFamily="18" charset="0"/>
                <a:cs typeface="Times New Roman" pitchFamily="18" charset="0"/>
              </a:rPr>
              <a:t>su </a:t>
            </a:r>
            <a:r>
              <a:rPr lang="lt-LT" sz="2800" i="1" dirty="0">
                <a:latin typeface="Times New Roman" pitchFamily="18" charset="0"/>
                <a:cs typeface="Times New Roman" pitchFamily="18" charset="0"/>
              </a:rPr>
              <a:t>nuotekomis. Požeminio gruntinio vandens (tai šulinių vanduo) tarša nitratais ir </a:t>
            </a:r>
            <a:r>
              <a:rPr lang="lt-LT" sz="2800" i="1" dirty="0" smtClean="0">
                <a:latin typeface="Times New Roman" pitchFamily="18" charset="0"/>
                <a:cs typeface="Times New Roman" pitchFamily="18" charset="0"/>
              </a:rPr>
              <a:t>nitritais </a:t>
            </a:r>
            <a:r>
              <a:rPr lang="lt-LT" sz="2800" i="1" dirty="0">
                <a:latin typeface="Times New Roman" pitchFamily="18" charset="0"/>
                <a:cs typeface="Times New Roman" pitchFamily="18" charset="0"/>
              </a:rPr>
              <a:t>yra ypač aktuali Lietuvoje.</a:t>
            </a:r>
          </a:p>
        </p:txBody>
      </p:sp>
    </p:spTree>
    <p:extLst>
      <p:ext uri="{BB962C8B-B14F-4D97-AF65-F5344CB8AC3E}">
        <p14:creationId xmlns:p14="http://schemas.microsoft.com/office/powerpoint/2010/main" val="29299763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685800" y="533400"/>
            <a:ext cx="7848600"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lt-LT"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Tręšiant optimaliomis normomis NPK trąšų (balansuojant mineralines ir organines</a:t>
            </a:r>
            <a:r>
              <a:rPr kumimoji="0" lang="lt-LT" sz="28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lt-LT"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trąšas), didėja derlingumas, užtikrinamos palankios augalų augimo sąlygos, didėjant humuso kiekiui</a:t>
            </a:r>
            <a:r>
              <a:rPr kumimoji="0" lang="lt-LT" sz="28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lt-LT"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dirvožemyje daugiau sukaupiama ir išsaugoma maisto medžiagų, todėl mažiau jų pasklinda į aplinką, kurioje jos vertinamos kaip tarša.</a:t>
            </a:r>
            <a:endParaRPr kumimoji="0" lang="lt-LT"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lt-LT"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lt-LT"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lt-LT" dirty="0" smtClean="0">
                <a:latin typeface="Times New Roman" pitchFamily="18" charset="0"/>
                <a:cs typeface="Times New Roman" pitchFamily="18" charset="0"/>
              </a:rPr>
              <a:t>Tikslas:</a:t>
            </a:r>
            <a:endParaRPr lang="lt-LT" dirty="0"/>
          </a:p>
        </p:txBody>
      </p:sp>
      <p:sp>
        <p:nvSpPr>
          <p:cNvPr id="3" name="Content Placeholder 2"/>
          <p:cNvSpPr>
            <a:spLocks noGrp="1"/>
          </p:cNvSpPr>
          <p:nvPr>
            <p:ph idx="1"/>
          </p:nvPr>
        </p:nvSpPr>
        <p:spPr>
          <a:xfrm>
            <a:off x="1143000" y="1447800"/>
            <a:ext cx="7498080" cy="4800600"/>
          </a:xfrm>
        </p:spPr>
        <p:txBody>
          <a:bodyPr/>
          <a:lstStyle/>
          <a:p>
            <a:pPr marL="596646" indent="-514350">
              <a:buFont typeface="+mj-lt"/>
              <a:buAutoNum type="arabicPeriod"/>
            </a:pPr>
            <a:r>
              <a:rPr lang="lt-LT" sz="2800" dirty="0" smtClean="0">
                <a:latin typeface="Times New Roman" pitchFamily="18" charset="0"/>
                <a:cs typeface="Times New Roman" pitchFamily="18" charset="0"/>
              </a:rPr>
              <a:t>Ištirti daržovėse esantį nitratų kiekį ir palyginti jį su turima būti norma;</a:t>
            </a:r>
          </a:p>
          <a:p>
            <a:pPr marL="596646" indent="-514350">
              <a:buFont typeface="+mj-lt"/>
              <a:buAutoNum type="arabicPeriod"/>
            </a:pPr>
            <a:r>
              <a:rPr lang="lt-LT" sz="2800" dirty="0" smtClean="0">
                <a:latin typeface="Times New Roman" pitchFamily="18" charset="0"/>
                <a:cs typeface="Times New Roman" pitchFamily="18" charset="0"/>
              </a:rPr>
              <a:t>Ištirti apylinkės šulinių vandens kokybę</a:t>
            </a:r>
            <a:r>
              <a:rPr lang="lt-LT" sz="2800" dirty="0">
                <a:latin typeface="Times New Roman" pitchFamily="18" charset="0"/>
                <a:cs typeface="Times New Roman" pitchFamily="18" charset="0"/>
              </a:rPr>
              <a:t>;</a:t>
            </a:r>
            <a:endParaRPr lang="lt-LT" sz="2800" dirty="0" smtClean="0">
              <a:latin typeface="Times New Roman" pitchFamily="18" charset="0"/>
              <a:cs typeface="Times New Roman" pitchFamily="18" charset="0"/>
            </a:endParaRPr>
          </a:p>
          <a:p>
            <a:pPr marL="596646" indent="-514350">
              <a:buFont typeface="+mj-lt"/>
              <a:buAutoNum type="arabicPeriod"/>
            </a:pPr>
            <a:r>
              <a:rPr lang="lt-LT" sz="2800" dirty="0" smtClean="0">
                <a:latin typeface="Times New Roman" pitchFamily="18" charset="0"/>
                <a:cs typeface="Times New Roman" pitchFamily="18" charset="0"/>
              </a:rPr>
              <a:t>Palyginti rezultatus su leistinomis normomis.</a:t>
            </a:r>
          </a:p>
          <a:p>
            <a:pPr>
              <a:buNone/>
            </a:pPr>
            <a:endParaRPr lang="lt-LT" dirty="0" smtClean="0"/>
          </a:p>
          <a:p>
            <a:pPr>
              <a:buNone/>
            </a:pPr>
            <a:endParaRPr lang="lt-LT" dirty="0" smtClean="0"/>
          </a:p>
          <a:p>
            <a:pPr>
              <a:buNone/>
            </a:pPr>
            <a:endParaRPr lang="lt-LT"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1"/>
            <a:ext cx="8686800" cy="6124754"/>
          </a:xfrm>
          <a:prstGeom prst="rect">
            <a:avLst/>
          </a:prstGeom>
        </p:spPr>
        <p:txBody>
          <a:bodyPr wrap="square">
            <a:spAutoFit/>
          </a:bodyPr>
          <a:lstStyle/>
          <a:p>
            <a:r>
              <a:rPr lang="lt-LT" sz="2800" dirty="0" smtClean="0">
                <a:latin typeface="Times New Roman" pitchFamily="18" charset="0"/>
                <a:cs typeface="Times New Roman" pitchFamily="18" charset="0"/>
              </a:rPr>
              <a:t>    Atsižvelgiant </a:t>
            </a:r>
            <a:r>
              <a:rPr lang="lt-LT" sz="2800" dirty="0">
                <a:latin typeface="Times New Roman" pitchFamily="18" charset="0"/>
                <a:cs typeface="Times New Roman" pitchFamily="18" charset="0"/>
              </a:rPr>
              <a:t>į Lietuvos klimato ir dirvožemio savybių ypatumus, kurie sąlygoja pakankamai intensyvų maisto elementų išplovimą iš ariamojo sluoksnio ir siekiant išvengtineigiamo poveikio vandens telkinių kokybei, rekomenduojama laukus tręšti mėšlu kas 3-5 metus, neviršijant reglamentuoto 170 kg ha/ha azoto kiekio. Tręšiant tuos pačius laukus </a:t>
            </a:r>
            <a:r>
              <a:rPr lang="lt-LT" sz="2800" dirty="0" smtClean="0">
                <a:latin typeface="Times New Roman" pitchFamily="18" charset="0"/>
                <a:cs typeface="Times New Roman" pitchFamily="18" charset="0"/>
              </a:rPr>
              <a:t>mėšlu </a:t>
            </a:r>
            <a:r>
              <a:rPr lang="lt-LT" sz="2800" dirty="0">
                <a:latin typeface="Times New Roman" pitchFamily="18" charset="0"/>
                <a:cs typeface="Times New Roman" pitchFamily="18" charset="0"/>
              </a:rPr>
              <a:t>kasmet ar kas antrus metus, dirvožemyje padidėja nitratų kiekis, </a:t>
            </a:r>
            <a:r>
              <a:rPr lang="lt-LT" sz="2800" dirty="0" smtClean="0">
                <a:latin typeface="Times New Roman" pitchFamily="18" charset="0"/>
                <a:cs typeface="Times New Roman" pitchFamily="18" charset="0"/>
              </a:rPr>
              <a:t>kurie </a:t>
            </a:r>
            <a:r>
              <a:rPr lang="lt-LT" sz="2800" dirty="0">
                <a:latin typeface="Times New Roman" pitchFamily="18" charset="0"/>
                <a:cs typeface="Times New Roman" pitchFamily="18" charset="0"/>
              </a:rPr>
              <a:t>atmosferiniais krituliais išplaunami iš ariamojo sluoksnio. Azoto išplovimo nuostoliai gali siekti 12-13 % nuo įterpto su mėšlu azoto kiekio. Kasmet tręšiant laukus </a:t>
            </a:r>
            <a:r>
              <a:rPr lang="lt-LT" sz="2800" dirty="0" smtClean="0">
                <a:latin typeface="Times New Roman" pitchFamily="18" charset="0"/>
                <a:cs typeface="Times New Roman" pitchFamily="18" charset="0"/>
              </a:rPr>
              <a:t>mėšlu, dirvožemyje </a:t>
            </a:r>
            <a:r>
              <a:rPr lang="lt-LT" sz="2800" dirty="0">
                <a:latin typeface="Times New Roman" pitchFamily="18" charset="0"/>
                <a:cs typeface="Times New Roman" pitchFamily="18" charset="0"/>
              </a:rPr>
              <a:t>intensyvėja organinių fosforo </a:t>
            </a:r>
            <a:r>
              <a:rPr lang="lt-LT" sz="2800" dirty="0" smtClean="0">
                <a:latin typeface="Times New Roman" pitchFamily="18" charset="0"/>
                <a:cs typeface="Times New Roman" pitchFamily="18" charset="0"/>
              </a:rPr>
              <a:t>junginių migracija</a:t>
            </a:r>
            <a:r>
              <a:rPr lang="lt-LT" sz="2800" dirty="0">
                <a:latin typeface="Times New Roman" pitchFamily="18" charset="0"/>
                <a:cs typeface="Times New Roman" pitchFamily="18" charset="0"/>
              </a:rPr>
              <a:t>, kurie suaktyvina eutrofikacijos procesus vandens telkiniuose.</a:t>
            </a:r>
          </a:p>
        </p:txBody>
      </p:sp>
    </p:spTree>
    <p:extLst>
      <p:ext uri="{BB962C8B-B14F-4D97-AF65-F5344CB8AC3E}">
        <p14:creationId xmlns:p14="http://schemas.microsoft.com/office/powerpoint/2010/main" val="31726005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pPr algn="l"/>
            <a:r>
              <a:rPr lang="lt-LT" dirty="0" smtClean="0">
                <a:latin typeface="Times New Roman" pitchFamily="18" charset="0"/>
                <a:cs typeface="Times New Roman" pitchFamily="18" charset="0"/>
              </a:rPr>
              <a:t>Išvados:</a:t>
            </a:r>
            <a:endParaRPr lang="lt-LT" dirty="0"/>
          </a:p>
        </p:txBody>
      </p:sp>
      <p:sp>
        <p:nvSpPr>
          <p:cNvPr id="3" name="Rectangle 2"/>
          <p:cNvSpPr/>
          <p:nvPr/>
        </p:nvSpPr>
        <p:spPr>
          <a:xfrm>
            <a:off x="533400" y="1295400"/>
            <a:ext cx="8001000" cy="4524315"/>
          </a:xfrm>
          <a:prstGeom prst="rect">
            <a:avLst/>
          </a:prstGeom>
        </p:spPr>
        <p:txBody>
          <a:bodyPr wrap="square">
            <a:spAutoFit/>
          </a:bodyPr>
          <a:lstStyle/>
          <a:p>
            <a:pPr lvl="0" fontAlgn="base">
              <a:spcBef>
                <a:spcPct val="0"/>
              </a:spcBef>
              <a:spcAft>
                <a:spcPct val="0"/>
              </a:spcAft>
            </a:pPr>
            <a:r>
              <a:rPr lang="lt-LT" sz="2400" dirty="0" smtClean="0">
                <a:latin typeface="Times New Roman" pitchFamily="18" charset="0"/>
                <a:ea typeface="Calibri" pitchFamily="34" charset="0"/>
                <a:cs typeface="Times New Roman" pitchFamily="18" charset="0"/>
              </a:rPr>
              <a:t>1.Visose naminėse daržovėse nitratų kiekis viršija leistiną normą, išskyrus salotas, kur nitratų kiekis -  47 mg/l. </a:t>
            </a:r>
          </a:p>
          <a:p>
            <a:pPr lvl="0" fontAlgn="base">
              <a:spcBef>
                <a:spcPct val="0"/>
              </a:spcBef>
              <a:spcAft>
                <a:spcPct val="0"/>
              </a:spcAft>
            </a:pPr>
            <a:r>
              <a:rPr lang="lt-LT" sz="2400" dirty="0" smtClean="0">
                <a:latin typeface="Times New Roman" pitchFamily="18" charset="0"/>
                <a:ea typeface="Calibri" pitchFamily="34" charset="0"/>
                <a:cs typeface="Times New Roman" pitchFamily="18" charset="0"/>
              </a:rPr>
              <a:t>2.Parduotuvėse pirktose  daržovėse nitratų kiekis neviršija normos.Didesnį nitratų kiekį lėmė organinėmis trąšomis pertrešti dirbami laukai.</a:t>
            </a:r>
            <a:endParaRPr lang="lt-LT" sz="2400" dirty="0" smtClean="0">
              <a:latin typeface="Times New Roman" pitchFamily="18" charset="0"/>
              <a:cs typeface="Times New Roman" pitchFamily="18" charset="0"/>
            </a:endParaRPr>
          </a:p>
          <a:p>
            <a:pPr lvl="0" eaLnBrk="0" fontAlgn="base" hangingPunct="0">
              <a:spcBef>
                <a:spcPct val="0"/>
              </a:spcBef>
              <a:spcAft>
                <a:spcPct val="0"/>
              </a:spcAft>
            </a:pPr>
            <a:r>
              <a:rPr lang="lt-LT" sz="2400" dirty="0" smtClean="0">
                <a:latin typeface="Times New Roman" pitchFamily="18" charset="0"/>
                <a:ea typeface="Calibri" pitchFamily="34" charset="0"/>
                <a:cs typeface="Times New Roman" pitchFamily="18" charset="0"/>
              </a:rPr>
              <a:t> 3.Gauti duomenys parodo, kad Balsėnų kaimo apylinkės šulinių vanduo yra labai užterštas.</a:t>
            </a:r>
          </a:p>
          <a:p>
            <a:pPr lvl="0" eaLnBrk="0" fontAlgn="base" hangingPunct="0">
              <a:spcBef>
                <a:spcPct val="0"/>
              </a:spcBef>
              <a:spcAft>
                <a:spcPct val="0"/>
              </a:spcAft>
            </a:pPr>
            <a:r>
              <a:rPr lang="lt-LT" sz="2400" dirty="0" smtClean="0">
                <a:latin typeface="Times New Roman" pitchFamily="18" charset="0"/>
                <a:ea typeface="Calibri" pitchFamily="34" charset="0"/>
                <a:cs typeface="Times New Roman" pitchFamily="18" charset="0"/>
              </a:rPr>
              <a:t>4.Bet jį galima išvalyti panaudojant tam tikras medžiagas.Iš diagramos matyti, kad vandenų geriausiai valo aliuminio oksidas, nors yra ir išimčių (1, 5 mėginiai).Taip galėjo nutikti, nes vandenį sudaro ir kiti cheminiai junginiai, kurie trukdė aliuminio oksidui sumažinti nitratų  kiekį vandenyje</a:t>
            </a:r>
            <a:r>
              <a:rPr lang="lt-LT" sz="2400" dirty="0" smtClean="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lt-LT" dirty="0" smtClean="0">
                <a:latin typeface="Times New Roman" pitchFamily="18" charset="0"/>
                <a:cs typeface="Times New Roman" pitchFamily="18" charset="0"/>
              </a:rPr>
              <a:t>Šaltiniai: </a:t>
            </a:r>
            <a:endParaRPr lang="lt-LT" dirty="0"/>
          </a:p>
        </p:txBody>
      </p:sp>
      <p:sp>
        <p:nvSpPr>
          <p:cNvPr id="3" name="Content Placeholder 2"/>
          <p:cNvSpPr>
            <a:spLocks noGrp="1"/>
          </p:cNvSpPr>
          <p:nvPr>
            <p:ph idx="1"/>
          </p:nvPr>
        </p:nvSpPr>
        <p:spPr/>
        <p:txBody>
          <a:bodyPr>
            <a:normAutofit/>
          </a:bodyPr>
          <a:lstStyle/>
          <a:p>
            <a:pPr marL="0" lvl="0" indent="0" eaLnBrk="0" fontAlgn="base" hangingPunct="0">
              <a:spcBef>
                <a:spcPct val="0"/>
              </a:spcBef>
              <a:spcAft>
                <a:spcPct val="0"/>
              </a:spcAft>
              <a:buFontTx/>
              <a:buChar char="•"/>
            </a:pPr>
            <a:r>
              <a:rPr lang="lt-LT" sz="2800" dirty="0" smtClean="0">
                <a:latin typeface="Times New Roman" pitchFamily="18" charset="0"/>
                <a:ea typeface="Calibri" pitchFamily="34" charset="0"/>
                <a:cs typeface="Times New Roman" pitchFamily="18" charset="0"/>
              </a:rPr>
              <a:t> </a:t>
            </a:r>
            <a:r>
              <a:rPr lang="lt-LT" sz="2000" dirty="0" smtClean="0">
                <a:latin typeface="Times New Roman" pitchFamily="18" charset="0"/>
                <a:ea typeface="Calibri" pitchFamily="34" charset="0"/>
                <a:cs typeface="Times New Roman" pitchFamily="18" charset="0"/>
              </a:rPr>
              <a:t>Lietuvos Respublikos Aplinkos Ministerijos Lietuvos higienos norma HN 24:2003 </a:t>
            </a:r>
          </a:p>
          <a:p>
            <a:pPr marL="0" lvl="0" indent="0" eaLnBrk="0" fontAlgn="base" hangingPunct="0">
              <a:spcBef>
                <a:spcPct val="0"/>
              </a:spcBef>
              <a:spcAft>
                <a:spcPct val="0"/>
              </a:spcAft>
            </a:pPr>
            <a:r>
              <a:rPr lang="lt-LT" sz="2000" dirty="0" smtClean="0">
                <a:latin typeface="Times New Roman" pitchFamily="18" charset="0"/>
                <a:ea typeface="Calibri" pitchFamily="34" charset="0"/>
                <a:cs typeface="Times New Roman" pitchFamily="18" charset="0"/>
              </a:rPr>
              <a:t>,,Geriamojo vandens ir kokybės reikalavimai“</a:t>
            </a:r>
            <a:endParaRPr lang="lt-LT" sz="2000" dirty="0" smtClean="0">
              <a:latin typeface="Times New Roman" pitchFamily="18" charset="0"/>
              <a:cs typeface="Times New Roman" pitchFamily="18" charset="0"/>
            </a:endParaRPr>
          </a:p>
          <a:p>
            <a:pPr marL="0" lvl="0" indent="0" eaLnBrk="0" fontAlgn="base" hangingPunct="0">
              <a:spcBef>
                <a:spcPct val="0"/>
              </a:spcBef>
              <a:spcAft>
                <a:spcPct val="0"/>
              </a:spcAft>
              <a:buFontTx/>
              <a:buChar char="•"/>
            </a:pPr>
            <a:r>
              <a:rPr lang="lt-LT" sz="2000" dirty="0" smtClean="0">
                <a:latin typeface="Times New Roman" pitchFamily="18" charset="0"/>
                <a:ea typeface="Calibri" pitchFamily="34" charset="0"/>
                <a:cs typeface="Times New Roman" pitchFamily="18" charset="0"/>
              </a:rPr>
              <a:t> Laimutė Salickaitė –Bunikienė, Antanas Bunikas ,,Hidrochemijos praktikumas“ </a:t>
            </a:r>
          </a:p>
          <a:p>
            <a:pPr marL="0" lvl="0" indent="0" eaLnBrk="0" fontAlgn="base" hangingPunct="0">
              <a:spcBef>
                <a:spcPct val="0"/>
              </a:spcBef>
              <a:spcAft>
                <a:spcPct val="0"/>
              </a:spcAft>
            </a:pPr>
            <a:r>
              <a:rPr lang="lt-LT" sz="2000" dirty="0" smtClean="0">
                <a:latin typeface="Times New Roman" pitchFamily="18" charset="0"/>
                <a:ea typeface="Calibri" pitchFamily="34" charset="0"/>
                <a:cs typeface="Times New Roman" pitchFamily="18" charset="0"/>
              </a:rPr>
              <a:t>  Vilnius 2006m.</a:t>
            </a:r>
            <a:endParaRPr lang="lt-LT" sz="2000" dirty="0" smtClean="0">
              <a:latin typeface="Times New Roman" pitchFamily="18" charset="0"/>
              <a:cs typeface="Times New Roman" pitchFamily="18" charset="0"/>
            </a:endParaRPr>
          </a:p>
          <a:p>
            <a:pPr marL="0" lvl="0" indent="0" eaLnBrk="0" fontAlgn="base" hangingPunct="0">
              <a:spcBef>
                <a:spcPct val="0"/>
              </a:spcBef>
              <a:spcAft>
                <a:spcPct val="0"/>
              </a:spcAft>
              <a:buFontTx/>
              <a:buChar char="•"/>
            </a:pPr>
            <a:r>
              <a:rPr lang="lt-LT" sz="2000" dirty="0" smtClean="0">
                <a:latin typeface="Times New Roman" pitchFamily="18" charset="0"/>
                <a:ea typeface="Calibri" pitchFamily="34" charset="0"/>
                <a:cs typeface="Times New Roman" pitchFamily="18" charset="0"/>
              </a:rPr>
              <a:t> Robert Morik, Jonas Mažeika ,,Hidrogeochemija“ Vilniaus universiteto leidykla </a:t>
            </a:r>
          </a:p>
          <a:p>
            <a:pPr marL="0" lvl="0" indent="0" eaLnBrk="0" fontAlgn="base" hangingPunct="0">
              <a:spcBef>
                <a:spcPct val="0"/>
              </a:spcBef>
              <a:spcAft>
                <a:spcPct val="0"/>
              </a:spcAft>
            </a:pPr>
            <a:r>
              <a:rPr lang="lt-LT" sz="2000" dirty="0" smtClean="0">
                <a:latin typeface="Times New Roman" pitchFamily="18" charset="0"/>
                <a:ea typeface="Calibri" pitchFamily="34" charset="0"/>
                <a:cs typeface="Times New Roman" pitchFamily="18" charset="0"/>
              </a:rPr>
              <a:t>  2006m.</a:t>
            </a:r>
          </a:p>
          <a:p>
            <a:pPr marL="0" lvl="0" indent="0" eaLnBrk="0" fontAlgn="base" hangingPunct="0">
              <a:spcBef>
                <a:spcPct val="0"/>
              </a:spcBef>
              <a:spcAft>
                <a:spcPct val="0"/>
              </a:spcAft>
            </a:pPr>
            <a:r>
              <a:rPr lang="lt-LT" sz="2000" dirty="0" smtClean="0">
                <a:latin typeface="Times New Roman" pitchFamily="18" charset="0"/>
                <a:cs typeface="Times New Roman" pitchFamily="18" charset="0"/>
                <a:hlinkClick r:id="rId2"/>
              </a:rPr>
              <a:t>http://www.zum.lt/zum/m/m_files/wfiles/file1880.pdf</a:t>
            </a:r>
            <a:endParaRPr lang="lt-LT" sz="2000" dirty="0" smtClean="0">
              <a:latin typeface="Times New Roman" pitchFamily="18" charset="0"/>
              <a:cs typeface="Times New Roman" pitchFamily="18" charset="0"/>
            </a:endParaRPr>
          </a:p>
          <a:p>
            <a:pPr marL="0" lvl="0" indent="0" eaLnBrk="0" fontAlgn="base" hangingPunct="0">
              <a:spcBef>
                <a:spcPct val="0"/>
              </a:spcBef>
              <a:spcAft>
                <a:spcPct val="0"/>
              </a:spcAft>
            </a:pPr>
            <a:r>
              <a:rPr lang="lt-LT" sz="2000" dirty="0" smtClean="0">
                <a:latin typeface="Times New Roman" pitchFamily="18" charset="0"/>
                <a:cs typeface="Times New Roman" pitchFamily="18" charset="0"/>
                <a:hlinkClick r:id="rId3"/>
              </a:rPr>
              <a:t>http://www.nmvrvi.lt/lt/naujienos/453/</a:t>
            </a:r>
            <a:endParaRPr lang="lt-LT" sz="2000" dirty="0" smtClean="0">
              <a:latin typeface="Times New Roman" pitchFamily="18" charset="0"/>
              <a:cs typeface="Times New Roman" pitchFamily="18" charset="0"/>
            </a:endParaRPr>
          </a:p>
          <a:p>
            <a:pPr marL="0" lvl="0" indent="0" eaLnBrk="0" fontAlgn="base" hangingPunct="0">
              <a:spcBef>
                <a:spcPct val="0"/>
              </a:spcBef>
              <a:spcAft>
                <a:spcPct val="0"/>
              </a:spcAft>
            </a:pPr>
            <a:r>
              <a:rPr lang="lt-LT" sz="2000" dirty="0" smtClean="0">
                <a:latin typeface="Times New Roman" pitchFamily="18" charset="0"/>
                <a:cs typeface="Times New Roman" pitchFamily="18" charset="0"/>
              </a:rPr>
              <a:t>http://www.pasveik.lt/lt/naujienos/nitratai-ir-ju-poveikis-sveikatai/56313</a:t>
            </a:r>
          </a:p>
          <a:p>
            <a:pPr>
              <a:buNone/>
            </a:pPr>
            <a:endParaRPr lang="lt-LT" sz="20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362200"/>
            <a:ext cx="8229600" cy="1143000"/>
          </a:xfrm>
        </p:spPr>
        <p:txBody>
          <a:bodyPr>
            <a:normAutofit/>
          </a:bodyPr>
          <a:lstStyle/>
          <a:p>
            <a:r>
              <a:rPr lang="lt-LT" sz="6000" dirty="0" smtClean="0">
                <a:latin typeface="Times New Roman" pitchFamily="18" charset="0"/>
                <a:cs typeface="Times New Roman" pitchFamily="18" charset="0"/>
              </a:rPr>
              <a:t>AČIŪ UŽ DĖMESĮ:) </a:t>
            </a:r>
            <a:endParaRPr lang="lt-LT" sz="6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lt-LT" dirty="0" smtClean="0">
                <a:latin typeface="Times New Roman" pitchFamily="18" charset="0"/>
                <a:cs typeface="Times New Roman" pitchFamily="18" charset="0"/>
              </a:rPr>
              <a:t>Uždaviniai:</a:t>
            </a:r>
            <a:endParaRPr lang="lt-LT" dirty="0"/>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q"/>
            </a:pPr>
            <a:r>
              <a:rPr lang="lt-LT" dirty="0" smtClean="0">
                <a:latin typeface="Times New Roman" pitchFamily="18" charset="0"/>
                <a:cs typeface="Times New Roman" pitchFamily="18" charset="0"/>
              </a:rPr>
              <a:t>pasiruošti</a:t>
            </a:r>
            <a:r>
              <a:rPr lang="en-US" dirty="0" smtClean="0">
                <a:latin typeface="Times New Roman" pitchFamily="18" charset="0"/>
                <a:cs typeface="Times New Roman" pitchFamily="18" charset="0"/>
              </a:rPr>
              <a:t> ir ištirti nitratų kiekį daržovių mėginiuose;                                       </a:t>
            </a:r>
            <a:endParaRPr lang="lt-LT" dirty="0" smtClean="0">
              <a:latin typeface="Times New Roman" pitchFamily="18" charset="0"/>
              <a:cs typeface="Times New Roman" pitchFamily="18" charset="0"/>
            </a:endParaRPr>
          </a:p>
          <a:p>
            <a:pPr lvl="0">
              <a:buFont typeface="Wingdings" pitchFamily="2" charset="2"/>
              <a:buChar char="q"/>
            </a:pPr>
            <a:r>
              <a:rPr lang="lt-LT" dirty="0" smtClean="0">
                <a:latin typeface="Times New Roman" pitchFamily="18" charset="0"/>
                <a:cs typeface="Times New Roman" pitchFamily="18" charset="0"/>
              </a:rPr>
              <a:t>pasiruošti ir ištirti nitratų kiekį dirvožemio mėginiuose; </a:t>
            </a:r>
          </a:p>
          <a:p>
            <a:pPr lvl="0">
              <a:buFont typeface="Wingdings" pitchFamily="2" charset="2"/>
              <a:buChar char="q"/>
            </a:pPr>
            <a:r>
              <a:rPr lang="lt-LT" dirty="0" smtClean="0">
                <a:latin typeface="Times New Roman" pitchFamily="18" charset="0"/>
                <a:cs typeface="Times New Roman" pitchFamily="18" charset="0"/>
              </a:rPr>
              <a:t>paimti vandens mėginius ir nustatyti pH lygį, elektrinį laidumą, bei amonio ir nitratų kiekį;</a:t>
            </a:r>
          </a:p>
          <a:p>
            <a:pPr lvl="0">
              <a:buFont typeface="Wingdings" pitchFamily="2" charset="2"/>
              <a:buChar char="q"/>
            </a:pPr>
            <a:r>
              <a:rPr lang="lt-LT" dirty="0" smtClean="0">
                <a:latin typeface="Times New Roman" pitchFamily="18" charset="0"/>
                <a:cs typeface="Times New Roman" pitchFamily="18" charset="0"/>
              </a:rPr>
              <a:t>Pabandyti išvalyti vandenį naudojant aktyvuotą anglį (C), bei aliuminio oksidą (Al</a:t>
            </a:r>
            <a:r>
              <a:rPr lang="lt-LT" baseline="-25000" dirty="0" smtClean="0">
                <a:latin typeface="Times New Roman" pitchFamily="18" charset="0"/>
                <a:cs typeface="Times New Roman" pitchFamily="18" charset="0"/>
              </a:rPr>
              <a:t>2</a:t>
            </a:r>
            <a:r>
              <a:rPr lang="lt-LT" dirty="0" smtClean="0">
                <a:latin typeface="Times New Roman" pitchFamily="18" charset="0"/>
                <a:cs typeface="Times New Roman" pitchFamily="18" charset="0"/>
              </a:rPr>
              <a:t>O</a:t>
            </a:r>
            <a:r>
              <a:rPr lang="lt-LT" baseline="-25000" dirty="0" smtClean="0">
                <a:latin typeface="Times New Roman" pitchFamily="18" charset="0"/>
                <a:cs typeface="Times New Roman" pitchFamily="18" charset="0"/>
              </a:rPr>
              <a:t>3</a:t>
            </a:r>
            <a:r>
              <a:rPr lang="lt-LT" dirty="0" smtClean="0">
                <a:latin typeface="Times New Roman" pitchFamily="18" charset="0"/>
                <a:cs typeface="Times New Roman" pitchFamily="18" charset="0"/>
              </a:rPr>
              <a:t>);</a:t>
            </a:r>
          </a:p>
          <a:p>
            <a:pPr lvl="0">
              <a:buFont typeface="Wingdings" pitchFamily="2" charset="2"/>
              <a:buChar char="q"/>
            </a:pPr>
            <a:r>
              <a:rPr lang="lt-LT" dirty="0" smtClean="0">
                <a:latin typeface="Times New Roman" pitchFamily="18" charset="0"/>
                <a:cs typeface="Times New Roman" pitchFamily="18" charset="0"/>
              </a:rPr>
              <a:t>palyginti gautus rezultatus ir pavaizduoti diagramose.</a:t>
            </a:r>
          </a:p>
          <a:p>
            <a:pPr>
              <a:buNone/>
            </a:pPr>
            <a:endParaRPr lang="lt-LT" dirty="0" smtClean="0"/>
          </a:p>
          <a:p>
            <a:pPr>
              <a:buNone/>
            </a:pPr>
            <a:endParaRPr lang="lt-LT"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8229600" cy="1143000"/>
          </a:xfrm>
        </p:spPr>
        <p:txBody>
          <a:bodyPr>
            <a:noAutofit/>
          </a:bodyPr>
          <a:lstStyle/>
          <a:p>
            <a:pPr algn="l"/>
            <a:r>
              <a:rPr lang="en-GB" sz="3200" dirty="0" smtClean="0">
                <a:latin typeface="Times New Roman" pitchFamily="18" charset="0"/>
                <a:cs typeface="Times New Roman" pitchFamily="18" charset="0"/>
              </a:rPr>
              <a:t>Sveikatos apsaugos ministerija pabrėžia, jog nitratai ypač pavojingi:</a:t>
            </a:r>
            <a:r>
              <a:rPr lang="lt-LT" sz="2800" dirty="0" smtClean="0">
                <a:latin typeface="Times New Roman" pitchFamily="18" charset="0"/>
                <a:cs typeface="Times New Roman" pitchFamily="18" charset="0"/>
              </a:rPr>
              <a:t/>
            </a:r>
            <a:br>
              <a:rPr lang="lt-LT" sz="2800" dirty="0" smtClean="0">
                <a:latin typeface="Times New Roman" pitchFamily="18" charset="0"/>
                <a:cs typeface="Times New Roman" pitchFamily="18" charset="0"/>
              </a:rPr>
            </a:br>
            <a:endParaRPr lang="lt-LT" sz="28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lvl="0"/>
            <a:r>
              <a:rPr lang="en-GB" sz="2800" dirty="0" smtClean="0">
                <a:latin typeface="Times New Roman" pitchFamily="18" charset="0"/>
                <a:cs typeface="Times New Roman" pitchFamily="18" charset="0"/>
              </a:rPr>
              <a:t>Kūdykiams iki trijų mėnesių amžiaus;</a:t>
            </a:r>
            <a:endParaRPr lang="lt-LT" sz="2800" dirty="0" smtClean="0">
              <a:latin typeface="Times New Roman" pitchFamily="18" charset="0"/>
              <a:cs typeface="Times New Roman" pitchFamily="18" charset="0"/>
            </a:endParaRPr>
          </a:p>
          <a:p>
            <a:pPr lvl="0"/>
            <a:r>
              <a:rPr lang="en-GB" sz="2800" dirty="0" smtClean="0">
                <a:latin typeface="Times New Roman" pitchFamily="18" charset="0"/>
                <a:cs typeface="Times New Roman" pitchFamily="18" charset="0"/>
              </a:rPr>
              <a:t>Besilaukiančioms moterims;</a:t>
            </a:r>
            <a:endParaRPr lang="lt-LT" sz="2800" dirty="0" smtClean="0">
              <a:latin typeface="Times New Roman" pitchFamily="18" charset="0"/>
              <a:cs typeface="Times New Roman" pitchFamily="18" charset="0"/>
            </a:endParaRPr>
          </a:p>
          <a:p>
            <a:pPr lvl="0"/>
            <a:r>
              <a:rPr lang="en-GB" sz="2800" dirty="0" smtClean="0">
                <a:latin typeface="Times New Roman" pitchFamily="18" charset="0"/>
                <a:cs typeface="Times New Roman" pitchFamily="18" charset="0"/>
              </a:rPr>
              <a:t>Žmonėms turintiems tam tikrų fermentų trūkumą;</a:t>
            </a:r>
            <a:endParaRPr lang="lt-LT" sz="2800" dirty="0" smtClean="0">
              <a:latin typeface="Times New Roman" pitchFamily="18" charset="0"/>
              <a:cs typeface="Times New Roman" pitchFamily="18" charset="0"/>
            </a:endParaRPr>
          </a:p>
          <a:p>
            <a:pPr lvl="0"/>
            <a:r>
              <a:rPr lang="en-GB" sz="2800" dirty="0" smtClean="0">
                <a:latin typeface="Times New Roman" pitchFamily="18" charset="0"/>
                <a:cs typeface="Times New Roman" pitchFamily="18" charset="0"/>
              </a:rPr>
              <a:t>Infekcinėmis ligomis sergintiems vaikams ir senyvo amžiaus žmonėms;</a:t>
            </a:r>
            <a:endParaRPr lang="lt-LT" sz="2800" dirty="0" smtClean="0">
              <a:latin typeface="Times New Roman" pitchFamily="18" charset="0"/>
              <a:cs typeface="Times New Roman" pitchFamily="18" charset="0"/>
            </a:endParaRPr>
          </a:p>
          <a:p>
            <a:pPr lvl="0"/>
            <a:r>
              <a:rPr lang="en-GB" sz="2800" dirty="0" smtClean="0">
                <a:latin typeface="Times New Roman" pitchFamily="18" charset="0"/>
                <a:cs typeface="Times New Roman" pitchFamily="18" charset="0"/>
              </a:rPr>
              <a:t>Sergantiems kraujotakos bei kvėpavimo sistemos ligomis, anemijomis.</a:t>
            </a:r>
            <a:endParaRPr lang="lt-LT" sz="2800" dirty="0" smtClean="0">
              <a:latin typeface="Times New Roman" pitchFamily="18" charset="0"/>
              <a:cs typeface="Times New Roman" pitchFamily="18" charset="0"/>
            </a:endParaRPr>
          </a:p>
          <a:p>
            <a:pPr>
              <a:buNone/>
            </a:pPr>
            <a:endParaRPr lang="lt-LT"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lt-LT" dirty="0" smtClean="0">
                <a:latin typeface="Times New Roman" pitchFamily="18" charset="0"/>
                <a:cs typeface="Times New Roman" pitchFamily="18" charset="0"/>
              </a:rPr>
              <a:t>Darbo eiga:</a:t>
            </a:r>
            <a:endParaRPr lang="lt-LT" dirty="0"/>
          </a:p>
        </p:txBody>
      </p:sp>
      <p:sp>
        <p:nvSpPr>
          <p:cNvPr id="3" name="Content Placeholder 2"/>
          <p:cNvSpPr>
            <a:spLocks noGrp="1"/>
          </p:cNvSpPr>
          <p:nvPr>
            <p:ph idx="1"/>
          </p:nvPr>
        </p:nvSpPr>
        <p:spPr>
          <a:xfrm>
            <a:off x="1066800" y="1447800"/>
            <a:ext cx="7866888" cy="4800600"/>
          </a:xfrm>
        </p:spPr>
        <p:txBody>
          <a:bodyPr>
            <a:normAutofit fontScale="85000" lnSpcReduction="20000"/>
          </a:bodyPr>
          <a:lstStyle/>
          <a:p>
            <a:pPr>
              <a:buNone/>
            </a:pPr>
            <a:r>
              <a:rPr lang="lt-LT" sz="3400" b="1" dirty="0" smtClean="0">
                <a:latin typeface="Times New Roman" pitchFamily="18" charset="0"/>
                <a:cs typeface="Times New Roman" pitchFamily="18" charset="0"/>
              </a:rPr>
              <a:t>Metodas 1</a:t>
            </a:r>
          </a:p>
          <a:p>
            <a:pPr>
              <a:buNone/>
            </a:pPr>
            <a:r>
              <a:rPr lang="lt-LT" sz="2900" dirty="0" smtClean="0">
                <a:latin typeface="Times New Roman" pitchFamily="18" charset="0"/>
                <a:cs typeface="Times New Roman" pitchFamily="18" charset="0"/>
              </a:rPr>
              <a:t>    Paimami vandens mėginiai iš kaime rastų šulinių,naudojantis Garmin GPS nustatoma tiksli jų buvimo vieta (duomenys pateikti lentelėje). </a:t>
            </a:r>
            <a:r>
              <a:rPr lang="en-US" sz="2900" dirty="0" smtClean="0">
                <a:latin typeface="Times New Roman" pitchFamily="18" charset="0"/>
                <a:cs typeface="Times New Roman" pitchFamily="18" charset="0"/>
              </a:rPr>
              <a:t>Azoto junginių analyze atliekama ne vėliau kaip per 24 valandas nuo paėmimo mėginius saugant  2-5</a:t>
            </a:r>
            <a:r>
              <a:rPr lang="en-US" sz="2900" baseline="30000" dirty="0" smtClean="0">
                <a:latin typeface="Times New Roman" pitchFamily="18" charset="0"/>
                <a:cs typeface="Times New Roman" pitchFamily="18" charset="0"/>
              </a:rPr>
              <a:t>0</a:t>
            </a:r>
            <a:r>
              <a:rPr lang="en-US" sz="2900" dirty="0" smtClean="0">
                <a:latin typeface="Times New Roman" pitchFamily="18" charset="0"/>
                <a:cs typeface="Times New Roman" pitchFamily="18" charset="0"/>
              </a:rPr>
              <a:t>C temperatūroje. </a:t>
            </a:r>
            <a:endParaRPr lang="lt-LT" sz="2900" dirty="0" smtClean="0">
              <a:latin typeface="Times New Roman" pitchFamily="18" charset="0"/>
              <a:cs typeface="Times New Roman" pitchFamily="18" charset="0"/>
            </a:endParaRPr>
          </a:p>
          <a:p>
            <a:pPr>
              <a:buNone/>
            </a:pPr>
            <a:r>
              <a:rPr lang="en-US" sz="3100" b="1" dirty="0" smtClean="0">
                <a:latin typeface="Times New Roman" pitchFamily="18" charset="0"/>
                <a:cs typeface="Times New Roman" pitchFamily="18" charset="0"/>
              </a:rPr>
              <a:t>Metodas 2</a:t>
            </a:r>
            <a:endParaRPr lang="lt-LT" sz="3100" b="1" dirty="0" smtClean="0">
              <a:latin typeface="Times New Roman" pitchFamily="18" charset="0"/>
              <a:cs typeface="Times New Roman" pitchFamily="18" charset="0"/>
            </a:endParaRPr>
          </a:p>
          <a:p>
            <a:pPr>
              <a:buNone/>
            </a:pPr>
            <a:r>
              <a:rPr lang="lt-LT" sz="3100" dirty="0" smtClean="0">
                <a:latin typeface="Times New Roman" pitchFamily="18" charset="0"/>
                <a:cs typeface="Times New Roman" pitchFamily="18" charset="0"/>
              </a:rPr>
              <a:t>    </a:t>
            </a:r>
            <a:r>
              <a:rPr lang="en-US" sz="3100" dirty="0" smtClean="0">
                <a:latin typeface="Times New Roman" pitchFamily="18" charset="0"/>
                <a:cs typeface="Times New Roman" pitchFamily="18" charset="0"/>
              </a:rPr>
              <a:t>Laboratorijoje ištiriamas vandens pH.Dažniausiai nustatant vandenų ar tirpalų terpę naudojamasi sutartiniu dydžiu – vandenilio jonų rodikliu (pH).</a:t>
            </a:r>
            <a:endParaRPr lang="lt-LT" sz="3100" dirty="0" smtClean="0">
              <a:latin typeface="Times New Roman" pitchFamily="18" charset="0"/>
              <a:cs typeface="Times New Roman" pitchFamily="18" charset="0"/>
            </a:endParaRPr>
          </a:p>
          <a:p>
            <a:pPr>
              <a:buNone/>
            </a:pPr>
            <a:r>
              <a:rPr lang="lt-LT" sz="3100" dirty="0" smtClean="0">
                <a:latin typeface="Times New Roman" pitchFamily="18" charset="0"/>
                <a:cs typeface="Times New Roman" pitchFamily="18" charset="0"/>
              </a:rPr>
              <a:t>   </a:t>
            </a:r>
            <a:r>
              <a:rPr lang="en-US" sz="3100" dirty="0" smtClean="0">
                <a:latin typeface="Times New Roman" pitchFamily="18" charset="0"/>
                <a:cs typeface="Times New Roman" pitchFamily="18" charset="0"/>
              </a:rPr>
              <a:t>Visuose vandens mėginiuose buvo nustatyta, kad tiriamasis vanduo yra šarminis (duomenys pateikti lentelėje).</a:t>
            </a:r>
            <a:endParaRPr lang="lt-LT" sz="3100" dirty="0" smtClean="0">
              <a:latin typeface="Times New Roman" pitchFamily="18" charset="0"/>
              <a:cs typeface="Times New Roman" pitchFamily="18" charset="0"/>
            </a:endParaRPr>
          </a:p>
          <a:p>
            <a:pPr>
              <a:buNone/>
            </a:pPr>
            <a:endParaRPr lang="lt-L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81000"/>
            <a:ext cx="8305800" cy="3477875"/>
          </a:xfrm>
          <a:prstGeom prst="rect">
            <a:avLst/>
          </a:prstGeom>
        </p:spPr>
        <p:txBody>
          <a:bodyPr wrap="square">
            <a:spAutoFit/>
          </a:bodyPr>
          <a:lstStyle/>
          <a:p>
            <a:pPr lvl="0" fontAlgn="base">
              <a:spcBef>
                <a:spcPct val="0"/>
              </a:spcBef>
              <a:spcAft>
                <a:spcPct val="0"/>
              </a:spcAft>
            </a:pPr>
            <a:r>
              <a:rPr lang="en-US" b="1" dirty="0" smtClean="0">
                <a:latin typeface="Times New Roman" pitchFamily="18" charset="0"/>
                <a:ea typeface="Calibri" pitchFamily="34" charset="0"/>
                <a:cs typeface="Times New Roman" pitchFamily="18" charset="0"/>
              </a:rPr>
              <a:t> </a:t>
            </a:r>
            <a:r>
              <a:rPr lang="lt-LT" b="1" dirty="0" smtClean="0">
                <a:latin typeface="Times New Roman" pitchFamily="18" charset="0"/>
                <a:ea typeface="Calibri" pitchFamily="34" charset="0"/>
                <a:cs typeface="Times New Roman" pitchFamily="18" charset="0"/>
              </a:rPr>
              <a:t>       </a:t>
            </a:r>
            <a:r>
              <a:rPr lang="en-US" sz="2800" b="1" dirty="0" smtClean="0">
                <a:latin typeface="Times New Roman" pitchFamily="18" charset="0"/>
                <a:ea typeface="Calibri" pitchFamily="34" charset="0"/>
                <a:cs typeface="Times New Roman" pitchFamily="18" charset="0"/>
              </a:rPr>
              <a:t>Metodas 3</a:t>
            </a:r>
            <a:endParaRPr lang="lt-LT" sz="2800" dirty="0" smtClean="0">
              <a:latin typeface="Times New Roman" pitchFamily="18" charset="0"/>
              <a:cs typeface="Times New Roman" pitchFamily="18" charset="0"/>
            </a:endParaRPr>
          </a:p>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Tyrimui atlikti pakanka panardinti aparato elektrodą į tiriamojo vandens mėginį ir </a:t>
            </a:r>
            <a:endParaRPr lang="lt-LT" sz="2400" dirty="0" smtClean="0">
              <a:latin typeface="Times New Roman" pitchFamily="18" charset="0"/>
              <a:ea typeface="Calibri" pitchFamily="34" charset="0"/>
              <a:cs typeface="Times New Roman" pitchFamily="18" charset="0"/>
            </a:endParaRPr>
          </a:p>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leisti nusistovėti rodmenims aparato ekrane. Nusistovėjęs skaičius ir bus elektros </a:t>
            </a:r>
            <a:endParaRPr lang="lt-LT" sz="2400" dirty="0" smtClean="0">
              <a:latin typeface="Times New Roman" pitchFamily="18" charset="0"/>
              <a:ea typeface="Calibri" pitchFamily="34" charset="0"/>
              <a:cs typeface="Times New Roman" pitchFamily="18" charset="0"/>
            </a:endParaRPr>
          </a:p>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srovės laidumas, kurį dažniausiai išreiškiame µS/cm. Kuo didesnis savitasis elektros </a:t>
            </a:r>
            <a:endParaRPr lang="lt-LT" sz="2400" dirty="0" smtClean="0">
              <a:latin typeface="Times New Roman" pitchFamily="18" charset="0"/>
              <a:ea typeface="Calibri" pitchFamily="34" charset="0"/>
              <a:cs typeface="Times New Roman" pitchFamily="18" charset="0"/>
            </a:endParaRPr>
          </a:p>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laidumas, tuo didesnė vandens mineralizacija (duomenys pateikti lentelėje).</a:t>
            </a:r>
            <a:endParaRPr lang="lt-LT" sz="2400" dirty="0"/>
          </a:p>
        </p:txBody>
      </p:sp>
      <p:sp>
        <p:nvSpPr>
          <p:cNvPr id="3" name="Rectangle 2"/>
          <p:cNvSpPr/>
          <p:nvPr/>
        </p:nvSpPr>
        <p:spPr>
          <a:xfrm>
            <a:off x="381000" y="3733800"/>
            <a:ext cx="7848600" cy="2369880"/>
          </a:xfrm>
          <a:prstGeom prst="rect">
            <a:avLst/>
          </a:prstGeom>
        </p:spPr>
        <p:txBody>
          <a:bodyPr wrap="square">
            <a:spAutoFit/>
          </a:bodyPr>
          <a:lstStyle/>
          <a:p>
            <a:pPr lvl="0" fontAlgn="base">
              <a:spcBef>
                <a:spcPct val="0"/>
              </a:spcBef>
              <a:spcAft>
                <a:spcPct val="0"/>
              </a:spcAft>
            </a:pPr>
            <a:r>
              <a:rPr lang="lt-LT" sz="2400" b="1" dirty="0" smtClean="0">
                <a:latin typeface="Times New Roman" pitchFamily="18" charset="0"/>
                <a:ea typeface="Calibri" pitchFamily="34" charset="0"/>
                <a:cs typeface="Times New Roman" pitchFamily="18" charset="0"/>
              </a:rPr>
              <a:t>      </a:t>
            </a:r>
            <a:r>
              <a:rPr lang="en-US" sz="2800" b="1" dirty="0" smtClean="0">
                <a:latin typeface="Times New Roman" pitchFamily="18" charset="0"/>
                <a:ea typeface="Calibri" pitchFamily="34" charset="0"/>
                <a:cs typeface="Times New Roman" pitchFamily="18" charset="0"/>
              </a:rPr>
              <a:t>Metodas 4</a:t>
            </a:r>
            <a:endParaRPr lang="lt-LT" sz="2800" dirty="0" smtClean="0">
              <a:latin typeface="Times New Roman" pitchFamily="18" charset="0"/>
              <a:cs typeface="Times New Roman" pitchFamily="18" charset="0"/>
            </a:endParaRPr>
          </a:p>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Didžiausia leistina nitratų koncentracija (DLK) geriamajame </a:t>
            </a:r>
            <a:endParaRPr lang="lt-LT" sz="2400" dirty="0" smtClean="0">
              <a:latin typeface="Times New Roman" pitchFamily="18" charset="0"/>
              <a:ea typeface="Calibri" pitchFamily="34" charset="0"/>
              <a:cs typeface="Times New Roman" pitchFamily="18" charset="0"/>
            </a:endParaRPr>
          </a:p>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vandenyje– 50mg/l, vaikams– 10mg/l.</a:t>
            </a:r>
            <a:endParaRPr lang="lt-LT" sz="2400" dirty="0" smtClean="0">
              <a:latin typeface="Times New Roman" pitchFamily="18" charset="0"/>
              <a:cs typeface="Times New Roman" pitchFamily="18" charset="0"/>
            </a:endParaRPr>
          </a:p>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Azoto junginių koncentracija nustatoma vizualiniu – kolorimetriniu</a:t>
            </a:r>
            <a:endParaRPr lang="lt-LT" sz="2400" dirty="0" smtClean="0">
              <a:latin typeface="Times New Roman" pitchFamily="18" charset="0"/>
              <a:ea typeface="Calibri" pitchFamily="34" charset="0"/>
              <a:cs typeface="Times New Roman" pitchFamily="18" charset="0"/>
            </a:endParaRPr>
          </a:p>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 metodu (duomenys pateikti lentelėje).</a:t>
            </a:r>
            <a:endParaRPr lang="lt-LT"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762000"/>
            <a:ext cx="8305800" cy="2739211"/>
          </a:xfrm>
          <a:prstGeom prst="rect">
            <a:avLst/>
          </a:prstGeom>
        </p:spPr>
        <p:txBody>
          <a:bodyPr wrap="square">
            <a:spAutoFit/>
          </a:bodyPr>
          <a:lstStyle/>
          <a:p>
            <a:pPr lvl="0" fontAlgn="base">
              <a:spcBef>
                <a:spcPct val="0"/>
              </a:spcBef>
              <a:spcAft>
                <a:spcPct val="0"/>
              </a:spcAft>
            </a:pPr>
            <a:r>
              <a:rPr lang="lt-LT" sz="2800" b="1" dirty="0" smtClean="0">
                <a:latin typeface="Times New Roman" pitchFamily="18" charset="0"/>
                <a:ea typeface="Calibri" pitchFamily="34" charset="0"/>
                <a:cs typeface="Times New Roman" pitchFamily="18" charset="0"/>
              </a:rPr>
              <a:t>      </a:t>
            </a:r>
            <a:r>
              <a:rPr lang="en-US" sz="2800" b="1" dirty="0" smtClean="0">
                <a:latin typeface="Times New Roman" pitchFamily="18" charset="0"/>
                <a:ea typeface="Calibri" pitchFamily="34" charset="0"/>
                <a:cs typeface="Times New Roman" pitchFamily="18" charset="0"/>
              </a:rPr>
              <a:t>Metodas 5</a:t>
            </a:r>
            <a:endParaRPr lang="lt-LT" sz="2800" dirty="0" smtClean="0">
              <a:latin typeface="Times New Roman" pitchFamily="18" charset="0"/>
              <a:cs typeface="Times New Roman" pitchFamily="18" charset="0"/>
            </a:endParaRPr>
          </a:p>
          <a:p>
            <a:pPr lvl="0" eaLnBrk="0" fontAlgn="base" hangingPunct="0">
              <a:spcBef>
                <a:spcPct val="0"/>
              </a:spcBef>
              <a:spcAft>
                <a:spcPct val="0"/>
              </a:spcAft>
            </a:pPr>
            <a:r>
              <a:rPr lang="en-US" sz="2400" dirty="0" err="1" smtClean="0">
                <a:latin typeface="Times New Roman" pitchFamily="18" charset="0"/>
                <a:ea typeface="Calibri" pitchFamily="34" charset="0"/>
                <a:cs typeface="Times New Roman" pitchFamily="18" charset="0"/>
              </a:rPr>
              <a:t>Nustačius</a:t>
            </a:r>
            <a:r>
              <a:rPr lang="en-US" sz="2400" dirty="0" smtClean="0">
                <a:latin typeface="Times New Roman" pitchFamily="18" charset="0"/>
                <a:ea typeface="Calibri" pitchFamily="34" charset="0"/>
                <a:cs typeface="Times New Roman" pitchFamily="18" charset="0"/>
              </a:rPr>
              <a:t>, kad šulinyje rastas nitratų kiekis smarkiai viršija higienos</a:t>
            </a:r>
            <a:r>
              <a:rPr lang="lt-LT" sz="2400" dirty="0" smtClean="0">
                <a:latin typeface="Times New Roman" pitchFamily="18" charset="0"/>
                <a:ea typeface="Calibri" pitchFamily="34" charset="0"/>
                <a:cs typeface="Times New Roman" pitchFamily="18" charset="0"/>
              </a:rPr>
              <a:t> </a:t>
            </a:r>
          </a:p>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 normas, nusprendėme pamėginti išvalyti vandenį. Tam buvo </a:t>
            </a:r>
            <a:endParaRPr lang="lt-LT" sz="2400" dirty="0" smtClean="0">
              <a:latin typeface="Times New Roman" pitchFamily="18" charset="0"/>
              <a:ea typeface="Calibri" pitchFamily="34" charset="0"/>
              <a:cs typeface="Times New Roman" pitchFamily="18" charset="0"/>
            </a:endParaRPr>
          </a:p>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naudojamos 2 medžiagos:</a:t>
            </a:r>
            <a:endParaRPr lang="lt-LT" sz="2400" dirty="0" smtClean="0">
              <a:latin typeface="Times New Roman" pitchFamily="18" charset="0"/>
              <a:cs typeface="Times New Roman" pitchFamily="18"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aktyvintoji </a:t>
            </a:r>
            <a:r>
              <a:rPr lang="lt-LT" sz="2400" dirty="0" smtClean="0">
                <a:latin typeface="Times New Roman" pitchFamily="18" charset="0"/>
                <a:ea typeface="Calibri" pitchFamily="34" charset="0"/>
                <a:cs typeface="Times New Roman" pitchFamily="18" charset="0"/>
              </a:rPr>
              <a:t>anglis</a:t>
            </a:r>
            <a:r>
              <a:rPr lang="en-US" sz="2400" dirty="0" smtClean="0">
                <a:latin typeface="Times New Roman" pitchFamily="18" charset="0"/>
                <a:ea typeface="Calibri" pitchFamily="34" charset="0"/>
                <a:cs typeface="Times New Roman" pitchFamily="18" charset="0"/>
              </a:rPr>
              <a:t> (C);</a:t>
            </a:r>
            <a:endParaRPr lang="lt-LT" sz="2400" dirty="0" smtClean="0">
              <a:latin typeface="Times New Roman" pitchFamily="18" charset="0"/>
              <a:cs typeface="Times New Roman" pitchFamily="18"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aliuminio oksidas (Al</a:t>
            </a:r>
            <a:r>
              <a:rPr lang="en-US" sz="2400" baseline="-30000" dirty="0" smtClean="0">
                <a:latin typeface="Times New Roman" pitchFamily="18" charset="0"/>
                <a:ea typeface="Calibri" pitchFamily="34" charset="0"/>
                <a:cs typeface="Times New Roman" pitchFamily="18" charset="0"/>
              </a:rPr>
              <a:t>2</a:t>
            </a:r>
            <a:r>
              <a:rPr lang="en-US" sz="2400" dirty="0" smtClean="0">
                <a:latin typeface="Times New Roman" pitchFamily="18" charset="0"/>
                <a:ea typeface="Calibri" pitchFamily="34" charset="0"/>
                <a:cs typeface="Times New Roman" pitchFamily="18" charset="0"/>
              </a:rPr>
              <a:t>O</a:t>
            </a:r>
            <a:r>
              <a:rPr lang="en-US" sz="2400" baseline="-30000" dirty="0" smtClean="0">
                <a:latin typeface="Times New Roman" pitchFamily="18" charset="0"/>
                <a:ea typeface="Calibri" pitchFamily="34" charset="0"/>
                <a:cs typeface="Times New Roman" pitchFamily="18" charset="0"/>
              </a:rPr>
              <a:t>3</a:t>
            </a:r>
            <a:r>
              <a:rPr lang="en-US" sz="2400" dirty="0" smtClean="0">
                <a:latin typeface="Times New Roman" pitchFamily="18" charset="0"/>
                <a:ea typeface="Calibri" pitchFamily="34" charset="0"/>
                <a:cs typeface="Times New Roman" pitchFamily="18" charset="0"/>
              </a:rPr>
              <a:t>).</a:t>
            </a:r>
            <a:endParaRPr lang="en-U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295400"/>
            <a:ext cx="8001000" cy="3785652"/>
          </a:xfrm>
          <a:prstGeom prst="rect">
            <a:avLst/>
          </a:prstGeom>
        </p:spPr>
        <p:txBody>
          <a:bodyPr wrap="square">
            <a:spAutoFit/>
          </a:bodyPr>
          <a:lstStyle/>
          <a:p>
            <a:pPr marL="457200" lvl="0" indent="-457200" fontAlgn="base">
              <a:spcBef>
                <a:spcPct val="0"/>
              </a:spcBef>
              <a:spcAft>
                <a:spcPct val="0"/>
              </a:spcAft>
              <a:buFont typeface="+mj-lt"/>
              <a:buAutoNum type="arabicPeriod"/>
            </a:pPr>
            <a:r>
              <a:rPr lang="en-US" sz="2400" dirty="0" smtClean="0">
                <a:latin typeface="Times New Roman" pitchFamily="18" charset="0"/>
                <a:ea typeface="Calibri" pitchFamily="34" charset="0"/>
                <a:cs typeface="Times New Roman" pitchFamily="18" charset="0"/>
              </a:rPr>
              <a:t>Į 50ml tiriamojo vandens įdedame 5 tabletes, kurių bendra masė 1,25g. </a:t>
            </a:r>
            <a:r>
              <a:rPr lang="en-US" sz="2400" dirty="0" err="1" smtClean="0">
                <a:latin typeface="Times New Roman" pitchFamily="18" charset="0"/>
                <a:ea typeface="Calibri" pitchFamily="34" charset="0"/>
                <a:cs typeface="Times New Roman" pitchFamily="18" charset="0"/>
              </a:rPr>
              <a:t>Palaukiame</a:t>
            </a:r>
            <a:r>
              <a:rPr lang="en-US" sz="2400" dirty="0" smtClean="0">
                <a:latin typeface="Times New Roman" pitchFamily="18" charset="0"/>
                <a:ea typeface="Calibri" pitchFamily="34" charset="0"/>
                <a:cs typeface="Times New Roman" pitchFamily="18" charset="0"/>
              </a:rPr>
              <a:t>, kol anglis</a:t>
            </a:r>
            <a:r>
              <a:rPr lang="lt-LT" sz="2400" dirty="0" smtClean="0">
                <a:latin typeface="Times New Roman" pitchFamily="18" charset="0"/>
                <a:ea typeface="Calibri" pitchFamily="34" charset="0"/>
                <a:cs typeface="Times New Roman" pitchFamily="18" charset="0"/>
              </a:rPr>
              <a:t> </a:t>
            </a:r>
            <a:r>
              <a:rPr lang="en-US" sz="2400" dirty="0" smtClean="0">
                <a:latin typeface="Times New Roman" pitchFamily="18" charset="0"/>
                <a:ea typeface="Calibri" pitchFamily="34" charset="0"/>
                <a:cs typeface="Times New Roman" pitchFamily="18" charset="0"/>
              </a:rPr>
              <a:t>sugers kenksmingąsias medžiagas. </a:t>
            </a:r>
            <a:r>
              <a:rPr lang="en-US" sz="2400" dirty="0" err="1" smtClean="0">
                <a:latin typeface="Times New Roman" pitchFamily="18" charset="0"/>
                <a:ea typeface="Calibri" pitchFamily="34" charset="0"/>
                <a:cs typeface="Times New Roman" pitchFamily="18" charset="0"/>
              </a:rPr>
              <a:t>Norint</a:t>
            </a:r>
            <a:r>
              <a:rPr lang="en-US" sz="2400" dirty="0" smtClean="0">
                <a:latin typeface="Times New Roman" pitchFamily="18" charset="0"/>
                <a:ea typeface="Calibri" pitchFamily="34" charset="0"/>
                <a:cs typeface="Times New Roman" pitchFamily="18" charset="0"/>
              </a:rPr>
              <a:t> </a:t>
            </a:r>
            <a:r>
              <a:rPr lang="en-US" sz="2400" dirty="0" err="1" smtClean="0">
                <a:latin typeface="Times New Roman" pitchFamily="18" charset="0"/>
                <a:ea typeface="Calibri" pitchFamily="34" charset="0"/>
                <a:cs typeface="Times New Roman" pitchFamily="18" charset="0"/>
              </a:rPr>
              <a:t>pašalinti</a:t>
            </a:r>
            <a:r>
              <a:rPr lang="en-US" sz="2400" dirty="0" smtClean="0">
                <a:latin typeface="Times New Roman" pitchFamily="18" charset="0"/>
                <a:ea typeface="Calibri" pitchFamily="34" charset="0"/>
                <a:cs typeface="Times New Roman" pitchFamily="18" charset="0"/>
              </a:rPr>
              <a:t> nuosėdas </a:t>
            </a:r>
            <a:r>
              <a:rPr lang="lt-LT" sz="2400" dirty="0" smtClean="0">
                <a:latin typeface="Times New Roman" pitchFamily="18" charset="0"/>
                <a:ea typeface="Calibri" pitchFamily="34" charset="0"/>
                <a:cs typeface="Times New Roman" pitchFamily="18" charset="0"/>
              </a:rPr>
              <a:t>mišinys</a:t>
            </a:r>
            <a:r>
              <a:rPr lang="en-US" sz="2400" dirty="0" smtClean="0">
                <a:latin typeface="Times New Roman" pitchFamily="18" charset="0"/>
                <a:ea typeface="Calibri" pitchFamily="34" charset="0"/>
                <a:cs typeface="Times New Roman" pitchFamily="18" charset="0"/>
              </a:rPr>
              <a:t> filtruojamas. Tada vėl tiriamas nitratų kiekis</a:t>
            </a:r>
            <a:r>
              <a:rPr lang="lt-LT" sz="2400" dirty="0">
                <a:latin typeface="Times New Roman" pitchFamily="18" charset="0"/>
                <a:ea typeface="Calibri" pitchFamily="34" charset="0"/>
                <a:cs typeface="Times New Roman" pitchFamily="18" charset="0"/>
              </a:rPr>
              <a:t>.</a:t>
            </a:r>
            <a:r>
              <a:rPr lang="en-US" sz="2400" dirty="0" smtClean="0">
                <a:latin typeface="Times New Roman" pitchFamily="18" charset="0"/>
                <a:ea typeface="Calibri" pitchFamily="34" charset="0"/>
                <a:cs typeface="Times New Roman" pitchFamily="18" charset="0"/>
              </a:rPr>
              <a:t> (gauti duomenys pateikti lentelėje).</a:t>
            </a:r>
            <a:endParaRPr lang="lt-LT" sz="2400" dirty="0" smtClean="0">
              <a:latin typeface="Times New Roman" pitchFamily="18" charset="0"/>
              <a:cs typeface="Times New Roman" pitchFamily="18" charset="0"/>
            </a:endParaRPr>
          </a:p>
          <a:p>
            <a:pPr marL="457200" lvl="0" indent="-457200" eaLnBrk="0" fontAlgn="base" hangingPunct="0">
              <a:spcBef>
                <a:spcPct val="0"/>
              </a:spcBef>
              <a:spcAft>
                <a:spcPct val="0"/>
              </a:spcAft>
            </a:pPr>
            <a:r>
              <a:rPr lang="lt-LT" sz="2400" dirty="0" smtClean="0">
                <a:latin typeface="Times New Roman" pitchFamily="18" charset="0"/>
                <a:ea typeface="Calibri" pitchFamily="34" charset="0"/>
                <a:cs typeface="Times New Roman" pitchFamily="18" charset="0"/>
              </a:rPr>
              <a:t>2.    </a:t>
            </a:r>
            <a:r>
              <a:rPr lang="en-US" sz="2400" dirty="0" smtClean="0">
                <a:latin typeface="Times New Roman" pitchFamily="18" charset="0"/>
                <a:ea typeface="Calibri" pitchFamily="34" charset="0"/>
                <a:cs typeface="Times New Roman" pitchFamily="18" charset="0"/>
              </a:rPr>
              <a:t>Pasveriamas 1,25g  aliuminio oksido, jis įberiamas į 50ml </a:t>
            </a:r>
            <a:r>
              <a:rPr lang="en-US" sz="2400" dirty="0" err="1" smtClean="0">
                <a:latin typeface="Times New Roman" pitchFamily="18" charset="0"/>
                <a:ea typeface="Calibri" pitchFamily="34" charset="0"/>
                <a:cs typeface="Times New Roman" pitchFamily="18" charset="0"/>
              </a:rPr>
              <a:t>tiriamąjį</a:t>
            </a:r>
            <a:r>
              <a:rPr lang="lt-LT" sz="2400" dirty="0">
                <a:latin typeface="Times New Roman" pitchFamily="18" charset="0"/>
                <a:ea typeface="Calibri" pitchFamily="34" charset="0"/>
                <a:cs typeface="Times New Roman" pitchFamily="18" charset="0"/>
              </a:rPr>
              <a:t> </a:t>
            </a:r>
            <a:r>
              <a:rPr lang="en-US" sz="2400" dirty="0" err="1" smtClean="0">
                <a:latin typeface="Times New Roman" pitchFamily="18" charset="0"/>
                <a:ea typeface="Calibri" pitchFamily="34" charset="0"/>
                <a:cs typeface="Times New Roman" pitchFamily="18" charset="0"/>
              </a:rPr>
              <a:t>vandenį</a:t>
            </a:r>
            <a:r>
              <a:rPr lang="en-US" sz="2400" dirty="0" smtClean="0">
                <a:latin typeface="Times New Roman" pitchFamily="18" charset="0"/>
                <a:ea typeface="Calibri" pitchFamily="34" charset="0"/>
                <a:cs typeface="Times New Roman" pitchFamily="18" charset="0"/>
              </a:rPr>
              <a:t>. Mišinys paliekamas,</a:t>
            </a:r>
            <a:r>
              <a:rPr lang="lt-LT" sz="2400" dirty="0" smtClean="0">
                <a:latin typeface="Times New Roman" pitchFamily="18" charset="0"/>
                <a:ea typeface="Calibri" pitchFamily="34" charset="0"/>
                <a:cs typeface="Times New Roman" pitchFamily="18" charset="0"/>
              </a:rPr>
              <a:t> </a:t>
            </a:r>
            <a:r>
              <a:rPr lang="en-US" sz="2400" dirty="0" smtClean="0">
                <a:latin typeface="Times New Roman" pitchFamily="18" charset="0"/>
                <a:ea typeface="Calibri" pitchFamily="34" charset="0"/>
                <a:cs typeface="Times New Roman" pitchFamily="18" charset="0"/>
              </a:rPr>
              <a:t>tam kad Al</a:t>
            </a:r>
            <a:r>
              <a:rPr lang="en-US" sz="2400" baseline="-30000" dirty="0" smtClean="0">
                <a:latin typeface="Times New Roman" pitchFamily="18" charset="0"/>
                <a:ea typeface="Calibri" pitchFamily="34" charset="0"/>
                <a:cs typeface="Times New Roman" pitchFamily="18" charset="0"/>
              </a:rPr>
              <a:t>2</a:t>
            </a:r>
            <a:r>
              <a:rPr lang="en-US" sz="2400" dirty="0" smtClean="0">
                <a:latin typeface="Times New Roman" pitchFamily="18" charset="0"/>
                <a:ea typeface="Calibri" pitchFamily="34" charset="0"/>
                <a:cs typeface="Times New Roman" pitchFamily="18" charset="0"/>
              </a:rPr>
              <a:t>O</a:t>
            </a:r>
            <a:r>
              <a:rPr lang="en-US" sz="2400" baseline="-30000" dirty="0" smtClean="0">
                <a:latin typeface="Times New Roman" pitchFamily="18" charset="0"/>
                <a:ea typeface="Calibri" pitchFamily="34" charset="0"/>
                <a:cs typeface="Times New Roman" pitchFamily="18" charset="0"/>
              </a:rPr>
              <a:t>3</a:t>
            </a:r>
            <a:r>
              <a:rPr lang="en-US" sz="2400" dirty="0" smtClean="0">
                <a:latin typeface="Times New Roman" pitchFamily="18" charset="0"/>
                <a:ea typeface="Calibri" pitchFamily="34" charset="0"/>
                <a:cs typeface="Times New Roman" pitchFamily="18" charset="0"/>
              </a:rPr>
              <a:t> </a:t>
            </a:r>
            <a:r>
              <a:rPr lang="en-US" sz="2400" dirty="0" err="1" smtClean="0">
                <a:latin typeface="Times New Roman" pitchFamily="18" charset="0"/>
                <a:ea typeface="Calibri" pitchFamily="34" charset="0"/>
                <a:cs typeface="Times New Roman" pitchFamily="18" charset="0"/>
              </a:rPr>
              <a:t>sugertų</a:t>
            </a:r>
            <a:r>
              <a:rPr lang="en-US" sz="2400" dirty="0" smtClean="0">
                <a:latin typeface="Times New Roman" pitchFamily="18" charset="0"/>
                <a:ea typeface="Calibri" pitchFamily="34" charset="0"/>
                <a:cs typeface="Times New Roman" pitchFamily="18" charset="0"/>
              </a:rPr>
              <a:t> </a:t>
            </a:r>
            <a:r>
              <a:rPr lang="en-US" sz="2400" dirty="0" err="1" smtClean="0">
                <a:latin typeface="Times New Roman" pitchFamily="18" charset="0"/>
                <a:ea typeface="Calibri" pitchFamily="34" charset="0"/>
                <a:cs typeface="Times New Roman" pitchFamily="18" charset="0"/>
              </a:rPr>
              <a:t>kenksmingąsias</a:t>
            </a:r>
            <a:r>
              <a:rPr lang="lt-LT" sz="2400" dirty="0">
                <a:latin typeface="Times New Roman" pitchFamily="18" charset="0"/>
                <a:ea typeface="Calibri" pitchFamily="34" charset="0"/>
                <a:cs typeface="Times New Roman" pitchFamily="18" charset="0"/>
              </a:rPr>
              <a:t> </a:t>
            </a:r>
            <a:r>
              <a:rPr lang="en-US" sz="2400" dirty="0" err="1" smtClean="0">
                <a:latin typeface="Times New Roman" pitchFamily="18" charset="0"/>
                <a:ea typeface="Calibri" pitchFamily="34" charset="0"/>
                <a:cs typeface="Times New Roman" pitchFamily="18" charset="0"/>
              </a:rPr>
              <a:t>medžiagas</a:t>
            </a:r>
            <a:r>
              <a:rPr lang="en-US" sz="2400" dirty="0" smtClean="0">
                <a:latin typeface="Times New Roman" pitchFamily="18" charset="0"/>
                <a:ea typeface="Calibri" pitchFamily="34" charset="0"/>
                <a:cs typeface="Times New Roman" pitchFamily="18" charset="0"/>
              </a:rPr>
              <a:t>. Filtruojama, tam kad pašalinti nuosėdas. Tada </a:t>
            </a:r>
            <a:r>
              <a:rPr lang="en-US" sz="2400" dirty="0" err="1" smtClean="0">
                <a:latin typeface="Times New Roman" pitchFamily="18" charset="0"/>
                <a:ea typeface="Calibri" pitchFamily="34" charset="0"/>
                <a:cs typeface="Times New Roman" pitchFamily="18" charset="0"/>
              </a:rPr>
              <a:t>vėl</a:t>
            </a:r>
            <a:r>
              <a:rPr lang="en-US" sz="2400" dirty="0" smtClean="0">
                <a:latin typeface="Times New Roman" pitchFamily="18" charset="0"/>
                <a:ea typeface="Calibri" pitchFamily="34" charset="0"/>
                <a:cs typeface="Times New Roman" pitchFamily="18" charset="0"/>
              </a:rPr>
              <a:t> </a:t>
            </a:r>
            <a:r>
              <a:rPr lang="en-US" sz="2400" dirty="0" err="1" smtClean="0">
                <a:latin typeface="Times New Roman" pitchFamily="18" charset="0"/>
                <a:ea typeface="Calibri" pitchFamily="34" charset="0"/>
                <a:cs typeface="Times New Roman" pitchFamily="18" charset="0"/>
              </a:rPr>
              <a:t>tiriamas</a:t>
            </a:r>
            <a:r>
              <a:rPr lang="en-US" sz="2400" dirty="0" smtClean="0">
                <a:latin typeface="Times New Roman" pitchFamily="18" charset="0"/>
                <a:ea typeface="Calibri" pitchFamily="34" charset="0"/>
                <a:cs typeface="Times New Roman" pitchFamily="18" charset="0"/>
              </a:rPr>
              <a:t> nitratų kiekis (gauti duomenys</a:t>
            </a:r>
            <a:r>
              <a:rPr lang="lt-LT" sz="2400" dirty="0" smtClean="0">
                <a:latin typeface="Times New Roman" pitchFamily="18" charset="0"/>
                <a:ea typeface="Calibri" pitchFamily="34" charset="0"/>
                <a:cs typeface="Times New Roman" pitchFamily="18" charset="0"/>
              </a:rPr>
              <a:t> </a:t>
            </a:r>
            <a:r>
              <a:rPr lang="en-US" sz="2400" dirty="0" smtClean="0">
                <a:latin typeface="Times New Roman" pitchFamily="18" charset="0"/>
                <a:ea typeface="Calibri" pitchFamily="34" charset="0"/>
                <a:cs typeface="Times New Roman" pitchFamily="18" charset="0"/>
              </a:rPr>
              <a:t>pateikti lentelėje).</a:t>
            </a:r>
            <a:endParaRPr lang="en-US" sz="2400" dirty="0" smtClean="0">
              <a:latin typeface="Times New Roman" pitchFamily="18" charset="0"/>
              <a:cs typeface="Times New Roman" pitchFamily="18" charset="0"/>
            </a:endParaRPr>
          </a:p>
        </p:txBody>
      </p:sp>
      <p:sp>
        <p:nvSpPr>
          <p:cNvPr id="3" name="Title 2"/>
          <p:cNvSpPr>
            <a:spLocks noGrp="1"/>
          </p:cNvSpPr>
          <p:nvPr>
            <p:ph type="title"/>
          </p:nvPr>
        </p:nvSpPr>
        <p:spPr>
          <a:xfrm>
            <a:off x="609600" y="228600"/>
            <a:ext cx="7498080" cy="1143000"/>
          </a:xfrm>
        </p:spPr>
        <p:txBody>
          <a:bodyPr/>
          <a:lstStyle/>
          <a:p>
            <a:r>
              <a:rPr lang="lt-LT" dirty="0" smtClean="0"/>
              <a:t>Valymo būdai:</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600200"/>
            <a:ext cx="8458200" cy="3046988"/>
          </a:xfrm>
          <a:prstGeom prst="rect">
            <a:avLst/>
          </a:prstGeom>
        </p:spPr>
        <p:txBody>
          <a:bodyPr wrap="square">
            <a:spAutoFit/>
          </a:bodyPr>
          <a:lstStyle/>
          <a:p>
            <a:r>
              <a:rPr lang="lt-LT" sz="2400" dirty="0" smtClean="0">
                <a:latin typeface="Times New Roman" pitchFamily="18" charset="0"/>
                <a:cs typeface="Times New Roman" pitchFamily="18" charset="0"/>
              </a:rPr>
              <a:t>   Aktyvuotoji </a:t>
            </a:r>
            <a:r>
              <a:rPr lang="lt-LT" sz="2400" dirty="0">
                <a:latin typeface="Times New Roman" pitchFamily="18" charset="0"/>
                <a:cs typeface="Times New Roman" pitchFamily="18" charset="0"/>
              </a:rPr>
              <a:t>anglis jau seniai yra naudojama vandeniui valyti ir jo </a:t>
            </a:r>
            <a:r>
              <a:rPr lang="lt-LT" sz="2400" dirty="0" smtClean="0">
                <a:latin typeface="Times New Roman" pitchFamily="18" charset="0"/>
                <a:cs typeface="Times New Roman" pitchFamily="18" charset="0"/>
              </a:rPr>
              <a:t>rodikliams </a:t>
            </a:r>
            <a:r>
              <a:rPr lang="lt-LT" sz="2400" dirty="0">
                <a:latin typeface="Times New Roman" pitchFamily="18" charset="0"/>
                <a:cs typeface="Times New Roman" pitchFamily="18" charset="0"/>
              </a:rPr>
              <a:t>gerinti (pašaliniam skoniui, kvapui, spalvai šalinti). Dėl didelės adsorbcinės gebos aktyvuota anglis efektyviai sugeria liekamąjį chlorą, ištirpusias dujas, organinius junginius. Tačiau, kadangi atbulinio plovimo metu susikaupusios organinės medžiagos sunkiai pasišalina iš anglies, į vandens išleidimo liniją gali pakliūti pliūpsnis nešvarumų. Siekiant išvengti tokio reiškinio, aktyvuotosios anglies užpildą būtina reguliariai </a:t>
            </a:r>
            <a:r>
              <a:rPr lang="lt-LT" sz="2400" dirty="0" smtClean="0">
                <a:latin typeface="Times New Roman" pitchFamily="18" charset="0"/>
                <a:cs typeface="Times New Roman" pitchFamily="18" charset="0"/>
              </a:rPr>
              <a:t>keisti.</a:t>
            </a:r>
            <a:endParaRPr lang="en-US" sz="2400" dirty="0">
              <a:latin typeface="Times New Roman" pitchFamily="18" charset="0"/>
              <a:cs typeface="Times New Roman" pitchFamily="18" charset="0"/>
            </a:endParaRPr>
          </a:p>
        </p:txBody>
      </p:sp>
      <p:sp>
        <p:nvSpPr>
          <p:cNvPr id="3" name="Title 2"/>
          <p:cNvSpPr>
            <a:spLocks noGrp="1"/>
          </p:cNvSpPr>
          <p:nvPr>
            <p:ph type="title"/>
          </p:nvPr>
        </p:nvSpPr>
        <p:spPr>
          <a:xfrm>
            <a:off x="838200" y="381000"/>
            <a:ext cx="7498080" cy="1143000"/>
          </a:xfrm>
        </p:spPr>
        <p:txBody>
          <a:bodyPr/>
          <a:lstStyle/>
          <a:p>
            <a:pPr algn="ctr"/>
            <a:r>
              <a:rPr lang="lt-LT" dirty="0" smtClean="0"/>
              <a:t>Aktyvuotoji anglis</a:t>
            </a:r>
            <a:endParaRPr lang="en-US" dirty="0"/>
          </a:p>
        </p:txBody>
      </p:sp>
    </p:spTree>
    <p:extLst>
      <p:ext uri="{BB962C8B-B14F-4D97-AF65-F5344CB8AC3E}">
        <p14:creationId xmlns:p14="http://schemas.microsoft.com/office/powerpoint/2010/main" val="35350386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174</TotalTime>
  <Words>1388</Words>
  <Application>Microsoft Office PowerPoint</Application>
  <PresentationFormat>On-screen Show (4:3)</PresentationFormat>
  <Paragraphs>162</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Solstice</vt:lpstr>
      <vt:lpstr>Mano gyvenamosios aplinkos vietos daržovių, vandens, dirvožemio užterštumas ir poveikis sveikatai</vt:lpstr>
      <vt:lpstr>Tikslas:</vt:lpstr>
      <vt:lpstr>Uždaviniai:</vt:lpstr>
      <vt:lpstr>Sveikatos apsaugos ministerija pabrėžia, jog nitratai ypač pavojingi: </vt:lpstr>
      <vt:lpstr>Darbo eiga:</vt:lpstr>
      <vt:lpstr>PowerPoint Presentation</vt:lpstr>
      <vt:lpstr>PowerPoint Presentation</vt:lpstr>
      <vt:lpstr>Valymo būdai:</vt:lpstr>
      <vt:lpstr>Aktyvuotoji anglis</vt:lpstr>
      <vt:lpstr>PowerPoint Presentation</vt:lpstr>
      <vt:lpstr>Nitratų kiekio palyginimo mėginiuose prieš valymą, išvalius aktyvintąja anglimi bei išvalius aliuminio oksidu vaizduojanti diagrama. </vt:lpstr>
      <vt:lpstr>Nitratų poveikis organizmui</vt:lpstr>
      <vt:lpstr>PowerPoint Presentation</vt:lpstr>
      <vt:lpstr>PowerPoint Presentation</vt:lpstr>
      <vt:lpstr>PowerPoint Presentation</vt:lpstr>
      <vt:lpstr>PowerPoint Presentation</vt:lpstr>
      <vt:lpstr>Nitratai daržovėse</vt:lpstr>
      <vt:lpstr>PowerPoint Presentation</vt:lpstr>
      <vt:lpstr>PowerPoint Presentation</vt:lpstr>
      <vt:lpstr>PowerPoint Presentation</vt:lpstr>
      <vt:lpstr>Išvados:</vt:lpstr>
      <vt:lpstr>Šaltiniai: </vt:lpstr>
      <vt:lpstr>AČIŪ UŽ DĖMESĮ:)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Mano gyvenamosios aplinkos vietos daržovių, vandens, dirvožemio užterštumas ir poveikis sveikatai</dc:title>
  <dc:creator>Namai</dc:creator>
  <cp:lastModifiedBy>Austėja Jonaitytė</cp:lastModifiedBy>
  <cp:revision>19</cp:revision>
  <dcterms:created xsi:type="dcterms:W3CDTF">2006-08-16T00:00:00Z</dcterms:created>
  <dcterms:modified xsi:type="dcterms:W3CDTF">2015-05-20T12:21:06Z</dcterms:modified>
</cp:coreProperties>
</file>