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sldIdLst>
    <p:sldId id="256" r:id="rId2"/>
    <p:sldId id="257" r:id="rId3"/>
    <p:sldId id="279" r:id="rId4"/>
    <p:sldId id="258" r:id="rId5"/>
    <p:sldId id="280" r:id="rId6"/>
    <p:sldId id="259" r:id="rId7"/>
    <p:sldId id="262" r:id="rId8"/>
    <p:sldId id="260" r:id="rId9"/>
    <p:sldId id="261"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7" r:id="rId23"/>
    <p:sldId id="289" r:id="rId24"/>
    <p:sldId id="286" r:id="rId25"/>
    <p:sldId id="290" r:id="rId26"/>
    <p:sldId id="296" r:id="rId27"/>
    <p:sldId id="291" r:id="rId28"/>
    <p:sldId id="292" r:id="rId29"/>
    <p:sldId id="293" r:id="rId30"/>
    <p:sldId id="295" r:id="rId31"/>
    <p:sldId id="278" r:id="rId32"/>
    <p:sldId id="283" r:id="rId33"/>
    <p:sldId id="282" r:id="rId34"/>
    <p:sldId id="294" r:id="rId35"/>
    <p:sldId id="28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4" autoAdjust="0"/>
    <p:restoredTop sz="94660"/>
  </p:normalViewPr>
  <p:slideViewPr>
    <p:cSldViewPr>
      <p:cViewPr>
        <p:scale>
          <a:sx n="114" d="100"/>
          <a:sy n="114" d="100"/>
        </p:scale>
        <p:origin x="-9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A97A6C-5C78-48B1-8172-54CED6A96797}" type="datetimeFigureOut">
              <a:rPr lang="en-US"/>
              <a:pPr>
                <a:defRPr/>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578B891-F777-43AA-995E-801075D4A82C}" type="slidenum">
              <a:rPr lang="en-US"/>
              <a:pPr>
                <a:defRPr/>
              </a:pPr>
              <a:t>‹#›</a:t>
            </a:fld>
            <a:endParaRPr lang="en-US"/>
          </a:p>
        </p:txBody>
      </p:sp>
    </p:spTree>
    <p:extLst>
      <p:ext uri="{BB962C8B-B14F-4D97-AF65-F5344CB8AC3E}">
        <p14:creationId xmlns:p14="http://schemas.microsoft.com/office/powerpoint/2010/main" val="1876878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t-LT"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22E24-86CD-4510-BBE0-FD0C32A0999F}"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E1A1D80-134F-49A1-A627-3FE26F4BF39A}" type="datetimeFigureOut">
              <a:rPr lang="en-US"/>
              <a:pPr>
                <a:defRPr/>
              </a:pPr>
              <a:t>5/20/2015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F142A63A-C1C7-4E79-9BAE-53BA3E9575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63D1D2-5903-4FD6-80F1-29AADA039333}" type="datetimeFigureOut">
              <a:rPr lang="en-US"/>
              <a:pPr>
                <a:defRPr/>
              </a:pPr>
              <a:t>5/20/2015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8569143-B707-47F7-9F25-D0AD1F80FC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A36810A-4011-455D-8F62-94F05307CF07}" type="datetimeFigureOut">
              <a:rPr lang="en-US"/>
              <a:pPr>
                <a:defRPr/>
              </a:pPr>
              <a:t>5/20/2015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0789CE-A488-49DD-BC5E-941AF13ED1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lt-LT"/>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lt-LT"/>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E68D6041-B391-4FDC-AA02-D51D4CAB9338}"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B5F2561-212B-4700-84E1-7D2C6657BF11}" type="datetimeFigureOut">
              <a:rPr lang="en-US"/>
              <a:pPr>
                <a:defRPr/>
              </a:pPr>
              <a:t>5/20/2015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9F3D11-11C6-4C20-AABF-B9CABE0827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BFE0085-CC96-45AA-BFC7-AFAE6617D82A}" type="datetimeFigureOut">
              <a:rPr lang="en-US"/>
              <a:pPr>
                <a:defRPr/>
              </a:pPr>
              <a:t>5/20/2015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02732F6-5989-458B-AABF-7A256C15F8E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B0E244B-CFB6-4198-AFCD-31C4A2079E22}" type="datetimeFigureOut">
              <a:rPr lang="en-US"/>
              <a:pPr>
                <a:defRPr/>
              </a:pPr>
              <a:t>5/20/2015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5F32D62-DFE7-47BE-A951-38D8907032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98043F1-CB4A-4EE4-9AA0-CB1E23D21573}" type="datetimeFigureOut">
              <a:rPr lang="en-US"/>
              <a:pPr>
                <a:defRPr/>
              </a:pPr>
              <a:t>5/20/2015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4211D33-30C3-4D3A-90DC-9429F55171B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D8115C1-ADC6-43D2-AFCD-9C08E214478D}" type="datetimeFigureOut">
              <a:rPr lang="en-US"/>
              <a:pPr>
                <a:defRPr/>
              </a:pPr>
              <a:t>5/20/2015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8F58CFA8-FF52-410B-9A67-6E44322C7BD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337CBCF-5180-47EE-91F6-0A880724C11C}" type="datetimeFigureOut">
              <a:rPr lang="en-US"/>
              <a:pPr>
                <a:defRPr/>
              </a:pPr>
              <a:t>5/20/2015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691684F-0A47-4374-A54F-FE84C9481E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BF85A0C-2579-47A7-AA06-4506EF0E721D}" type="datetimeFigureOut">
              <a:rPr lang="en-US"/>
              <a:pPr>
                <a:defRPr/>
              </a:pPr>
              <a:t>5/20/2015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B423FB4-B96E-48F5-B121-6B274731B3B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6C0475B9-D12E-46A3-8ADB-05C4D2F7A510}" type="datetimeFigureOut">
              <a:rPr lang="en-US"/>
              <a:pPr>
                <a:defRPr/>
              </a:pPr>
              <a:t>5/20/2015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B6EF981-8AC2-468C-B005-B2A050FA2E1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697E4583-7E1B-4A1F-80ED-EACF4B06FD04}" type="datetimeFigureOut">
              <a:rPr lang="en-US"/>
              <a:pPr>
                <a:defRPr/>
              </a:pPr>
              <a:t>5/20/2015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F48BA079-DDA9-4016-9D87-5ECBA051FC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7" r:id="rId5"/>
    <p:sldLayoutId id="2147483678" r:id="rId6"/>
    <p:sldLayoutId id="2147483672" r:id="rId7"/>
    <p:sldLayoutId id="2147483679" r:id="rId8"/>
    <p:sldLayoutId id="2147483680" r:id="rId9"/>
    <p:sldLayoutId id="2147483671" r:id="rId10"/>
    <p:sldLayoutId id="2147483670" r:id="rId11"/>
    <p:sldLayoutId id="2147483681" r:id="rId12"/>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suliniai.eu/kanalizacijos-irengima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530823"/>
          </a:xfrm>
          <a:solidFill>
            <a:schemeClr val="accent3"/>
          </a:solidFill>
        </p:spPr>
        <p:txBody>
          <a:bodyPr/>
          <a:lstStyle/>
          <a:p>
            <a:pPr fontAlgn="auto">
              <a:spcAft>
                <a:spcPts val="0"/>
              </a:spcAft>
              <a:defRPr/>
            </a:pPr>
            <a:r>
              <a:rPr lang="en-US" sz="6000" dirty="0" err="1" smtClean="0"/>
              <a:t>Atmosferos</a:t>
            </a:r>
            <a:r>
              <a:rPr lang="en-US" sz="6000" dirty="0" smtClean="0"/>
              <a:t> tar</a:t>
            </a:r>
            <a:r>
              <a:rPr lang="lt-LT" sz="6000" dirty="0" smtClean="0"/>
              <a:t>š</a:t>
            </a:r>
            <a:r>
              <a:rPr lang="en-US" sz="6000" dirty="0" smtClean="0"/>
              <a:t>a</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65760" indent="-256032" fontAlgn="auto">
              <a:spcAft>
                <a:spcPts val="0"/>
              </a:spcAft>
              <a:buFont typeface="Wingdings 3"/>
              <a:buChar char=""/>
              <a:defRPr/>
            </a:pPr>
            <a:r>
              <a:rPr lang="en-US" dirty="0" err="1" smtClean="0"/>
              <a:t>Aštuntos</a:t>
            </a:r>
            <a:r>
              <a:rPr lang="en-US" dirty="0" smtClean="0"/>
              <a:t> </a:t>
            </a:r>
            <a:r>
              <a:rPr lang="en-US" dirty="0" err="1" smtClean="0"/>
              <a:t>klasės</a:t>
            </a:r>
            <a:r>
              <a:rPr lang="en-US" dirty="0" smtClean="0"/>
              <a:t> </a:t>
            </a:r>
            <a:r>
              <a:rPr lang="en-US" dirty="0" err="1" smtClean="0"/>
              <a:t>mokiniai</a:t>
            </a:r>
            <a:r>
              <a:rPr lang="en-US" dirty="0" smtClean="0"/>
              <a:t> </a:t>
            </a:r>
            <a:r>
              <a:rPr lang="en-US" dirty="0" err="1" smtClean="0"/>
              <a:t>atliko</a:t>
            </a:r>
            <a:r>
              <a:rPr lang="en-US" dirty="0" smtClean="0"/>
              <a:t> </a:t>
            </a:r>
            <a:r>
              <a:rPr lang="en-US" dirty="0" err="1" smtClean="0"/>
              <a:t>Paberžės</a:t>
            </a:r>
            <a:r>
              <a:rPr lang="en-US" dirty="0" smtClean="0"/>
              <a:t> </a:t>
            </a:r>
            <a:r>
              <a:rPr lang="en-US" dirty="0" err="1" smtClean="0"/>
              <a:t>miestelio</a:t>
            </a:r>
            <a:r>
              <a:rPr lang="en-US" dirty="0" smtClean="0"/>
              <a:t> </a:t>
            </a:r>
            <a:r>
              <a:rPr lang="en-US" dirty="0" err="1" smtClean="0"/>
              <a:t>oro</a:t>
            </a:r>
            <a:r>
              <a:rPr lang="en-US" dirty="0" smtClean="0"/>
              <a:t> </a:t>
            </a:r>
            <a:r>
              <a:rPr lang="en-US" dirty="0" err="1" smtClean="0"/>
              <a:t>užterštumo</a:t>
            </a:r>
            <a:r>
              <a:rPr lang="en-US" dirty="0" smtClean="0"/>
              <a:t> </a:t>
            </a:r>
            <a:r>
              <a:rPr lang="en-US" dirty="0" err="1" smtClean="0"/>
              <a:t>preliminarinį</a:t>
            </a:r>
            <a:r>
              <a:rPr lang="en-US" dirty="0" smtClean="0"/>
              <a:t> </a:t>
            </a:r>
            <a:r>
              <a:rPr lang="en-US" dirty="0" err="1" smtClean="0"/>
              <a:t>tyrimą</a:t>
            </a:r>
            <a:r>
              <a:rPr lang="en-US" dirty="0" smtClean="0"/>
              <a:t>. </a:t>
            </a:r>
          </a:p>
          <a:p>
            <a:pPr marL="365760" indent="-256032" fontAlgn="auto">
              <a:spcAft>
                <a:spcPts val="0"/>
              </a:spcAft>
              <a:buFont typeface="Wingdings 3"/>
              <a:buChar char=""/>
              <a:defRPr/>
            </a:pPr>
            <a:r>
              <a:rPr lang="en-US" dirty="0" err="1" smtClean="0"/>
              <a:t>Panaudojome</a:t>
            </a:r>
            <a:r>
              <a:rPr lang="en-US" dirty="0" smtClean="0"/>
              <a:t> </a:t>
            </a:r>
            <a:r>
              <a:rPr lang="en-US" dirty="0" err="1" smtClean="0"/>
              <a:t>bioindikatorinį</a:t>
            </a:r>
            <a:r>
              <a:rPr lang="en-US" dirty="0" smtClean="0"/>
              <a:t> </a:t>
            </a:r>
            <a:r>
              <a:rPr lang="en-US" dirty="0" err="1" smtClean="0"/>
              <a:t>metodą</a:t>
            </a:r>
            <a:r>
              <a:rPr lang="en-US" dirty="0" smtClean="0"/>
              <a:t>.  </a:t>
            </a:r>
          </a:p>
          <a:p>
            <a:pPr marL="365760" indent="-256032" fontAlgn="auto">
              <a:spcAft>
                <a:spcPts val="0"/>
              </a:spcAft>
              <a:buFont typeface="Wingdings 3"/>
              <a:buChar char=""/>
              <a:defRPr/>
            </a:pPr>
            <a:r>
              <a:rPr lang="en-US" dirty="0" smtClean="0"/>
              <a:t>Tai </a:t>
            </a:r>
            <a:r>
              <a:rPr lang="en-US" dirty="0" err="1" smtClean="0"/>
              <a:t>metodas</a:t>
            </a:r>
            <a:r>
              <a:rPr lang="en-US" dirty="0" smtClean="0"/>
              <a:t> </a:t>
            </a:r>
            <a:r>
              <a:rPr lang="en-US" dirty="0" err="1" smtClean="0"/>
              <a:t>pagal</a:t>
            </a:r>
            <a:r>
              <a:rPr lang="en-US" dirty="0" smtClean="0"/>
              <a:t> </a:t>
            </a:r>
            <a:r>
              <a:rPr lang="en-US" dirty="0" err="1" smtClean="0"/>
              <a:t>kerpių</a:t>
            </a:r>
            <a:r>
              <a:rPr lang="en-US" dirty="0" smtClean="0"/>
              <a:t> </a:t>
            </a:r>
            <a:r>
              <a:rPr lang="en-US" dirty="0" err="1" smtClean="0"/>
              <a:t>rūšis</a:t>
            </a:r>
            <a:r>
              <a:rPr lang="en-US" dirty="0" smtClean="0"/>
              <a:t> </a:t>
            </a:r>
            <a:r>
              <a:rPr lang="en-US" dirty="0" err="1" smtClean="0"/>
              <a:t>apytiksliai</a:t>
            </a:r>
            <a:r>
              <a:rPr lang="en-US" dirty="0" smtClean="0"/>
              <a:t> </a:t>
            </a:r>
            <a:r>
              <a:rPr lang="en-US" dirty="0" err="1" smtClean="0"/>
              <a:t>nustatyti</a:t>
            </a:r>
            <a:r>
              <a:rPr lang="en-US" dirty="0" smtClean="0"/>
              <a:t>  </a:t>
            </a:r>
            <a:r>
              <a:rPr lang="en-US" dirty="0" err="1" smtClean="0"/>
              <a:t>oro</a:t>
            </a:r>
            <a:r>
              <a:rPr lang="en-US" dirty="0" smtClean="0"/>
              <a:t> </a:t>
            </a:r>
            <a:r>
              <a:rPr lang="en-US" dirty="0" err="1" smtClean="0"/>
              <a:t>užterštumo</a:t>
            </a:r>
            <a:r>
              <a:rPr lang="en-US" dirty="0" smtClean="0"/>
              <a:t>  </a:t>
            </a:r>
            <a:r>
              <a:rPr lang="en-US" dirty="0" err="1" smtClean="0"/>
              <a:t>lygį</a:t>
            </a:r>
            <a:r>
              <a:rPr lang="en-US" dirty="0" smtClean="0"/>
              <a:t>. </a:t>
            </a:r>
          </a:p>
          <a:p>
            <a:pPr marL="365760" indent="-256032" fontAlgn="auto">
              <a:spcAft>
                <a:spcPts val="0"/>
              </a:spcAft>
              <a:buFont typeface="Wingdings 3"/>
              <a:buChar char=""/>
              <a:defRPr/>
            </a:pPr>
            <a:r>
              <a:rPr lang="en-US" dirty="0" smtClean="0"/>
              <a:t>Tam </a:t>
            </a:r>
            <a:r>
              <a:rPr lang="en-US" dirty="0" err="1" smtClean="0"/>
              <a:t>naudojome</a:t>
            </a:r>
            <a:r>
              <a:rPr lang="en-US" dirty="0" smtClean="0"/>
              <a:t> </a:t>
            </a:r>
            <a:r>
              <a:rPr lang="en-US" dirty="0" err="1" smtClean="0"/>
              <a:t>kerpių</a:t>
            </a:r>
            <a:r>
              <a:rPr lang="en-US" dirty="0" smtClean="0"/>
              <a:t> </a:t>
            </a:r>
            <a:r>
              <a:rPr lang="en-US" dirty="0" err="1" smtClean="0"/>
              <a:t>rūšių</a:t>
            </a:r>
            <a:r>
              <a:rPr lang="en-US" dirty="0" smtClean="0"/>
              <a:t> </a:t>
            </a:r>
            <a:r>
              <a:rPr lang="en-US" dirty="0" err="1" smtClean="0"/>
              <a:t>katalogus</a:t>
            </a:r>
            <a:r>
              <a:rPr lang="en-US" dirty="0" smtClean="0"/>
              <a:t>,  </a:t>
            </a:r>
            <a:r>
              <a:rPr lang="en-US" dirty="0" err="1" smtClean="0"/>
              <a:t>topografinį</a:t>
            </a:r>
            <a:r>
              <a:rPr lang="en-US" dirty="0" smtClean="0"/>
              <a:t> </a:t>
            </a:r>
            <a:r>
              <a:rPr lang="en-US" dirty="0" err="1" smtClean="0"/>
              <a:t>žemėlapį</a:t>
            </a:r>
            <a:r>
              <a:rPr lang="en-US" dirty="0" smtClean="0"/>
              <a:t>, </a:t>
            </a:r>
            <a:r>
              <a:rPr lang="en-US" dirty="0" err="1" smtClean="0"/>
              <a:t>pažymėtuose</a:t>
            </a:r>
            <a:r>
              <a:rPr lang="en-US" dirty="0" smtClean="0"/>
              <a:t> </a:t>
            </a:r>
            <a:r>
              <a:rPr lang="en-US" dirty="0" err="1" smtClean="0"/>
              <a:t>kelio</a:t>
            </a:r>
            <a:r>
              <a:rPr lang="en-US" dirty="0" smtClean="0"/>
              <a:t>  </a:t>
            </a:r>
            <a:r>
              <a:rPr lang="en-US" dirty="0" err="1" smtClean="0"/>
              <a:t>taškuose</a:t>
            </a:r>
            <a:r>
              <a:rPr lang="lt-LT" dirty="0" smtClean="0"/>
              <a:t> f</a:t>
            </a:r>
            <a:r>
              <a:rPr lang="en-US" dirty="0" err="1" smtClean="0"/>
              <a:t>otografavome</a:t>
            </a:r>
            <a:r>
              <a:rPr lang="en-US" dirty="0" smtClean="0"/>
              <a:t> </a:t>
            </a:r>
            <a:r>
              <a:rPr lang="en-US" dirty="0" err="1" smtClean="0"/>
              <a:t>kerpių</a:t>
            </a:r>
            <a:r>
              <a:rPr lang="en-US" dirty="0" smtClean="0"/>
              <a:t> </a:t>
            </a:r>
            <a:r>
              <a:rPr lang="en-US" dirty="0" err="1" smtClean="0"/>
              <a:t>rūšis</a:t>
            </a:r>
            <a:r>
              <a:rPr lang="en-US" dirty="0" smtClean="0"/>
              <a:t>, </a:t>
            </a:r>
            <a:r>
              <a:rPr lang="en-US" dirty="0" err="1" smtClean="0"/>
              <a:t>augančias</a:t>
            </a:r>
            <a:r>
              <a:rPr lang="en-US" dirty="0" smtClean="0"/>
              <a:t> ant </a:t>
            </a:r>
            <a:r>
              <a:rPr lang="en-US" dirty="0" err="1" smtClean="0"/>
              <a:t>medžių</a:t>
            </a:r>
            <a:r>
              <a:rPr lang="en-US" dirty="0" smtClean="0"/>
              <a:t> metro </a:t>
            </a:r>
            <a:r>
              <a:rPr lang="en-US" dirty="0" err="1" smtClean="0"/>
              <a:t>aukštyje</a:t>
            </a:r>
            <a:r>
              <a:rPr lang="en-US" dirty="0" smtClean="0"/>
              <a:t>. </a:t>
            </a:r>
            <a:r>
              <a:rPr lang="en-US" dirty="0" err="1" smtClean="0"/>
              <a:t>Darėme</a:t>
            </a:r>
            <a:r>
              <a:rPr lang="en-US" dirty="0" smtClean="0"/>
              <a:t>  </a:t>
            </a:r>
            <a:r>
              <a:rPr lang="en-US" dirty="0" err="1" smtClean="0"/>
              <a:t>išvadas</a:t>
            </a:r>
            <a:r>
              <a:rPr lang="en-US" dirty="0" smtClean="0"/>
              <a:t>. </a:t>
            </a:r>
          </a:p>
          <a:p>
            <a:pPr marL="365760" indent="-256032" fontAlgn="auto">
              <a:spcAft>
                <a:spcPts val="0"/>
              </a:spcAft>
              <a:buFont typeface="Wingdings 3"/>
              <a:buChar char=""/>
              <a:defRPr/>
            </a:pPr>
            <a:r>
              <a:rPr lang="en-US" dirty="0" err="1" smtClean="0"/>
              <a:t>Tirtos</a:t>
            </a:r>
            <a:r>
              <a:rPr lang="en-US" dirty="0" smtClean="0"/>
              <a:t>  </a:t>
            </a:r>
            <a:r>
              <a:rPr lang="en-US" dirty="0" err="1" smtClean="0"/>
              <a:t>teritorijos</a:t>
            </a:r>
            <a:r>
              <a:rPr lang="en-US" dirty="0" smtClean="0"/>
              <a:t>: </a:t>
            </a:r>
          </a:p>
          <a:p>
            <a:pPr marL="365760" indent="-256032" fontAlgn="auto">
              <a:spcAft>
                <a:spcPts val="0"/>
              </a:spcAft>
              <a:buFont typeface="Wingdings 3"/>
              <a:buChar char=""/>
              <a:defRPr/>
            </a:pPr>
            <a:r>
              <a:rPr lang="en-US" dirty="0" smtClean="0"/>
              <a:t>1.,,Verdenės </a:t>
            </a:r>
            <a:r>
              <a:rPr lang="en-US" dirty="0" err="1" smtClean="0"/>
              <a:t>gimnazijos</a:t>
            </a:r>
            <a:r>
              <a:rPr lang="en-US" dirty="0" smtClean="0"/>
              <a:t>“ </a:t>
            </a:r>
            <a:r>
              <a:rPr lang="en-US" dirty="0" err="1" smtClean="0"/>
              <a:t>teritorija</a:t>
            </a:r>
            <a:r>
              <a:rPr lang="en-US" dirty="0" smtClean="0"/>
              <a:t>.</a:t>
            </a:r>
          </a:p>
          <a:p>
            <a:pPr marL="365760" indent="-256032" fontAlgn="auto">
              <a:spcAft>
                <a:spcPts val="0"/>
              </a:spcAft>
              <a:buFont typeface="Wingdings 3"/>
              <a:buChar char=""/>
              <a:defRPr/>
            </a:pPr>
            <a:r>
              <a:rPr lang="en-US" dirty="0" smtClean="0"/>
              <a:t>2. </a:t>
            </a:r>
            <a:r>
              <a:rPr lang="lt-LT" dirty="0" smtClean="0"/>
              <a:t>Vilniaus gatvė.</a:t>
            </a:r>
          </a:p>
          <a:p>
            <a:pPr marL="365760" indent="-256032" fontAlgn="auto">
              <a:spcAft>
                <a:spcPts val="0"/>
              </a:spcAft>
              <a:buFont typeface="Wingdings 3"/>
              <a:buChar char=""/>
              <a:defRPr/>
            </a:pPr>
            <a:r>
              <a:rPr lang="lt-LT" dirty="0" smtClean="0"/>
              <a:t>3.Sodų gatvė.</a:t>
            </a:r>
          </a:p>
          <a:p>
            <a:pPr marL="365760" indent="-256032" fontAlgn="auto">
              <a:spcAft>
                <a:spcPts val="0"/>
              </a:spcAft>
              <a:buFont typeface="Wingdings 3"/>
              <a:buChar char=""/>
              <a:defRPr/>
            </a:pPr>
            <a:r>
              <a:rPr lang="lt-LT" dirty="0" smtClean="0"/>
              <a:t>4.Autobusų stovėjimo aikštelė.</a:t>
            </a:r>
            <a:endParaRPr lang="en-US" dirty="0" smtClean="0"/>
          </a:p>
          <a:p>
            <a:pPr marL="365760" indent="-256032" fontAlgn="auto">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sz="half" idx="1"/>
          </p:nvPr>
        </p:nvSpPr>
        <p:spPr>
          <a:xfrm>
            <a:off x="1370013" y="1827213"/>
            <a:ext cx="3589337" cy="4114800"/>
          </a:xfrm>
        </p:spPr>
        <p:txBody>
          <a:bodyPr/>
          <a:lstStyle/>
          <a:p>
            <a:pPr>
              <a:lnSpc>
                <a:spcPct val="90000"/>
              </a:lnSpc>
            </a:pPr>
            <a:endParaRPr lang="lt-LT" sz="2500" smtClean="0"/>
          </a:p>
        </p:txBody>
      </p:sp>
      <p:sp>
        <p:nvSpPr>
          <p:cNvPr id="25602" name="Rectangle 4"/>
          <p:cNvSpPr>
            <a:spLocks noGrp="1" noChangeArrowheads="1"/>
          </p:cNvSpPr>
          <p:nvPr>
            <p:ph sz="half" idx="2"/>
          </p:nvPr>
        </p:nvSpPr>
        <p:spPr>
          <a:xfrm>
            <a:off x="5094288" y="1827213"/>
            <a:ext cx="3589337" cy="4114800"/>
          </a:xfrm>
        </p:spPr>
        <p:txBody>
          <a:bodyPr/>
          <a:lstStyle/>
          <a:p>
            <a:r>
              <a:rPr lang="lt-LT" sz="2100" b="1" smtClean="0">
                <a:latin typeface="Bookman Old Style" pitchFamily="18" charset="0"/>
              </a:rPr>
              <a:t>Gniužulas krūmiškas,</a:t>
            </a:r>
          </a:p>
          <a:p>
            <a:pPr>
              <a:buFont typeface="Wingdings" pitchFamily="2" charset="2"/>
              <a:buNone/>
            </a:pPr>
            <a:r>
              <a:rPr lang="lt-LT" sz="2100" b="1" smtClean="0">
                <a:latin typeface="Bookman Old Style" pitchFamily="18" charset="0"/>
              </a:rPr>
              <a:t>   40-150 mm ilgio, skiaučių plotis iki 10-20 mm.</a:t>
            </a:r>
            <a:endParaRPr lang="en-US" sz="2100" b="1" smtClean="0">
              <a:latin typeface="Bookman Old Style" pitchFamily="18" charset="0"/>
            </a:endParaRPr>
          </a:p>
          <a:p>
            <a:pPr>
              <a:buFont typeface="Wingdings" pitchFamily="2" charset="2"/>
              <a:buNone/>
            </a:pPr>
            <a:endParaRPr lang="lt-LT" sz="2100" b="1" smtClean="0">
              <a:latin typeface="Bookman Old Style" pitchFamily="18" charset="0"/>
            </a:endParaRPr>
          </a:p>
          <a:p>
            <a:r>
              <a:rPr lang="lt-LT" sz="2100" b="1" smtClean="0">
                <a:latin typeface="Bookman Old Style" pitchFamily="18" charset="0"/>
              </a:rPr>
              <a:t>Auga ant lapuočių medžių kamienų (miške, sode, pakelėse).</a:t>
            </a:r>
          </a:p>
          <a:p>
            <a:pPr>
              <a:buFont typeface="Wingdings" pitchFamily="2" charset="2"/>
              <a:buNone/>
            </a:pPr>
            <a:r>
              <a:rPr lang="lt-LT" sz="2100" b="1" smtClean="0"/>
              <a:t>  </a:t>
            </a:r>
          </a:p>
          <a:p>
            <a:endParaRPr lang="en-US" sz="2100" b="1" smtClean="0"/>
          </a:p>
        </p:txBody>
      </p:sp>
      <p:sp>
        <p:nvSpPr>
          <p:cNvPr id="11266"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UOSINĖ RAMALINA-</a:t>
            </a:r>
            <a:br>
              <a:rPr lang="lt-LT" sz="3200">
                <a:solidFill>
                  <a:srgbClr val="009900"/>
                </a:solidFill>
                <a:latin typeface="Bookman Old Style" pitchFamily="18" charset="0"/>
              </a:rPr>
            </a:br>
            <a:r>
              <a:rPr lang="lt-LT" sz="3200" i="1">
                <a:solidFill>
                  <a:srgbClr val="009900"/>
                </a:solidFill>
                <a:latin typeface="Bookman Old Style" pitchFamily="18" charset="0"/>
              </a:rPr>
              <a:t>Ramalina fraxinea (L)</a:t>
            </a:r>
            <a:endParaRPr lang="en-US" sz="3200" i="1">
              <a:solidFill>
                <a:srgbClr val="009900"/>
              </a:solidFill>
              <a:latin typeface="Bookman Old Style" pitchFamily="18" charset="0"/>
            </a:endParaRPr>
          </a:p>
        </p:txBody>
      </p:sp>
      <p:pic>
        <p:nvPicPr>
          <p:cNvPr id="25604" name="Picture 5" descr="Ramalina_fraxinea_l"/>
          <p:cNvPicPr>
            <a:picLocks noChangeAspect="1" noChangeArrowheads="1"/>
          </p:cNvPicPr>
          <p:nvPr/>
        </p:nvPicPr>
        <p:blipFill>
          <a:blip r:embed="rId2"/>
          <a:srcRect/>
          <a:stretch>
            <a:fillRect/>
          </a:stretch>
        </p:blipFill>
        <p:spPr bwMode="auto">
          <a:xfrm>
            <a:off x="395288" y="1557338"/>
            <a:ext cx="416877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sz="half" idx="1"/>
          </p:nvPr>
        </p:nvSpPr>
        <p:spPr>
          <a:xfrm>
            <a:off x="1370013" y="1827213"/>
            <a:ext cx="3589337" cy="4114800"/>
          </a:xfrm>
        </p:spPr>
        <p:txBody>
          <a:bodyPr/>
          <a:lstStyle/>
          <a:p>
            <a:pPr lvl="4">
              <a:buFont typeface="Wingdings" pitchFamily="2" charset="2"/>
              <a:buNone/>
            </a:pPr>
            <a:endParaRPr lang="lt-LT" sz="1700" smtClean="0"/>
          </a:p>
        </p:txBody>
      </p:sp>
      <p:sp>
        <p:nvSpPr>
          <p:cNvPr id="26626" name="Rectangle 4"/>
          <p:cNvSpPr>
            <a:spLocks noGrp="1" noChangeArrowheads="1"/>
          </p:cNvSpPr>
          <p:nvPr>
            <p:ph sz="half" idx="2"/>
          </p:nvPr>
        </p:nvSpPr>
        <p:spPr>
          <a:xfrm>
            <a:off x="5094288" y="1984375"/>
            <a:ext cx="3589337" cy="3957638"/>
          </a:xfrm>
        </p:spPr>
        <p:txBody>
          <a:bodyPr/>
          <a:lstStyle/>
          <a:p>
            <a:r>
              <a:rPr lang="en-US" sz="2500" b="1" smtClean="0">
                <a:latin typeface="Bookman Old Style" pitchFamily="18" charset="0"/>
              </a:rPr>
              <a:t>Gniu</a:t>
            </a:r>
            <a:r>
              <a:rPr lang="lt-LT" sz="2500" b="1" smtClean="0">
                <a:latin typeface="Bookman Old Style" pitchFamily="18" charset="0"/>
              </a:rPr>
              <a:t>žulas krūmiškas</a:t>
            </a:r>
            <a:r>
              <a:rPr lang="lt-LT" sz="2500" b="1" smtClean="0"/>
              <a:t>.</a:t>
            </a:r>
          </a:p>
          <a:p>
            <a:pPr>
              <a:buFont typeface="Wingdings" pitchFamily="2" charset="2"/>
              <a:buNone/>
            </a:pPr>
            <a:endParaRPr lang="lt-LT" sz="2500" b="1" smtClean="0"/>
          </a:p>
          <a:p>
            <a:r>
              <a:rPr lang="lt-LT" sz="2500" b="1" smtClean="0">
                <a:latin typeface="Bookman Old Style" pitchFamily="18" charset="0"/>
              </a:rPr>
              <a:t>Rūšis paplitusi pietryčių Lietuvos pušynuose, aukštapelkėse.</a:t>
            </a:r>
          </a:p>
          <a:p>
            <a:pPr>
              <a:buFont typeface="Wingdings" pitchFamily="2" charset="2"/>
              <a:buNone/>
            </a:pPr>
            <a:r>
              <a:rPr lang="lt-LT" sz="2500" b="1" smtClean="0"/>
              <a:t>    </a:t>
            </a:r>
            <a:endParaRPr lang="en-US" sz="2500" b="1" smtClean="0"/>
          </a:p>
        </p:txBody>
      </p:sp>
      <p:sp>
        <p:nvSpPr>
          <p:cNvPr id="8194" name="Rectangle 2"/>
          <p:cNvSpPr>
            <a:spLocks noGrp="1" noChangeArrowheads="1"/>
          </p:cNvSpPr>
          <p:nvPr>
            <p:ph type="title"/>
          </p:nvPr>
        </p:nvSpPr>
        <p:spPr>
          <a:xfrm>
            <a:off x="179388" y="0"/>
            <a:ext cx="8229600" cy="1557338"/>
          </a:xfrm>
        </p:spPr>
        <p:txBody>
          <a:bodyPr/>
          <a:lstStyle/>
          <a:p>
            <a:pPr fontAlgn="auto">
              <a:spcAft>
                <a:spcPts val="0"/>
              </a:spcAft>
              <a:defRPr/>
            </a:pPr>
            <a:r>
              <a:rPr lang="lt-LT" sz="3200">
                <a:solidFill>
                  <a:srgbClr val="009900"/>
                </a:solidFill>
                <a:latin typeface="Bookman Old Style" pitchFamily="18" charset="0"/>
              </a:rPr>
              <a:t>ELNINĖ ŠIURĖ</a:t>
            </a:r>
            <a:r>
              <a:rPr lang="en-US" sz="3200">
                <a:solidFill>
                  <a:srgbClr val="009900"/>
                </a:solidFill>
                <a:latin typeface="Bookman Old Style" pitchFamily="18" charset="0"/>
              </a:rPr>
              <a:t>-</a:t>
            </a:r>
            <a:br>
              <a:rPr lang="en-US" sz="3200">
                <a:solidFill>
                  <a:srgbClr val="009900"/>
                </a:solidFill>
                <a:latin typeface="Bookman Old Style" pitchFamily="18" charset="0"/>
              </a:rPr>
            </a:br>
            <a:r>
              <a:rPr lang="en-US" sz="3200" i="1">
                <a:solidFill>
                  <a:srgbClr val="009900"/>
                </a:solidFill>
                <a:latin typeface="Bookman Old Style" pitchFamily="18" charset="0"/>
              </a:rPr>
              <a:t>Cladonia rangiferina (L.)</a:t>
            </a:r>
          </a:p>
        </p:txBody>
      </p:sp>
      <p:pic>
        <p:nvPicPr>
          <p:cNvPr id="26628" name="Picture 5" descr="Cladonia_rangiferina_JP_Img_20040216_021"/>
          <p:cNvPicPr>
            <a:picLocks noChangeAspect="1" noChangeArrowheads="1"/>
          </p:cNvPicPr>
          <p:nvPr/>
        </p:nvPicPr>
        <p:blipFill>
          <a:blip r:embed="rId2"/>
          <a:srcRect/>
          <a:stretch>
            <a:fillRect/>
          </a:stretch>
        </p:blipFill>
        <p:spPr bwMode="auto">
          <a:xfrm>
            <a:off x="468313" y="1628775"/>
            <a:ext cx="404812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sz="half" idx="1"/>
          </p:nvPr>
        </p:nvSpPr>
        <p:spPr>
          <a:xfrm>
            <a:off x="1370013" y="1827213"/>
            <a:ext cx="3589337" cy="4114800"/>
          </a:xfrm>
        </p:spPr>
        <p:txBody>
          <a:bodyPr/>
          <a:lstStyle/>
          <a:p>
            <a:pPr>
              <a:lnSpc>
                <a:spcPct val="90000"/>
              </a:lnSpc>
            </a:pPr>
            <a:endParaRPr lang="lt-LT" sz="2500" smtClean="0"/>
          </a:p>
        </p:txBody>
      </p:sp>
      <p:sp>
        <p:nvSpPr>
          <p:cNvPr id="27650" name="Rectangle 4"/>
          <p:cNvSpPr>
            <a:spLocks noGrp="1" noChangeArrowheads="1"/>
          </p:cNvSpPr>
          <p:nvPr>
            <p:ph sz="half" idx="2"/>
          </p:nvPr>
        </p:nvSpPr>
        <p:spPr>
          <a:xfrm>
            <a:off x="5027613" y="1917700"/>
            <a:ext cx="3651250" cy="3994150"/>
          </a:xfrm>
        </p:spPr>
        <p:txBody>
          <a:bodyPr/>
          <a:lstStyle/>
          <a:p>
            <a:pPr>
              <a:lnSpc>
                <a:spcPct val="90000"/>
              </a:lnSpc>
            </a:pPr>
            <a:r>
              <a:rPr lang="lt-LT" sz="2500" b="1" smtClean="0">
                <a:latin typeface="Bookman Old Style" pitchFamily="18" charset="0"/>
              </a:rPr>
              <a:t>Gniužulas krūmiškas.</a:t>
            </a:r>
          </a:p>
          <a:p>
            <a:pPr>
              <a:lnSpc>
                <a:spcPct val="90000"/>
              </a:lnSpc>
              <a:buFont typeface="Wingdings" pitchFamily="2" charset="2"/>
              <a:buNone/>
            </a:pPr>
            <a:endParaRPr lang="lt-LT" sz="2500" b="1" smtClean="0">
              <a:latin typeface="Bookman Old Style" pitchFamily="18" charset="0"/>
            </a:endParaRPr>
          </a:p>
          <a:p>
            <a:pPr>
              <a:lnSpc>
                <a:spcPct val="90000"/>
              </a:lnSpc>
            </a:pPr>
            <a:r>
              <a:rPr lang="lt-LT" sz="2500" b="1" smtClean="0">
                <a:latin typeface="Bookman Old Style" pitchFamily="18" charset="0"/>
              </a:rPr>
              <a:t>Auga ant lapuočių – uosių, klevų ir kitų medžių kamienų  tiek miškuose, tiek soduose, pakelėse.</a:t>
            </a:r>
          </a:p>
          <a:p>
            <a:pPr>
              <a:lnSpc>
                <a:spcPct val="90000"/>
              </a:lnSpc>
              <a:buFont typeface="Wingdings" pitchFamily="2" charset="2"/>
              <a:buNone/>
            </a:pPr>
            <a:r>
              <a:rPr lang="lt-LT" sz="2500" b="1" smtClean="0">
                <a:latin typeface="Bookman Old Style" pitchFamily="18" charset="0"/>
              </a:rPr>
              <a:t>    </a:t>
            </a:r>
          </a:p>
          <a:p>
            <a:pPr>
              <a:lnSpc>
                <a:spcPct val="90000"/>
              </a:lnSpc>
            </a:pPr>
            <a:endParaRPr lang="en-US" sz="2500" b="1" smtClean="0">
              <a:latin typeface="Bookman Old Style" pitchFamily="18" charset="0"/>
            </a:endParaRPr>
          </a:p>
        </p:txBody>
      </p:sp>
      <p:sp>
        <p:nvSpPr>
          <p:cNvPr id="9218"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ISLANDINĖ KERPENA-</a:t>
            </a:r>
            <a:br>
              <a:rPr lang="lt-LT" sz="3200">
                <a:solidFill>
                  <a:srgbClr val="009900"/>
                </a:solidFill>
                <a:latin typeface="Bookman Old Style" pitchFamily="18" charset="0"/>
              </a:rPr>
            </a:br>
            <a:r>
              <a:rPr lang="lt-LT" sz="3200" i="1">
                <a:solidFill>
                  <a:srgbClr val="009900"/>
                </a:solidFill>
                <a:latin typeface="Bookman Old Style" pitchFamily="18" charset="0"/>
              </a:rPr>
              <a:t>Cetraria islandica (L)</a:t>
            </a:r>
            <a:endParaRPr lang="en-US" sz="3200" i="1">
              <a:solidFill>
                <a:srgbClr val="009900"/>
              </a:solidFill>
              <a:latin typeface="Bookman Old Style" pitchFamily="18" charset="0"/>
            </a:endParaRPr>
          </a:p>
        </p:txBody>
      </p:sp>
      <p:pic>
        <p:nvPicPr>
          <p:cNvPr id="27652" name="Picture 5" descr="Cetraria"/>
          <p:cNvPicPr>
            <a:picLocks noChangeAspect="1" noChangeArrowheads="1"/>
          </p:cNvPicPr>
          <p:nvPr/>
        </p:nvPicPr>
        <p:blipFill>
          <a:blip r:embed="rId2"/>
          <a:srcRect/>
          <a:stretch>
            <a:fillRect/>
          </a:stretch>
        </p:blipFill>
        <p:spPr bwMode="auto">
          <a:xfrm>
            <a:off x="385763" y="1628775"/>
            <a:ext cx="4113212"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sz="half" idx="1"/>
          </p:nvPr>
        </p:nvSpPr>
        <p:spPr>
          <a:xfrm>
            <a:off x="1370013" y="1827213"/>
            <a:ext cx="3589337" cy="4114800"/>
          </a:xfrm>
        </p:spPr>
        <p:txBody>
          <a:bodyPr/>
          <a:lstStyle/>
          <a:p>
            <a:endParaRPr lang="lt-LT" sz="2500" smtClean="0"/>
          </a:p>
        </p:txBody>
      </p:sp>
      <p:sp>
        <p:nvSpPr>
          <p:cNvPr id="28674" name="Rectangle 4"/>
          <p:cNvSpPr>
            <a:spLocks noGrp="1" noChangeArrowheads="1"/>
          </p:cNvSpPr>
          <p:nvPr>
            <p:ph sz="half" idx="2"/>
          </p:nvPr>
        </p:nvSpPr>
        <p:spPr>
          <a:xfrm>
            <a:off x="5094288" y="1827213"/>
            <a:ext cx="3589337" cy="4114800"/>
          </a:xfrm>
        </p:spPr>
        <p:txBody>
          <a:bodyPr/>
          <a:lstStyle/>
          <a:p>
            <a:r>
              <a:rPr lang="lt-LT" sz="2500" b="1" smtClean="0">
                <a:latin typeface="Bookman Old Style" pitchFamily="18" charset="0"/>
              </a:rPr>
              <a:t>Gniužulas krūmiškas, išleidžia 30 cm ilgio “barzdą”.</a:t>
            </a:r>
          </a:p>
          <a:p>
            <a:pPr>
              <a:buFont typeface="Wingdings" pitchFamily="2" charset="2"/>
              <a:buNone/>
            </a:pPr>
            <a:endParaRPr lang="lt-LT" sz="2500" b="1" smtClean="0">
              <a:latin typeface="Bookman Old Style" pitchFamily="18" charset="0"/>
            </a:endParaRPr>
          </a:p>
          <a:p>
            <a:r>
              <a:rPr lang="lt-LT" sz="2500" b="1" smtClean="0">
                <a:latin typeface="Bookman Old Style" pitchFamily="18" charset="0"/>
              </a:rPr>
              <a:t>Auga ant lapuočių  bei spygliuočių medžių.</a:t>
            </a:r>
          </a:p>
          <a:p>
            <a:pPr>
              <a:buFont typeface="Wingdings" pitchFamily="2" charset="2"/>
              <a:buNone/>
            </a:pPr>
            <a:r>
              <a:rPr lang="lt-LT" sz="2500" b="1" smtClean="0"/>
              <a:t>   </a:t>
            </a:r>
            <a:endParaRPr lang="en-US" sz="2500" b="1" smtClean="0"/>
          </a:p>
        </p:txBody>
      </p:sp>
      <p:sp>
        <p:nvSpPr>
          <p:cNvPr id="10242"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BARZDOTOJI KEDENĖ-</a:t>
            </a:r>
            <a:br>
              <a:rPr lang="lt-LT" sz="3200">
                <a:solidFill>
                  <a:srgbClr val="009900"/>
                </a:solidFill>
                <a:latin typeface="Bookman Old Style" pitchFamily="18" charset="0"/>
              </a:rPr>
            </a:br>
            <a:r>
              <a:rPr lang="lt-LT" sz="3200" i="1">
                <a:solidFill>
                  <a:srgbClr val="009900"/>
                </a:solidFill>
                <a:latin typeface="Bookman Old Style" pitchFamily="18" charset="0"/>
              </a:rPr>
              <a:t>Usnea dasypoda (Arch</a:t>
            </a:r>
            <a:r>
              <a:rPr lang="lt-LT" sz="3200">
                <a:solidFill>
                  <a:srgbClr val="009900"/>
                </a:solidFill>
                <a:latin typeface="Bookman Old Style" pitchFamily="18" charset="0"/>
              </a:rPr>
              <a:t>.) </a:t>
            </a:r>
            <a:r>
              <a:rPr lang="lt-LT" sz="3200" i="1">
                <a:solidFill>
                  <a:srgbClr val="009900"/>
                </a:solidFill>
                <a:latin typeface="Bookman Old Style" pitchFamily="18" charset="0"/>
              </a:rPr>
              <a:t>Rohl.)</a:t>
            </a:r>
            <a:endParaRPr lang="en-US" sz="3200" i="1">
              <a:solidFill>
                <a:srgbClr val="009900"/>
              </a:solidFill>
              <a:latin typeface="Bookman Old Style" pitchFamily="18" charset="0"/>
            </a:endParaRPr>
          </a:p>
        </p:txBody>
      </p:sp>
      <p:pic>
        <p:nvPicPr>
          <p:cNvPr id="28676" name="Picture 5" descr="450px-Usnea_filipendula"/>
          <p:cNvPicPr>
            <a:picLocks noChangeAspect="1" noChangeArrowheads="1"/>
          </p:cNvPicPr>
          <p:nvPr/>
        </p:nvPicPr>
        <p:blipFill>
          <a:blip r:embed="rId2"/>
          <a:srcRect/>
          <a:stretch>
            <a:fillRect/>
          </a:stretch>
        </p:blipFill>
        <p:spPr bwMode="auto">
          <a:xfrm>
            <a:off x="473075" y="1601788"/>
            <a:ext cx="4035425" cy="477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sz="half" idx="1"/>
          </p:nvPr>
        </p:nvSpPr>
        <p:spPr>
          <a:xfrm>
            <a:off x="1370013" y="1827213"/>
            <a:ext cx="3589337" cy="4114800"/>
          </a:xfrm>
        </p:spPr>
        <p:txBody>
          <a:bodyPr/>
          <a:lstStyle/>
          <a:p>
            <a:endParaRPr lang="lt-LT" sz="2100" smtClean="0"/>
          </a:p>
        </p:txBody>
      </p:sp>
      <p:sp>
        <p:nvSpPr>
          <p:cNvPr id="29698" name="Rectangle 4"/>
          <p:cNvSpPr>
            <a:spLocks noGrp="1" noChangeArrowheads="1"/>
          </p:cNvSpPr>
          <p:nvPr>
            <p:ph sz="half" idx="2"/>
          </p:nvPr>
        </p:nvSpPr>
        <p:spPr>
          <a:xfrm>
            <a:off x="5094288" y="1827213"/>
            <a:ext cx="3589337" cy="4114800"/>
          </a:xfrm>
        </p:spPr>
        <p:txBody>
          <a:bodyPr/>
          <a:lstStyle/>
          <a:p>
            <a:r>
              <a:rPr lang="lt-LT" sz="2100" b="1" smtClean="0">
                <a:latin typeface="Bookman Old Style" pitchFamily="18" charset="0"/>
              </a:rPr>
              <a:t>Gniužulas lapiškai krūmiškas, iki </a:t>
            </a:r>
          </a:p>
          <a:p>
            <a:pPr>
              <a:buFont typeface="Wingdings" pitchFamily="2" charset="2"/>
              <a:buNone/>
            </a:pPr>
            <a:r>
              <a:rPr lang="lt-LT" sz="2100" b="1" smtClean="0">
                <a:latin typeface="Bookman Old Style" pitchFamily="18" charset="0"/>
              </a:rPr>
              <a:t>   100  mm ilgio, primenantis tauriojo elnio ragus</a:t>
            </a:r>
            <a:endParaRPr lang="en-US" sz="2100" b="1" smtClean="0">
              <a:latin typeface="Bookman Old Style" pitchFamily="18" charset="0"/>
            </a:endParaRPr>
          </a:p>
          <a:p>
            <a:pPr>
              <a:buFont typeface="Wingdings" pitchFamily="2" charset="2"/>
              <a:buNone/>
            </a:pPr>
            <a:endParaRPr lang="lt-LT" sz="2100" b="1" smtClean="0">
              <a:latin typeface="Bookman Old Style" pitchFamily="18" charset="0"/>
            </a:endParaRPr>
          </a:p>
          <a:p>
            <a:r>
              <a:rPr lang="lt-LT" sz="2100" b="1" smtClean="0">
                <a:latin typeface="Bookman Old Style" pitchFamily="18" charset="0"/>
              </a:rPr>
              <a:t>Dažniausiai auga ant lapuočių medžių kamienų ir šakų. </a:t>
            </a:r>
            <a:endParaRPr lang="en-US" sz="2100" b="1" smtClean="0">
              <a:latin typeface="Bookman Old Style" pitchFamily="18" charset="0"/>
            </a:endParaRPr>
          </a:p>
        </p:txBody>
      </p:sp>
      <p:sp>
        <p:nvSpPr>
          <p:cNvPr id="12290"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SODINĖ BRIEDRAGĖ-</a:t>
            </a:r>
            <a:br>
              <a:rPr lang="lt-LT" sz="3200">
                <a:solidFill>
                  <a:srgbClr val="009900"/>
                </a:solidFill>
                <a:latin typeface="Bookman Old Style" pitchFamily="18" charset="0"/>
              </a:rPr>
            </a:br>
            <a:r>
              <a:rPr lang="lt-LT" sz="3200" i="1">
                <a:solidFill>
                  <a:srgbClr val="009900"/>
                </a:solidFill>
                <a:latin typeface="Bookman Old Style" pitchFamily="18" charset="0"/>
              </a:rPr>
              <a:t>Evernia prunastri (L)</a:t>
            </a:r>
            <a:endParaRPr lang="en-US" sz="3200" i="1">
              <a:solidFill>
                <a:srgbClr val="009900"/>
              </a:solidFill>
              <a:latin typeface="Bookman Old Style" pitchFamily="18" charset="0"/>
            </a:endParaRPr>
          </a:p>
        </p:txBody>
      </p:sp>
      <p:pic>
        <p:nvPicPr>
          <p:cNvPr id="29700" name="Picture 5" descr="Evernia prunastri"/>
          <p:cNvPicPr>
            <a:picLocks noChangeAspect="1" noChangeArrowheads="1"/>
          </p:cNvPicPr>
          <p:nvPr/>
        </p:nvPicPr>
        <p:blipFill>
          <a:blip r:embed="rId2"/>
          <a:srcRect/>
          <a:stretch>
            <a:fillRect/>
          </a:stretch>
        </p:blipFill>
        <p:spPr bwMode="auto">
          <a:xfrm>
            <a:off x="395288" y="1557338"/>
            <a:ext cx="4162425" cy="456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sz="half" idx="1"/>
          </p:nvPr>
        </p:nvSpPr>
        <p:spPr>
          <a:xfrm>
            <a:off x="1370013" y="1827213"/>
            <a:ext cx="3589337" cy="4114800"/>
          </a:xfrm>
        </p:spPr>
        <p:txBody>
          <a:bodyPr/>
          <a:lstStyle/>
          <a:p>
            <a:endParaRPr lang="lt-LT" sz="2100" smtClean="0"/>
          </a:p>
        </p:txBody>
      </p:sp>
      <p:sp>
        <p:nvSpPr>
          <p:cNvPr id="30722" name="Rectangle 4"/>
          <p:cNvSpPr>
            <a:spLocks noGrp="1" noChangeArrowheads="1"/>
          </p:cNvSpPr>
          <p:nvPr>
            <p:ph sz="half" idx="2"/>
          </p:nvPr>
        </p:nvSpPr>
        <p:spPr>
          <a:xfrm>
            <a:off x="5094288" y="1827213"/>
            <a:ext cx="3589337" cy="4114800"/>
          </a:xfrm>
        </p:spPr>
        <p:txBody>
          <a:bodyPr/>
          <a:lstStyle/>
          <a:p>
            <a:r>
              <a:rPr lang="lt-LT" sz="2100" b="1" smtClean="0">
                <a:latin typeface="Bookman Old Style" pitchFamily="18" charset="0"/>
              </a:rPr>
              <a:t>Gniužulas lapiškas.</a:t>
            </a:r>
          </a:p>
          <a:p>
            <a:pPr>
              <a:buFont typeface="Wingdings" pitchFamily="2" charset="2"/>
              <a:buNone/>
            </a:pPr>
            <a:endParaRPr lang="lt-LT" sz="2100" b="1" smtClean="0">
              <a:latin typeface="Bookman Old Style" pitchFamily="18" charset="0"/>
            </a:endParaRPr>
          </a:p>
          <a:p>
            <a:r>
              <a:rPr lang="lt-LT" sz="2100" b="1" smtClean="0">
                <a:latin typeface="Bookman Old Style" pitchFamily="18" charset="0"/>
              </a:rPr>
              <a:t>Auga ant medžių žievės, senų medinių ir mūrinių tvorų, stogų, akmenų ir net ant rūdijančios geležies.</a:t>
            </a:r>
          </a:p>
          <a:p>
            <a:pPr>
              <a:buFont typeface="Wingdings" pitchFamily="2" charset="2"/>
              <a:buNone/>
            </a:pPr>
            <a:r>
              <a:rPr lang="lt-LT" sz="2100" b="1" smtClean="0"/>
              <a:t>   </a:t>
            </a:r>
            <a:endParaRPr lang="en-US" sz="2100" b="1" smtClean="0"/>
          </a:p>
        </p:txBody>
      </p:sp>
      <p:sp>
        <p:nvSpPr>
          <p:cNvPr id="13314"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SIENINĖ GELTONKERPĖ –</a:t>
            </a:r>
            <a:br>
              <a:rPr lang="lt-LT" sz="3200">
                <a:solidFill>
                  <a:srgbClr val="009900"/>
                </a:solidFill>
                <a:latin typeface="Bookman Old Style" pitchFamily="18" charset="0"/>
              </a:rPr>
            </a:br>
            <a:r>
              <a:rPr lang="lt-LT" sz="3200" i="1">
                <a:solidFill>
                  <a:srgbClr val="009900"/>
                </a:solidFill>
                <a:latin typeface="Bookman Old Style" pitchFamily="18" charset="0"/>
              </a:rPr>
              <a:t>Xanthoria parietina (L.)</a:t>
            </a:r>
            <a:endParaRPr lang="en-US" sz="3200" i="1">
              <a:solidFill>
                <a:srgbClr val="009900"/>
              </a:solidFill>
              <a:latin typeface="Bookman Old Style" pitchFamily="18" charset="0"/>
            </a:endParaRPr>
          </a:p>
        </p:txBody>
      </p:sp>
      <p:pic>
        <p:nvPicPr>
          <p:cNvPr id="30724" name="Picture 5" descr="pbr08"/>
          <p:cNvPicPr>
            <a:picLocks noChangeAspect="1" noChangeArrowheads="1"/>
          </p:cNvPicPr>
          <p:nvPr/>
        </p:nvPicPr>
        <p:blipFill>
          <a:blip r:embed="rId2"/>
          <a:srcRect/>
          <a:stretch>
            <a:fillRect/>
          </a:stretch>
        </p:blipFill>
        <p:spPr bwMode="auto">
          <a:xfrm>
            <a:off x="325438" y="1557338"/>
            <a:ext cx="43180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sz="half" idx="1"/>
          </p:nvPr>
        </p:nvSpPr>
        <p:spPr>
          <a:xfrm>
            <a:off x="1370013" y="1827213"/>
            <a:ext cx="3589337" cy="4114800"/>
          </a:xfrm>
        </p:spPr>
        <p:txBody>
          <a:bodyPr/>
          <a:lstStyle/>
          <a:p>
            <a:endParaRPr lang="lt-LT" sz="2500" smtClean="0"/>
          </a:p>
        </p:txBody>
      </p:sp>
      <p:sp>
        <p:nvSpPr>
          <p:cNvPr id="31746" name="Rectangle 4"/>
          <p:cNvSpPr>
            <a:spLocks noGrp="1" noChangeArrowheads="1"/>
          </p:cNvSpPr>
          <p:nvPr>
            <p:ph sz="half" idx="2"/>
          </p:nvPr>
        </p:nvSpPr>
        <p:spPr>
          <a:xfrm>
            <a:off x="5094288" y="1827213"/>
            <a:ext cx="3589337" cy="4114800"/>
          </a:xfrm>
        </p:spPr>
        <p:txBody>
          <a:bodyPr/>
          <a:lstStyle/>
          <a:p>
            <a:r>
              <a:rPr lang="lt-LT" sz="2500" b="1" smtClean="0">
                <a:latin typeface="Bookman Old Style" pitchFamily="18" charset="0"/>
              </a:rPr>
              <a:t>Gniužulas lapiškas.</a:t>
            </a:r>
          </a:p>
          <a:p>
            <a:endParaRPr lang="lt-LT" sz="2500" b="1" smtClean="0">
              <a:latin typeface="Bookman Old Style" pitchFamily="18" charset="0"/>
            </a:endParaRPr>
          </a:p>
          <a:p>
            <a:r>
              <a:rPr lang="lt-LT" sz="2500" b="1" smtClean="0">
                <a:latin typeface="Bookman Old Style" pitchFamily="18" charset="0"/>
              </a:rPr>
              <a:t>Auga ant kamienų bei šakų . Neretai apauga visas šakas.</a:t>
            </a:r>
          </a:p>
          <a:p>
            <a:pPr>
              <a:buFont typeface="Wingdings" pitchFamily="2" charset="2"/>
              <a:buNone/>
            </a:pPr>
            <a:r>
              <a:rPr lang="lt-LT" sz="2500" b="1" smtClean="0">
                <a:latin typeface="Bookman Old Style" pitchFamily="18" charset="0"/>
              </a:rPr>
              <a:t>    </a:t>
            </a:r>
            <a:endParaRPr lang="en-US" sz="2500" b="1" smtClean="0">
              <a:latin typeface="Bookman Old Style" pitchFamily="18" charset="0"/>
            </a:endParaRPr>
          </a:p>
        </p:txBody>
      </p:sp>
      <p:sp>
        <p:nvSpPr>
          <p:cNvPr id="14338" name="Rectangle 2"/>
          <p:cNvSpPr>
            <a:spLocks noGrp="1" noChangeArrowheads="1"/>
          </p:cNvSpPr>
          <p:nvPr>
            <p:ph type="title"/>
          </p:nvPr>
        </p:nvSpPr>
        <p:spPr/>
        <p:txBody>
          <a:bodyPr/>
          <a:lstStyle/>
          <a:p>
            <a:pPr fontAlgn="auto">
              <a:spcAft>
                <a:spcPts val="0"/>
              </a:spcAft>
              <a:defRPr/>
            </a:pPr>
            <a:r>
              <a:rPr lang="lt-LT" sz="3200">
                <a:solidFill>
                  <a:srgbClr val="009900"/>
                </a:solidFill>
                <a:latin typeface="Bookman Old Style" pitchFamily="18" charset="0"/>
              </a:rPr>
              <a:t>PUTLUSIS PLYNKEŽIS-</a:t>
            </a:r>
            <a:br>
              <a:rPr lang="lt-LT" sz="3200">
                <a:solidFill>
                  <a:srgbClr val="009900"/>
                </a:solidFill>
                <a:latin typeface="Bookman Old Style" pitchFamily="18" charset="0"/>
              </a:rPr>
            </a:br>
            <a:r>
              <a:rPr lang="lt-LT" sz="3200" i="1">
                <a:solidFill>
                  <a:srgbClr val="009900"/>
                </a:solidFill>
                <a:latin typeface="Bookman Old Style" pitchFamily="18" charset="0"/>
              </a:rPr>
              <a:t>Hypogimnia physodes (L.) Nyl.</a:t>
            </a:r>
            <a:endParaRPr lang="en-US" sz="3200" i="1">
              <a:solidFill>
                <a:srgbClr val="009900"/>
              </a:solidFill>
              <a:latin typeface="Bookman Old Style" pitchFamily="18" charset="0"/>
            </a:endParaRPr>
          </a:p>
        </p:txBody>
      </p:sp>
      <p:pic>
        <p:nvPicPr>
          <p:cNvPr id="31748" name="Picture 5" descr="Hypogymnia"/>
          <p:cNvPicPr>
            <a:picLocks noChangeAspect="1" noChangeArrowheads="1"/>
          </p:cNvPicPr>
          <p:nvPr/>
        </p:nvPicPr>
        <p:blipFill>
          <a:blip r:embed="rId2"/>
          <a:srcRect/>
          <a:stretch>
            <a:fillRect/>
          </a:stretch>
        </p:blipFill>
        <p:spPr bwMode="auto">
          <a:xfrm>
            <a:off x="468313" y="1557338"/>
            <a:ext cx="417512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sz="half" idx="1"/>
          </p:nvPr>
        </p:nvSpPr>
        <p:spPr>
          <a:xfrm>
            <a:off x="1370013" y="1827213"/>
            <a:ext cx="3589337" cy="4114800"/>
          </a:xfrm>
        </p:spPr>
        <p:txBody>
          <a:bodyPr/>
          <a:lstStyle/>
          <a:p>
            <a:endParaRPr lang="lt-LT" sz="2500" smtClean="0"/>
          </a:p>
        </p:txBody>
      </p:sp>
      <p:sp>
        <p:nvSpPr>
          <p:cNvPr id="32770" name="Rectangle 4"/>
          <p:cNvSpPr>
            <a:spLocks noGrp="1" noChangeArrowheads="1"/>
          </p:cNvSpPr>
          <p:nvPr>
            <p:ph sz="half" idx="2"/>
          </p:nvPr>
        </p:nvSpPr>
        <p:spPr>
          <a:xfrm>
            <a:off x="5094288" y="1827213"/>
            <a:ext cx="3589337" cy="4114800"/>
          </a:xfrm>
        </p:spPr>
        <p:txBody>
          <a:bodyPr/>
          <a:lstStyle/>
          <a:p>
            <a:r>
              <a:rPr lang="lt-LT" sz="2500" b="1" smtClean="0">
                <a:latin typeface="Bookman Old Style" pitchFamily="18" charset="0"/>
              </a:rPr>
              <a:t>Gniužulas beveik apskritas, dažnai storokas.</a:t>
            </a:r>
          </a:p>
          <a:p>
            <a:pPr>
              <a:buFont typeface="Wingdings" pitchFamily="2" charset="2"/>
              <a:buNone/>
            </a:pPr>
            <a:endParaRPr lang="lt-LT" sz="2500" b="1" smtClean="0">
              <a:latin typeface="Bookman Old Style" pitchFamily="18" charset="0"/>
            </a:endParaRPr>
          </a:p>
          <a:p>
            <a:r>
              <a:rPr lang="lt-LT" sz="2500" b="1" smtClean="0">
                <a:latin typeface="Bookman Old Style" pitchFamily="18" charset="0"/>
              </a:rPr>
              <a:t>Auga ant akmenų, mūro sienų.</a:t>
            </a:r>
          </a:p>
          <a:p>
            <a:pPr>
              <a:buFont typeface="Wingdings" pitchFamily="2" charset="2"/>
              <a:buNone/>
            </a:pPr>
            <a:r>
              <a:rPr lang="lt-LT" sz="2500" b="1" smtClean="0"/>
              <a:t>    </a:t>
            </a:r>
            <a:endParaRPr lang="en-US" sz="2500" b="1" smtClean="0"/>
          </a:p>
        </p:txBody>
      </p:sp>
      <p:sp>
        <p:nvSpPr>
          <p:cNvPr id="15362" name="Rectangle 2"/>
          <p:cNvSpPr>
            <a:spLocks noGrp="1" noChangeArrowheads="1"/>
          </p:cNvSpPr>
          <p:nvPr>
            <p:ph type="title"/>
          </p:nvPr>
        </p:nvSpPr>
        <p:spPr/>
        <p:txBody>
          <a:bodyPr/>
          <a:lstStyle/>
          <a:p>
            <a:pPr fontAlgn="auto">
              <a:spcAft>
                <a:spcPts val="0"/>
              </a:spcAft>
              <a:defRPr/>
            </a:pPr>
            <a:r>
              <a:rPr lang="lt-LT" sz="2800">
                <a:solidFill>
                  <a:srgbClr val="009900"/>
                </a:solidFill>
                <a:latin typeface="Bookman Old Style" pitchFamily="18" charset="0"/>
              </a:rPr>
              <a:t>MŪRINĖ LEKANORA-</a:t>
            </a:r>
            <a:br>
              <a:rPr lang="lt-LT" sz="2800">
                <a:solidFill>
                  <a:srgbClr val="009900"/>
                </a:solidFill>
                <a:latin typeface="Bookman Old Style" pitchFamily="18" charset="0"/>
              </a:rPr>
            </a:br>
            <a:r>
              <a:rPr lang="lt-LT" sz="2800" i="1">
                <a:solidFill>
                  <a:srgbClr val="009900"/>
                </a:solidFill>
                <a:latin typeface="Bookman Old Style" pitchFamily="18" charset="0"/>
              </a:rPr>
              <a:t>Placolecanora muralis (Schreb.)</a:t>
            </a:r>
            <a:endParaRPr lang="en-US" sz="2800" i="1">
              <a:solidFill>
                <a:srgbClr val="009900"/>
              </a:solidFill>
              <a:latin typeface="Bookman Old Style" pitchFamily="18" charset="0"/>
            </a:endParaRPr>
          </a:p>
        </p:txBody>
      </p:sp>
      <p:pic>
        <p:nvPicPr>
          <p:cNvPr id="32772" name="Picture 5" descr="Lecanora_muralis"/>
          <p:cNvPicPr>
            <a:picLocks noChangeAspect="1" noChangeArrowheads="1"/>
          </p:cNvPicPr>
          <p:nvPr/>
        </p:nvPicPr>
        <p:blipFill>
          <a:blip r:embed="rId2"/>
          <a:srcRect/>
          <a:stretch>
            <a:fillRect/>
          </a:stretch>
        </p:blipFill>
        <p:spPr bwMode="auto">
          <a:xfrm>
            <a:off x="539750" y="1557338"/>
            <a:ext cx="38893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260350"/>
            <a:ext cx="8229600" cy="647700"/>
          </a:xfrm>
        </p:spPr>
        <p:txBody>
          <a:bodyPr/>
          <a:lstStyle/>
          <a:p>
            <a:pPr fontAlgn="auto">
              <a:spcAft>
                <a:spcPts val="0"/>
              </a:spcAft>
              <a:defRPr/>
            </a:pPr>
            <a:r>
              <a:rPr lang="lt-LT" sz="2800">
                <a:latin typeface="Bookman Old Style" pitchFamily="18" charset="0"/>
              </a:rPr>
              <a:t>Oro kokybės rodikliai</a:t>
            </a:r>
            <a:endParaRPr lang="en-US" sz="2800">
              <a:latin typeface="Bookman Old Style" pitchFamily="18" charset="0"/>
            </a:endParaRPr>
          </a:p>
        </p:txBody>
      </p:sp>
      <p:graphicFrame>
        <p:nvGraphicFramePr>
          <p:cNvPr id="16387" name="Group 3"/>
          <p:cNvGraphicFramePr>
            <a:graphicFrameLocks noGrp="1"/>
          </p:cNvGraphicFramePr>
          <p:nvPr>
            <p:ph type="tbl" idx="1"/>
          </p:nvPr>
        </p:nvGraphicFramePr>
        <p:xfrm>
          <a:off x="250825" y="895350"/>
          <a:ext cx="8569325" cy="5502275"/>
        </p:xfrm>
        <a:graphic>
          <a:graphicData uri="http://schemas.openxmlformats.org/drawingml/2006/table">
            <a:tbl>
              <a:tblPr/>
              <a:tblGrid>
                <a:gridCol w="792163"/>
                <a:gridCol w="3251200"/>
                <a:gridCol w="2128837"/>
                <a:gridCol w="2397125"/>
              </a:tblGrid>
              <a:tr h="15763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dirty="0" smtClean="0">
                          <a:ln>
                            <a:noFill/>
                          </a:ln>
                          <a:solidFill>
                            <a:schemeClr val="tx1"/>
                          </a:solidFill>
                          <a:effectLst/>
                          <a:latin typeface="Bookman Old Style" pitchFamily="18" charset="0"/>
                        </a:rPr>
                        <a:t>Eil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dirty="0" smtClean="0">
                          <a:ln>
                            <a:noFill/>
                          </a:ln>
                          <a:solidFill>
                            <a:schemeClr val="tx1"/>
                          </a:solidFill>
                          <a:effectLst/>
                          <a:latin typeface="Bookman Old Style" pitchFamily="18" charset="0"/>
                        </a:rPr>
                        <a:t>Nr.</a:t>
                      </a:r>
                      <a:endParaRPr kumimoji="0" lang="en-US" sz="2500" b="1" i="0" u="none" strike="noStrike" cap="none" normalizeH="0" baseline="0" dirty="0" smtClean="0">
                        <a:ln>
                          <a:noFill/>
                        </a:ln>
                        <a:solidFill>
                          <a:schemeClr val="tx1"/>
                        </a:solidFill>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Kerpių rūšys</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smtClean="0">
                          <a:ln>
                            <a:noFill/>
                          </a:ln>
                          <a:solidFill>
                            <a:schemeClr val="tx1"/>
                          </a:solidFill>
                          <a:effectLst/>
                          <a:latin typeface="Bookman Old Style" pitchFamily="18" charset="0"/>
                        </a:rPr>
                        <a:t>Rūšių atsparumas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smtClean="0">
                          <a:ln>
                            <a:noFill/>
                          </a:ln>
                          <a:solidFill>
                            <a:schemeClr val="tx1"/>
                          </a:solidFill>
                          <a:effectLst/>
                          <a:latin typeface="Bookman Old Style" pitchFamily="18" charset="0"/>
                        </a:rPr>
                        <a:t>sieros dioksidui (konc. mg/m)</a:t>
                      </a:r>
                      <a:endParaRPr kumimoji="0" lang="en-US" sz="19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smtClean="0">
                          <a:ln>
                            <a:noFill/>
                          </a:ln>
                          <a:solidFill>
                            <a:schemeClr val="tx1"/>
                          </a:solidFill>
                          <a:effectLst/>
                          <a:latin typeface="Bookman Old Style" pitchFamily="18" charset="0"/>
                        </a:rPr>
                        <a:t>I</a:t>
                      </a:r>
                      <a:r>
                        <a:rPr kumimoji="0" lang="lt-LT" sz="2500" b="1" i="0" u="none" strike="noStrike" cap="none" normalizeH="0" baseline="0" smtClean="0">
                          <a:ln>
                            <a:noFill/>
                          </a:ln>
                          <a:solidFill>
                            <a:schemeClr val="tx1"/>
                          </a:solidFill>
                          <a:effectLst/>
                          <a:latin typeface="Bookman Old Style" pitchFamily="18" charset="0"/>
                        </a:rPr>
                        <a:t>švados</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9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1</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Uosinė ramalina,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sodinė briedragė</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700" b="1" i="0" u="none" strike="noStrike" cap="none" normalizeH="0" baseline="0" smtClean="0">
                          <a:ln>
                            <a:noFill/>
                          </a:ln>
                          <a:solidFill>
                            <a:schemeClr val="tx1"/>
                          </a:solidFill>
                          <a:effectLst/>
                          <a:latin typeface="Bookman Old Style" pitchFamily="18" charset="0"/>
                        </a:rPr>
                        <a:t> </a:t>
                      </a:r>
                      <a:r>
                        <a:rPr kumimoji="0" lang="lt-LT" sz="1900" b="1" i="0" u="none" strike="noStrike" cap="none" normalizeH="0" baseline="0" smtClean="0">
                          <a:ln>
                            <a:noFill/>
                          </a:ln>
                          <a:solidFill>
                            <a:schemeClr val="tx1"/>
                          </a:solidFill>
                          <a:effectLst/>
                          <a:latin typeface="Bookman Old Style" pitchFamily="18" charset="0"/>
                        </a:rPr>
                        <a:t>Iki 40mg/m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lt-LT" sz="1900" b="1" i="0" u="none" strike="noStrike" cap="none" normalizeH="0" baseline="0" smtClean="0">
                        <a:ln>
                          <a:noFill/>
                        </a:ln>
                        <a:solidFill>
                          <a:schemeClr val="tx1"/>
                        </a:solidFill>
                        <a:effectLst/>
                        <a:latin typeface="Bookman Old Style"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smtClean="0">
                          <a:ln>
                            <a:noFill/>
                          </a:ln>
                          <a:solidFill>
                            <a:schemeClr val="tx1"/>
                          </a:solidFill>
                          <a:effectLst/>
                          <a:latin typeface="Bookman Old Style" pitchFamily="18" charset="0"/>
                        </a:rPr>
                        <a:t>Iki 50 mg/m</a:t>
                      </a:r>
                      <a:endParaRPr kumimoji="0" lang="en-US" sz="19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1" i="0" u="none" strike="noStrike" cap="none" normalizeH="0" baseline="0" smtClean="0">
                          <a:ln>
                            <a:noFill/>
                          </a:ln>
                          <a:solidFill>
                            <a:schemeClr val="tx1"/>
                          </a:solidFill>
                          <a:effectLst/>
                          <a:latin typeface="Bookman Old Style" pitchFamily="18" charset="0"/>
                        </a:rPr>
                        <a:t>Oras beveik neužterštas</a:t>
                      </a:r>
                      <a:endParaRPr kumimoji="0" lang="en-US" sz="21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3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2</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Putlusis plynkežis,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sieninė geltonkerpė</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dirty="0" smtClean="0">
                          <a:ln>
                            <a:noFill/>
                          </a:ln>
                          <a:solidFill>
                            <a:schemeClr val="tx1"/>
                          </a:solidFill>
                          <a:effectLst/>
                          <a:latin typeface="Bookman Old Style" pitchFamily="18" charset="0"/>
                        </a:rPr>
                        <a:t>Iki 70 mg/m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lt-LT" sz="1900" b="1" i="0" u="none" strike="noStrike" cap="none" normalizeH="0" baseline="0" dirty="0" smtClean="0">
                        <a:ln>
                          <a:noFill/>
                        </a:ln>
                        <a:solidFill>
                          <a:schemeClr val="tx1"/>
                        </a:solidFill>
                        <a:effectLst/>
                        <a:latin typeface="Bookman Old Style"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dirty="0" smtClean="0">
                          <a:ln>
                            <a:noFill/>
                          </a:ln>
                          <a:solidFill>
                            <a:schemeClr val="tx1"/>
                          </a:solidFill>
                          <a:effectLst/>
                          <a:latin typeface="Bookman Old Style" pitchFamily="18" charset="0"/>
                        </a:rPr>
                        <a:t>Iki 100 mg/m</a:t>
                      </a:r>
                      <a:endParaRPr kumimoji="0" lang="en-US" sz="1900" b="1" i="0" u="none" strike="noStrike" cap="none" normalizeH="0" baseline="0" dirty="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1" i="0" u="none" strike="noStrike" cap="none" normalizeH="0" baseline="0" smtClean="0">
                          <a:ln>
                            <a:noFill/>
                          </a:ln>
                          <a:solidFill>
                            <a:schemeClr val="tx1"/>
                          </a:solidFill>
                          <a:effectLst/>
                          <a:latin typeface="Bookman Old Style" pitchFamily="18" charset="0"/>
                        </a:rPr>
                        <a:t>Oras užterštas vidutiniškai</a:t>
                      </a:r>
                      <a:endParaRPr kumimoji="0" lang="en-US" sz="21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3</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1" i="0" u="none" strike="noStrike" cap="none" normalizeH="0" baseline="0" smtClean="0">
                          <a:ln>
                            <a:noFill/>
                          </a:ln>
                          <a:solidFill>
                            <a:schemeClr val="tx1"/>
                          </a:solidFill>
                          <a:effectLst/>
                          <a:latin typeface="Bookman Old Style" pitchFamily="18" charset="0"/>
                        </a:rPr>
                        <a:t>Lekanora, žaliadumbliai</a:t>
                      </a:r>
                      <a:endParaRPr kumimoji="0" lang="en-US" sz="25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smtClean="0">
                          <a:ln>
                            <a:noFill/>
                          </a:ln>
                          <a:solidFill>
                            <a:schemeClr val="tx1"/>
                          </a:solidFill>
                          <a:effectLst/>
                          <a:latin typeface="Bookman Old Style" pitchFamily="18" charset="0"/>
                        </a:rPr>
                        <a:t>Iki 150 mg/</a:t>
                      </a:r>
                      <a:r>
                        <a:rPr kumimoji="0" lang="en-US" sz="1900" b="1" i="0" u="none" strike="noStrike" cap="none" normalizeH="0" baseline="0" smtClean="0">
                          <a:ln>
                            <a:noFill/>
                          </a:ln>
                          <a:solidFill>
                            <a:schemeClr val="tx1"/>
                          </a:solidFill>
                          <a:effectLst/>
                          <a:latin typeface="Bookman Old Style" pitchFamily="18" charset="0"/>
                        </a:rPr>
                        <a:t>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Bookman Old Style" pitchFamily="18" charset="0"/>
                        </a:rPr>
                        <a:t>&gt; 150 mg/m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1" i="0" u="none" strike="noStrike" cap="none" normalizeH="0" baseline="0" smtClean="0">
                          <a:ln>
                            <a:noFill/>
                          </a:ln>
                          <a:solidFill>
                            <a:schemeClr val="tx1"/>
                          </a:solidFill>
                          <a:effectLst/>
                          <a:latin typeface="Bookman Old Style" pitchFamily="18" charset="0"/>
                        </a:rPr>
                        <a:t>Oras labai užterštas</a:t>
                      </a:r>
                      <a:endParaRPr kumimoji="0" lang="en-US" sz="2100" b="1" i="0" u="none" strike="noStrike" cap="none" normalizeH="0" baseline="0" smtClean="0">
                        <a:ln>
                          <a:noFill/>
                        </a:ln>
                        <a:solidFill>
                          <a:schemeClr val="tx1"/>
                        </a:solidFill>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None/>
              <a:defRPr/>
            </a:pPr>
            <a:r>
              <a:rPr lang="en-US" dirty="0"/>
              <a:t/>
            </a:r>
            <a:br>
              <a:rPr lang="en-US" dirty="0"/>
            </a:br>
            <a:r>
              <a:rPr lang="en-US" dirty="0"/>
              <a:t/>
            </a:r>
            <a:br>
              <a:rPr lang="en-US" dirty="0"/>
            </a:br>
            <a:r>
              <a:rPr lang="en-US" dirty="0" err="1"/>
              <a:t>Oras</a:t>
            </a:r>
            <a:r>
              <a:rPr lang="en-US" dirty="0"/>
              <a:t> - tai ne </a:t>
            </a:r>
            <a:r>
              <a:rPr lang="en-US" dirty="0" err="1"/>
              <a:t>tik</a:t>
            </a:r>
            <a:r>
              <a:rPr lang="en-US" dirty="0"/>
              <a:t> </a:t>
            </a:r>
            <a:r>
              <a:rPr lang="en-US" dirty="0" err="1"/>
              <a:t>dujų</a:t>
            </a:r>
            <a:r>
              <a:rPr lang="en-US" dirty="0"/>
              <a:t> </a:t>
            </a:r>
            <a:r>
              <a:rPr lang="en-US" dirty="0" err="1"/>
              <a:t>mišinys</a:t>
            </a:r>
            <a:r>
              <a:rPr lang="en-US" dirty="0"/>
              <a:t>, bet </a:t>
            </a:r>
            <a:r>
              <a:rPr lang="en-US" dirty="0" err="1"/>
              <a:t>ir</a:t>
            </a:r>
            <a:r>
              <a:rPr lang="en-US" dirty="0"/>
              <a:t> </a:t>
            </a:r>
            <a:r>
              <a:rPr lang="en-US" dirty="0" err="1"/>
              <a:t>jame</a:t>
            </a:r>
            <a:r>
              <a:rPr lang="en-US" dirty="0"/>
              <a:t> </a:t>
            </a:r>
            <a:r>
              <a:rPr lang="en-US" dirty="0" err="1"/>
              <a:t>pakibusios</a:t>
            </a:r>
            <a:r>
              <a:rPr lang="en-US" dirty="0"/>
              <a:t> </a:t>
            </a:r>
            <a:r>
              <a:rPr lang="en-US" dirty="0" err="1"/>
              <a:t>kietos</a:t>
            </a:r>
            <a:r>
              <a:rPr lang="en-US" dirty="0"/>
              <a:t> </a:t>
            </a:r>
            <a:r>
              <a:rPr lang="en-US" dirty="0" err="1"/>
              <a:t>ir</a:t>
            </a:r>
            <a:r>
              <a:rPr lang="en-US" dirty="0"/>
              <a:t> </a:t>
            </a:r>
            <a:r>
              <a:rPr lang="en-US" dirty="0" err="1"/>
              <a:t>skystos</a:t>
            </a:r>
            <a:r>
              <a:rPr lang="en-US" dirty="0"/>
              <a:t> </a:t>
            </a:r>
            <a:r>
              <a:rPr lang="en-US" dirty="0" err="1"/>
              <a:t>dalelės</a:t>
            </a:r>
            <a:r>
              <a:rPr lang="en-US" dirty="0"/>
              <a:t>, </a:t>
            </a:r>
            <a:r>
              <a:rPr lang="en-US" dirty="0" err="1"/>
              <a:t>vadinamos</a:t>
            </a:r>
            <a:r>
              <a:rPr lang="en-US" dirty="0"/>
              <a:t> </a:t>
            </a:r>
            <a:r>
              <a:rPr lang="en-US" dirty="0" err="1"/>
              <a:t>aerozoliais</a:t>
            </a:r>
            <a:r>
              <a:rPr lang="en-US" dirty="0" smtClean="0"/>
              <a:t>. </a:t>
            </a:r>
            <a:r>
              <a:rPr lang="en-US" dirty="0" err="1"/>
              <a:t>Vykstant</a:t>
            </a:r>
            <a:r>
              <a:rPr lang="en-US" dirty="0"/>
              <a:t> </a:t>
            </a:r>
            <a:r>
              <a:rPr lang="en-US" dirty="0" err="1"/>
              <a:t>atmosferos</a:t>
            </a:r>
            <a:r>
              <a:rPr lang="en-US" dirty="0"/>
              <a:t> </a:t>
            </a:r>
            <a:r>
              <a:rPr lang="en-US" dirty="0" err="1"/>
              <a:t>valymosi</a:t>
            </a:r>
            <a:r>
              <a:rPr lang="en-US" dirty="0"/>
              <a:t> </a:t>
            </a:r>
            <a:r>
              <a:rPr lang="en-US" dirty="0" err="1"/>
              <a:t>procesams</a:t>
            </a:r>
            <a:r>
              <a:rPr lang="en-US" dirty="0"/>
              <a:t> (</a:t>
            </a:r>
            <a:r>
              <a:rPr lang="en-US" dirty="0" err="1"/>
              <a:t>išplaunant</a:t>
            </a:r>
            <a:r>
              <a:rPr lang="en-US" dirty="0"/>
              <a:t> </a:t>
            </a:r>
            <a:r>
              <a:rPr lang="en-US" dirty="0" err="1"/>
              <a:t>teršalus</a:t>
            </a:r>
            <a:r>
              <a:rPr lang="en-US" dirty="0"/>
              <a:t> </a:t>
            </a:r>
            <a:r>
              <a:rPr lang="en-US" dirty="0" err="1"/>
              <a:t>krituliams</a:t>
            </a:r>
            <a:r>
              <a:rPr lang="en-US" dirty="0"/>
              <a:t> </a:t>
            </a:r>
            <a:r>
              <a:rPr lang="en-US" dirty="0" err="1"/>
              <a:t>arba</a:t>
            </a:r>
            <a:r>
              <a:rPr lang="en-US" dirty="0"/>
              <a:t> </a:t>
            </a:r>
            <a:r>
              <a:rPr lang="en-US" dirty="0" err="1"/>
              <a:t>jiems</a:t>
            </a:r>
            <a:r>
              <a:rPr lang="en-US" dirty="0"/>
              <a:t> </a:t>
            </a:r>
            <a:r>
              <a:rPr lang="en-US" dirty="0" err="1"/>
              <a:t>sausai</a:t>
            </a:r>
            <a:r>
              <a:rPr lang="en-US" dirty="0"/>
              <a:t> </a:t>
            </a:r>
            <a:r>
              <a:rPr lang="en-US" dirty="0" err="1"/>
              <a:t>nusėdant</a:t>
            </a:r>
            <a:r>
              <a:rPr lang="en-US" dirty="0"/>
              <a:t>), </a:t>
            </a:r>
            <a:r>
              <a:rPr lang="en-US" dirty="0" err="1"/>
              <a:t>teršiančios</a:t>
            </a:r>
            <a:r>
              <a:rPr lang="en-US" dirty="0"/>
              <a:t> </a:t>
            </a:r>
            <a:r>
              <a:rPr lang="en-US" dirty="0" err="1"/>
              <a:t>medžiagos</a:t>
            </a:r>
            <a:r>
              <a:rPr lang="en-US" dirty="0"/>
              <a:t> </a:t>
            </a:r>
            <a:r>
              <a:rPr lang="en-US" dirty="0" err="1"/>
              <a:t>priklausomai</a:t>
            </a:r>
            <a:r>
              <a:rPr lang="en-US" dirty="0"/>
              <a:t> </a:t>
            </a:r>
            <a:r>
              <a:rPr lang="en-US" dirty="0" err="1"/>
              <a:t>nuo</a:t>
            </a:r>
            <a:r>
              <a:rPr lang="en-US" dirty="0"/>
              <a:t> </a:t>
            </a:r>
            <a:r>
              <a:rPr lang="en-US" dirty="0" err="1"/>
              <a:t>jų</a:t>
            </a:r>
            <a:r>
              <a:rPr lang="en-US" dirty="0"/>
              <a:t> </a:t>
            </a:r>
            <a:r>
              <a:rPr lang="en-US" dirty="0" err="1"/>
              <a:t>cheminių</a:t>
            </a:r>
            <a:r>
              <a:rPr lang="en-US" dirty="0"/>
              <a:t> </a:t>
            </a:r>
            <a:r>
              <a:rPr lang="en-US" dirty="0" err="1"/>
              <a:t>ir</a:t>
            </a:r>
            <a:r>
              <a:rPr lang="en-US" dirty="0"/>
              <a:t> </a:t>
            </a:r>
            <a:r>
              <a:rPr lang="en-US" dirty="0" err="1"/>
              <a:t>fizinių</a:t>
            </a:r>
            <a:r>
              <a:rPr lang="en-US" dirty="0"/>
              <a:t> </a:t>
            </a:r>
            <a:r>
              <a:rPr lang="en-US" dirty="0" err="1"/>
              <a:t>savybių</a:t>
            </a:r>
            <a:r>
              <a:rPr lang="en-US" dirty="0"/>
              <a:t> </a:t>
            </a:r>
            <a:r>
              <a:rPr lang="en-US" dirty="0" err="1"/>
              <a:t>bei</a:t>
            </a:r>
            <a:r>
              <a:rPr lang="en-US" dirty="0"/>
              <a:t> </a:t>
            </a:r>
            <a:r>
              <a:rPr lang="en-US" dirty="0" err="1"/>
              <a:t>meteorologinių</a:t>
            </a:r>
            <a:r>
              <a:rPr lang="en-US" dirty="0"/>
              <a:t> </a:t>
            </a:r>
            <a:r>
              <a:rPr lang="en-US" dirty="0" err="1"/>
              <a:t>sąlygų</a:t>
            </a:r>
            <a:r>
              <a:rPr lang="en-US" dirty="0"/>
              <a:t> </a:t>
            </a:r>
            <a:r>
              <a:rPr lang="en-US" dirty="0" err="1"/>
              <a:t>įvairiu</a:t>
            </a:r>
            <a:r>
              <a:rPr lang="en-US" dirty="0"/>
              <a:t> </a:t>
            </a:r>
            <a:r>
              <a:rPr lang="en-US" dirty="0" err="1"/>
              <a:t>greičiu</a:t>
            </a:r>
            <a:r>
              <a:rPr lang="en-US" dirty="0"/>
              <a:t>, </a:t>
            </a:r>
            <a:r>
              <a:rPr lang="en-US" dirty="0" err="1"/>
              <a:t>taigi</a:t>
            </a:r>
            <a:r>
              <a:rPr lang="en-US" dirty="0"/>
              <a:t> </a:t>
            </a:r>
            <a:r>
              <a:rPr lang="en-US" dirty="0" err="1"/>
              <a:t>ir</a:t>
            </a:r>
            <a:r>
              <a:rPr lang="en-US" dirty="0"/>
              <a:t> </a:t>
            </a:r>
            <a:r>
              <a:rPr lang="en-US" dirty="0" err="1"/>
              <a:t>įvairiu</a:t>
            </a:r>
            <a:r>
              <a:rPr lang="en-US" dirty="0"/>
              <a:t> </a:t>
            </a:r>
            <a:r>
              <a:rPr lang="en-US" dirty="0" err="1"/>
              <a:t>atstumu</a:t>
            </a:r>
            <a:r>
              <a:rPr lang="en-US" dirty="0"/>
              <a:t> </a:t>
            </a:r>
            <a:r>
              <a:rPr lang="en-US" dirty="0" err="1"/>
              <a:t>nuo</a:t>
            </a:r>
            <a:r>
              <a:rPr lang="en-US" dirty="0"/>
              <a:t> </a:t>
            </a:r>
            <a:r>
              <a:rPr lang="en-US" dirty="0" err="1"/>
              <a:t>taršos</a:t>
            </a:r>
            <a:r>
              <a:rPr lang="en-US" dirty="0"/>
              <a:t> </a:t>
            </a:r>
            <a:r>
              <a:rPr lang="en-US" dirty="0" err="1"/>
              <a:t>šaltinio</a:t>
            </a:r>
            <a:r>
              <a:rPr lang="en-US" dirty="0"/>
              <a:t> (</a:t>
            </a:r>
            <a:r>
              <a:rPr lang="en-US" dirty="0" err="1"/>
              <a:t>nuo</a:t>
            </a:r>
            <a:r>
              <a:rPr lang="en-US" dirty="0"/>
              <a:t> </a:t>
            </a:r>
            <a:r>
              <a:rPr lang="en-US" dirty="0" err="1"/>
              <a:t>keliasdešimties</a:t>
            </a:r>
            <a:r>
              <a:rPr lang="en-US" dirty="0"/>
              <a:t> </a:t>
            </a:r>
            <a:r>
              <a:rPr lang="en-US" dirty="0" err="1"/>
              <a:t>metrų</a:t>
            </a:r>
            <a:r>
              <a:rPr lang="en-US" dirty="0"/>
              <a:t> </a:t>
            </a:r>
            <a:r>
              <a:rPr lang="en-US" dirty="0" err="1"/>
              <a:t>iki</a:t>
            </a:r>
            <a:r>
              <a:rPr lang="en-US" dirty="0"/>
              <a:t> </a:t>
            </a:r>
            <a:r>
              <a:rPr lang="en-US" dirty="0" err="1"/>
              <a:t>tūkstančių</a:t>
            </a:r>
            <a:r>
              <a:rPr lang="en-US" dirty="0"/>
              <a:t> </a:t>
            </a:r>
            <a:r>
              <a:rPr lang="en-US" dirty="0" err="1"/>
              <a:t>kilometrų</a:t>
            </a:r>
            <a:r>
              <a:rPr lang="en-US" dirty="0"/>
              <a:t>), </a:t>
            </a:r>
            <a:r>
              <a:rPr lang="en-US" dirty="0" err="1"/>
              <a:t>nusėda</a:t>
            </a:r>
            <a:r>
              <a:rPr lang="en-US" dirty="0"/>
              <a:t> ant </a:t>
            </a:r>
            <a:r>
              <a:rPr lang="en-US" dirty="0" err="1"/>
              <a:t>sausumos</a:t>
            </a:r>
            <a:r>
              <a:rPr lang="en-US" dirty="0"/>
              <a:t> </a:t>
            </a:r>
            <a:r>
              <a:rPr lang="en-US" dirty="0" err="1"/>
              <a:t>ar</a:t>
            </a:r>
            <a:r>
              <a:rPr lang="en-US" dirty="0"/>
              <a:t> </a:t>
            </a:r>
            <a:r>
              <a:rPr lang="en-US" dirty="0" err="1"/>
              <a:t>vandens</a:t>
            </a:r>
            <a:r>
              <a:rPr lang="en-US" dirty="0"/>
              <a:t> </a:t>
            </a:r>
            <a:r>
              <a:rPr lang="en-US" dirty="0" err="1" smtClean="0"/>
              <a:t>paviršiaus</a:t>
            </a:r>
            <a:r>
              <a:rPr lang="lt-LT" dirty="0" smtClean="0"/>
              <a:t>.</a:t>
            </a:r>
            <a:endParaRPr lang="en-US" dirty="0"/>
          </a:p>
        </p:txBody>
      </p:sp>
      <p:sp>
        <p:nvSpPr>
          <p:cNvPr id="2" name="Title 1"/>
          <p:cNvSpPr>
            <a:spLocks noGrp="1"/>
          </p:cNvSpPr>
          <p:nvPr>
            <p:ph type="title"/>
          </p:nvPr>
        </p:nvSpPr>
        <p:spPr/>
        <p:txBody>
          <a:bodyPr/>
          <a:lstStyle/>
          <a:p>
            <a:pPr fontAlgn="auto">
              <a:spcAft>
                <a:spcPts val="0"/>
              </a:spcAft>
              <a:defRPr/>
            </a:pPr>
            <a:r>
              <a:rPr lang="lt-LT" sz="2400" dirty="0" smtClean="0"/>
              <a:t>Įvadas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idx="1"/>
          </p:nvPr>
        </p:nvSpPr>
        <p:spPr>
          <a:xfrm>
            <a:off x="457200" y="549275"/>
            <a:ext cx="8229600" cy="5576888"/>
          </a:xfrm>
        </p:spPr>
        <p:txBody>
          <a:bodyPr/>
          <a:lstStyle/>
          <a:p>
            <a:pPr>
              <a:buFont typeface="Wingdings" pitchFamily="2" charset="2"/>
              <a:buNone/>
            </a:pPr>
            <a:r>
              <a:rPr lang="lt-LT" sz="2500" b="1" smtClean="0">
                <a:latin typeface="Bookman Old Style" pitchFamily="18" charset="0"/>
              </a:rPr>
              <a:t>DARBO EIGA:</a:t>
            </a:r>
            <a:endParaRPr lang="en-US" sz="2500" b="1" smtClean="0">
              <a:latin typeface="Bookman Old Style" pitchFamily="18" charset="0"/>
            </a:endParaRPr>
          </a:p>
          <a:p>
            <a:pPr>
              <a:buFont typeface="Wingdings" pitchFamily="2" charset="2"/>
              <a:buNone/>
            </a:pPr>
            <a:endParaRPr lang="lt-LT" sz="2500" b="1" smtClean="0">
              <a:latin typeface="Bookman Old Style" pitchFamily="18" charset="0"/>
            </a:endParaRPr>
          </a:p>
          <a:p>
            <a:pPr>
              <a:buFontTx/>
              <a:buChar char="-"/>
            </a:pPr>
            <a:r>
              <a:rPr lang="lt-LT" sz="2500" b="1" smtClean="0">
                <a:latin typeface="Bookman Old Style" pitchFamily="18" charset="0"/>
              </a:rPr>
              <a:t>sudaryti tyrimo grupes (</a:t>
            </a:r>
            <a:r>
              <a:rPr lang="en-US" sz="2500" b="1" smtClean="0">
                <a:latin typeface="Bookman Old Style" pitchFamily="18" charset="0"/>
              </a:rPr>
              <a:t>2</a:t>
            </a:r>
            <a:r>
              <a:rPr lang="lt-LT" sz="2500" b="1" smtClean="0">
                <a:latin typeface="Bookman Old Style" pitchFamily="18" charset="0"/>
              </a:rPr>
              <a:t>grupės);</a:t>
            </a:r>
          </a:p>
          <a:p>
            <a:pPr>
              <a:buFontTx/>
              <a:buChar char="-"/>
            </a:pPr>
            <a:r>
              <a:rPr lang="lt-LT" sz="2500" b="1" smtClean="0">
                <a:latin typeface="Bookman Old Style" pitchFamily="18" charset="0"/>
              </a:rPr>
              <a:t>pasirinkti nurodytoje vietoje medžius;</a:t>
            </a:r>
          </a:p>
          <a:p>
            <a:pPr>
              <a:buFontTx/>
              <a:buChar char="-"/>
            </a:pPr>
            <a:r>
              <a:rPr lang="lt-LT" sz="2500" b="1" smtClean="0">
                <a:latin typeface="Bookman Old Style" pitchFamily="18" charset="0"/>
              </a:rPr>
              <a:t>išnagrinėti 1-1,5 m aukštyje augančias kerpes: </a:t>
            </a:r>
            <a:r>
              <a:rPr lang="lt-LT" sz="2500" b="1" i="1" smtClean="0">
                <a:latin typeface="Bookman Old Style" pitchFamily="18" charset="0"/>
              </a:rPr>
              <a:t>nustatyti kerpių rūšis;</a:t>
            </a:r>
          </a:p>
          <a:p>
            <a:pPr>
              <a:buFontTx/>
              <a:buNone/>
            </a:pPr>
            <a:r>
              <a:rPr lang="lt-LT" sz="2500" b="1" smtClean="0">
                <a:latin typeface="Bookman Old Style" pitchFamily="18" charset="0"/>
              </a:rPr>
              <a:t>-  gautus duomenis įrašyti į lentelę.</a:t>
            </a:r>
            <a:endParaRPr lang="en-US" sz="2500" b="1" smtClean="0">
              <a:latin typeface="Bookman Old Style" pitchFamily="18" charset="0"/>
            </a:endParaRPr>
          </a:p>
          <a:p>
            <a:pPr>
              <a:buFont typeface="Wingdings" pitchFamily="2" charset="2"/>
              <a:buNone/>
            </a:pPr>
            <a:endParaRPr lang="lt-LT" sz="2500" b="1" smtClean="0">
              <a:latin typeface="Bookman Old Style" pitchFamily="18" charset="0"/>
            </a:endParaRPr>
          </a:p>
          <a:p>
            <a:pPr>
              <a:buFont typeface="Wingdings" pitchFamily="2" charset="2"/>
              <a:buNone/>
            </a:pPr>
            <a:r>
              <a:rPr lang="lt-LT" sz="2500" b="1" smtClean="0"/>
              <a:t>  </a:t>
            </a:r>
            <a:endParaRPr lang="en-US" sz="2100" b="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0013" y="301625"/>
            <a:ext cx="7313612" cy="993775"/>
          </a:xfrm>
        </p:spPr>
        <p:txBody>
          <a:bodyPr/>
          <a:lstStyle/>
          <a:p>
            <a:pPr fontAlgn="auto">
              <a:spcAft>
                <a:spcPts val="0"/>
              </a:spcAft>
              <a:defRPr/>
            </a:pPr>
            <a:r>
              <a:rPr lang="lt-LT" sz="3200">
                <a:latin typeface="Bookman Old Style" pitchFamily="18" charset="0"/>
              </a:rPr>
              <a:t>REZULTATŲ LENTELĖ</a:t>
            </a:r>
            <a:endParaRPr lang="en-US" sz="3200">
              <a:latin typeface="Bookman Old Style" pitchFamily="18" charset="0"/>
            </a:endParaRPr>
          </a:p>
        </p:txBody>
      </p:sp>
      <p:graphicFrame>
        <p:nvGraphicFramePr>
          <p:cNvPr id="19459" name="Group 3"/>
          <p:cNvGraphicFramePr>
            <a:graphicFrameLocks noGrp="1"/>
          </p:cNvGraphicFramePr>
          <p:nvPr>
            <p:ph type="tbl" idx="1"/>
          </p:nvPr>
        </p:nvGraphicFramePr>
        <p:xfrm>
          <a:off x="457200" y="1268413"/>
          <a:ext cx="8002588" cy="5040312"/>
        </p:xfrm>
        <a:graphic>
          <a:graphicData uri="http://schemas.openxmlformats.org/drawingml/2006/table">
            <a:tbl>
              <a:tblPr/>
              <a:tblGrid>
                <a:gridCol w="976313"/>
                <a:gridCol w="2543175"/>
                <a:gridCol w="2466975"/>
                <a:gridCol w="2016125"/>
              </a:tblGrid>
              <a:tr h="1327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dirty="0" smtClean="0">
                          <a:ln>
                            <a:noFill/>
                          </a:ln>
                          <a:solidFill>
                            <a:schemeClr val="tx1"/>
                          </a:solidFill>
                          <a:effectLst/>
                          <a:latin typeface="Verdana" pitchFamily="34" charset="0"/>
                        </a:rPr>
                        <a:t>Grupės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dirty="0" smtClean="0">
                          <a:ln>
                            <a:noFill/>
                          </a:ln>
                          <a:solidFill>
                            <a:schemeClr val="tx1"/>
                          </a:solidFill>
                          <a:effectLst/>
                          <a:latin typeface="Verdana" pitchFamily="34" charset="0"/>
                        </a:rPr>
                        <a:t>Nr.</a:t>
                      </a:r>
                      <a:endParaRPr kumimoji="0" lang="en-US" sz="21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smtClean="0">
                          <a:ln>
                            <a:noFill/>
                          </a:ln>
                          <a:solidFill>
                            <a:schemeClr val="tx1"/>
                          </a:solidFill>
                          <a:effectLst/>
                          <a:latin typeface="Verdana" pitchFamily="34" charset="0"/>
                        </a:rPr>
                        <a:t>Tyrimo vieta </a:t>
                      </a:r>
                      <a:endParaRPr kumimoji="0" lang="en-US" sz="2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smtClean="0">
                          <a:ln>
                            <a:noFill/>
                          </a:ln>
                          <a:solidFill>
                            <a:schemeClr val="tx1"/>
                          </a:solidFill>
                          <a:effectLst/>
                          <a:latin typeface="Verdana" pitchFamily="34" charset="0"/>
                        </a:rPr>
                        <a:t>Nustatytos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smtClean="0">
                          <a:ln>
                            <a:noFill/>
                          </a:ln>
                          <a:solidFill>
                            <a:schemeClr val="tx1"/>
                          </a:solidFill>
                          <a:effectLst/>
                          <a:latin typeface="Verdana" pitchFamily="34" charset="0"/>
                        </a:rPr>
                        <a:t>kerpių rūšys</a:t>
                      </a:r>
                      <a:endParaRPr kumimoji="0" lang="en-US" sz="2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smtClean="0">
                          <a:ln>
                            <a:noFill/>
                          </a:ln>
                          <a:solidFill>
                            <a:schemeClr val="tx1"/>
                          </a:solidFill>
                          <a:effectLst/>
                          <a:latin typeface="Verdana" pitchFamily="34" charset="0"/>
                        </a:rPr>
                        <a:t>Oro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100" b="0" i="0" u="none" strike="noStrike" cap="none" normalizeH="0" baseline="0" smtClean="0">
                          <a:ln>
                            <a:noFill/>
                          </a:ln>
                          <a:solidFill>
                            <a:schemeClr val="tx1"/>
                          </a:solidFill>
                          <a:effectLst/>
                          <a:latin typeface="Verdana" pitchFamily="34" charset="0"/>
                        </a:rPr>
                        <a:t>užterštumas</a:t>
                      </a:r>
                      <a:endParaRPr kumimoji="0" lang="en-US" sz="2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smtClean="0">
                          <a:ln>
                            <a:noFill/>
                          </a:ln>
                          <a:solidFill>
                            <a:schemeClr val="tx1"/>
                          </a:solidFill>
                          <a:effectLst/>
                          <a:latin typeface="Verdana" pitchFamily="34" charset="0"/>
                        </a:rPr>
                        <a:t>1</a:t>
                      </a:r>
                      <a:endParaRPr kumimoji="0" lang="en-US" sz="25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err="1" smtClean="0">
                          <a:ln>
                            <a:noFill/>
                          </a:ln>
                          <a:solidFill>
                            <a:schemeClr val="tx1"/>
                          </a:solidFill>
                          <a:effectLst/>
                          <a:latin typeface="Verdana" pitchFamily="34" charset="0"/>
                        </a:rPr>
                        <a:t>Mokyklos</a:t>
                      </a:r>
                      <a:r>
                        <a:rPr kumimoji="0" lang="en-US" sz="1900" b="1" i="0" u="none" strike="noStrike" cap="none" normalizeH="0" baseline="0" dirty="0" smtClean="0">
                          <a:ln>
                            <a:noFill/>
                          </a:ln>
                          <a:solidFill>
                            <a:schemeClr val="tx1"/>
                          </a:solidFill>
                          <a:effectLst/>
                          <a:latin typeface="Verdana" pitchFamily="34" charset="0"/>
                        </a:rPr>
                        <a:t> </a:t>
                      </a:r>
                      <a:r>
                        <a:rPr kumimoji="0" lang="en-US" sz="1900" b="1" i="0" u="none" strike="noStrike" cap="none" normalizeH="0" baseline="0" dirty="0" err="1" smtClean="0">
                          <a:ln>
                            <a:noFill/>
                          </a:ln>
                          <a:solidFill>
                            <a:schemeClr val="tx1"/>
                          </a:solidFill>
                          <a:effectLst/>
                          <a:latin typeface="Verdana" pitchFamily="34" charset="0"/>
                        </a:rPr>
                        <a:t>teritorija</a:t>
                      </a:r>
                      <a:endParaRPr kumimoji="0" lang="en-US" sz="19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400" b="1" i="0" u="none" strike="noStrike" cap="none" normalizeH="0" baseline="0" dirty="0" smtClean="0">
                          <a:ln>
                            <a:noFill/>
                          </a:ln>
                          <a:solidFill>
                            <a:schemeClr val="tx1"/>
                          </a:solidFill>
                          <a:effectLst/>
                          <a:latin typeface="Verdana" pitchFamily="34" charset="0"/>
                        </a:rPr>
                        <a:t>Sieninė geltonkerpė,putlusis plynkežis.</a:t>
                      </a: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dirty="0" smtClean="0">
                          <a:ln>
                            <a:noFill/>
                          </a:ln>
                          <a:solidFill>
                            <a:schemeClr val="tx1"/>
                          </a:solidFill>
                          <a:effectLst/>
                          <a:latin typeface="Verdana" pitchFamily="34" charset="0"/>
                        </a:rPr>
                        <a:t>70mg/m</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2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dirty="0" smtClean="0">
                          <a:ln>
                            <a:noFill/>
                          </a:ln>
                          <a:solidFill>
                            <a:schemeClr val="tx1"/>
                          </a:solidFill>
                          <a:effectLst/>
                          <a:latin typeface="Verdana" pitchFamily="34" charset="0"/>
                        </a:rPr>
                        <a:t>2</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dirty="0" smtClean="0">
                          <a:ln>
                            <a:noFill/>
                          </a:ln>
                          <a:solidFill>
                            <a:schemeClr val="tx1"/>
                          </a:solidFill>
                          <a:effectLst/>
                          <a:latin typeface="Verdana" pitchFamily="34" charset="0"/>
                        </a:rPr>
                        <a:t>Prie </a:t>
                      </a:r>
                      <a:r>
                        <a:rPr kumimoji="0" lang="en-US" sz="1900" b="1" i="0" u="none" strike="noStrike" cap="none" normalizeH="0" baseline="0" dirty="0" smtClean="0">
                          <a:ln>
                            <a:noFill/>
                          </a:ln>
                          <a:solidFill>
                            <a:schemeClr val="tx1"/>
                          </a:solidFill>
                          <a:effectLst/>
                          <a:latin typeface="Verdana" pitchFamily="34" charset="0"/>
                        </a:rPr>
                        <a:t>autobus</a:t>
                      </a:r>
                      <a:r>
                        <a:rPr kumimoji="0" lang="lt-LT" sz="1900" b="1" i="0" u="none" strike="noStrike" cap="none" normalizeH="0" baseline="0" dirty="0" smtClean="0">
                          <a:ln>
                            <a:noFill/>
                          </a:ln>
                          <a:solidFill>
                            <a:schemeClr val="tx1"/>
                          </a:solidFill>
                          <a:effectLst/>
                          <a:latin typeface="Verdana" pitchFamily="34" charset="0"/>
                        </a:rPr>
                        <a:t>ų</a:t>
                      </a:r>
                      <a:r>
                        <a:rPr kumimoji="0" lang="en-US" sz="1900" b="1" i="0" u="none" strike="noStrike" cap="none" normalizeH="0" baseline="0" dirty="0" smtClean="0">
                          <a:ln>
                            <a:noFill/>
                          </a:ln>
                          <a:solidFill>
                            <a:schemeClr val="tx1"/>
                          </a:solidFill>
                          <a:effectLst/>
                          <a:latin typeface="Verdana" pitchFamily="34" charset="0"/>
                        </a:rPr>
                        <a:t> </a:t>
                      </a:r>
                      <a:r>
                        <a:rPr kumimoji="0" lang="en-US" sz="1900" b="1" i="0" u="none" strike="noStrike" cap="none" normalizeH="0" baseline="0" dirty="0" err="1" smtClean="0">
                          <a:ln>
                            <a:noFill/>
                          </a:ln>
                          <a:solidFill>
                            <a:schemeClr val="tx1"/>
                          </a:solidFill>
                          <a:effectLst/>
                          <a:latin typeface="Verdana" pitchFamily="34" charset="0"/>
                        </a:rPr>
                        <a:t>stov</a:t>
                      </a:r>
                      <a:r>
                        <a:rPr kumimoji="0" lang="lt-LT" sz="1900" b="1" i="0" u="none" strike="noStrike" cap="none" normalizeH="0" baseline="0" dirty="0" smtClean="0">
                          <a:ln>
                            <a:noFill/>
                          </a:ln>
                          <a:solidFill>
                            <a:schemeClr val="tx1"/>
                          </a:solidFill>
                          <a:effectLst/>
                          <a:latin typeface="Verdana" pitchFamily="34" charset="0"/>
                        </a:rPr>
                        <a:t>ė</a:t>
                      </a:r>
                      <a:r>
                        <a:rPr kumimoji="0" lang="en-US" sz="1900" b="1" i="0" u="none" strike="noStrike" cap="none" normalizeH="0" baseline="0" dirty="0" err="1" smtClean="0">
                          <a:ln>
                            <a:noFill/>
                          </a:ln>
                          <a:solidFill>
                            <a:schemeClr val="tx1"/>
                          </a:solidFill>
                          <a:effectLst/>
                          <a:latin typeface="Verdana" pitchFamily="34" charset="0"/>
                        </a:rPr>
                        <a:t>jimo</a:t>
                      </a:r>
                      <a:r>
                        <a:rPr kumimoji="0" lang="en-US" sz="1900" b="1" i="0" u="none" strike="noStrike" cap="none" normalizeH="0" baseline="0" dirty="0" smtClean="0">
                          <a:ln>
                            <a:noFill/>
                          </a:ln>
                          <a:solidFill>
                            <a:schemeClr val="tx1"/>
                          </a:solidFill>
                          <a:effectLst/>
                          <a:latin typeface="Verdana" pitchFamily="34" charset="0"/>
                        </a:rPr>
                        <a:t> </a:t>
                      </a:r>
                      <a:r>
                        <a:rPr kumimoji="0" lang="en-US" sz="1900" b="1" i="0" u="none" strike="noStrike" cap="none" normalizeH="0" baseline="0" dirty="0" err="1" smtClean="0">
                          <a:ln>
                            <a:noFill/>
                          </a:ln>
                          <a:solidFill>
                            <a:schemeClr val="tx1"/>
                          </a:solidFill>
                          <a:effectLst/>
                          <a:latin typeface="Verdana" pitchFamily="34" charset="0"/>
                        </a:rPr>
                        <a:t>aik</a:t>
                      </a:r>
                      <a:r>
                        <a:rPr kumimoji="0" lang="lt-LT" sz="1900" b="1" i="0" u="none" strike="noStrike" cap="none" normalizeH="0" baseline="0" dirty="0" smtClean="0">
                          <a:ln>
                            <a:noFill/>
                          </a:ln>
                          <a:solidFill>
                            <a:schemeClr val="tx1"/>
                          </a:solidFill>
                          <a:effectLst/>
                          <a:latin typeface="Verdana" pitchFamily="34" charset="0"/>
                        </a:rPr>
                        <a:t>š</a:t>
                      </a:r>
                      <a:r>
                        <a:rPr kumimoji="0" lang="en-US" sz="1900" b="1" i="0" u="none" strike="noStrike" cap="none" normalizeH="0" baseline="0" dirty="0" err="1" smtClean="0">
                          <a:ln>
                            <a:noFill/>
                          </a:ln>
                          <a:solidFill>
                            <a:schemeClr val="tx1"/>
                          </a:solidFill>
                          <a:effectLst/>
                          <a:latin typeface="Verdana" pitchFamily="34" charset="0"/>
                        </a:rPr>
                        <a:t>tel</a:t>
                      </a:r>
                      <a:r>
                        <a:rPr kumimoji="0" lang="lt-LT" sz="1900" b="1" i="0" u="none" strike="noStrike" cap="none" normalizeH="0" baseline="0" dirty="0" smtClean="0">
                          <a:ln>
                            <a:noFill/>
                          </a:ln>
                          <a:solidFill>
                            <a:schemeClr val="tx1"/>
                          </a:solidFill>
                          <a:effectLst/>
                          <a:latin typeface="Verdana" pitchFamily="34" charset="0"/>
                        </a:rPr>
                        <a:t>ė</a:t>
                      </a:r>
                      <a:r>
                        <a:rPr kumimoji="0" lang="en-US" sz="1900" b="1" i="0" u="none" strike="noStrike" cap="none" normalizeH="0" baseline="0" dirty="0" smtClean="0">
                          <a:ln>
                            <a:noFill/>
                          </a:ln>
                          <a:solidFill>
                            <a:schemeClr val="tx1"/>
                          </a:solidFill>
                          <a:effectLst/>
                          <a:latin typeface="Verdana"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400" b="1" i="0" u="none" strike="noStrike" cap="none" normalizeH="0" baseline="0" dirty="0" smtClean="0">
                          <a:ln>
                            <a:noFill/>
                          </a:ln>
                          <a:solidFill>
                            <a:schemeClr val="tx1"/>
                          </a:solidFill>
                          <a:effectLst/>
                          <a:latin typeface="Verdana" pitchFamily="34" charset="0"/>
                        </a:rPr>
                        <a:t>Putlusis plynkežis,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400" b="1" i="0" u="none" strike="noStrike" cap="none" normalizeH="0" baseline="0" dirty="0" smtClean="0">
                          <a:ln>
                            <a:noFill/>
                          </a:ln>
                          <a:solidFill>
                            <a:schemeClr val="tx1"/>
                          </a:solidFill>
                          <a:effectLst/>
                          <a:latin typeface="Verdana" pitchFamily="34" charset="0"/>
                        </a:rPr>
                        <a:t>Sieninė geltonkerpė.</a:t>
                      </a:r>
                      <a:endParaRPr kumimoji="0" lang="en-US" sz="1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dirty="0" smtClean="0">
                          <a:ln>
                            <a:noFill/>
                          </a:ln>
                          <a:solidFill>
                            <a:schemeClr val="tx1"/>
                          </a:solidFill>
                          <a:effectLst/>
                          <a:latin typeface="Verdana" pitchFamily="34" charset="0"/>
                        </a:rPr>
                        <a:t>100mg/m</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smtClean="0">
                          <a:ln>
                            <a:noFill/>
                          </a:ln>
                          <a:solidFill>
                            <a:schemeClr val="tx1"/>
                          </a:solidFill>
                          <a:effectLst/>
                          <a:latin typeface="Verdana" pitchFamily="34" charset="0"/>
                        </a:rPr>
                        <a:t>3</a:t>
                      </a:r>
                      <a:endParaRPr kumimoji="0" lang="en-US" sz="25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dirty="0" smtClean="0">
                          <a:ln>
                            <a:noFill/>
                          </a:ln>
                          <a:solidFill>
                            <a:schemeClr val="tx1"/>
                          </a:solidFill>
                          <a:effectLst/>
                          <a:latin typeface="Verdana" pitchFamily="34" charset="0"/>
                        </a:rPr>
                        <a:t>Vilniaus gatvė</a:t>
                      </a:r>
                      <a:endParaRPr kumimoji="0" lang="en-US" sz="19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400" b="1" i="0" u="none" strike="noStrike" cap="none" normalizeH="0" baseline="0" dirty="0" smtClean="0">
                          <a:ln>
                            <a:noFill/>
                          </a:ln>
                          <a:solidFill>
                            <a:schemeClr val="tx1"/>
                          </a:solidFill>
                          <a:effectLst/>
                          <a:latin typeface="Verdana" pitchFamily="34" charset="0"/>
                        </a:rPr>
                        <a:t>Sieninė geltonkerpė</a:t>
                      </a:r>
                      <a:r>
                        <a:rPr kumimoji="0" lang="lt-LT" sz="2500" b="0" i="0" u="none" strike="noStrike" cap="none" normalizeH="0" baseline="0" dirty="0" smtClean="0">
                          <a:ln>
                            <a:noFill/>
                          </a:ln>
                          <a:solidFill>
                            <a:schemeClr val="tx1"/>
                          </a:solidFill>
                          <a:effectLst/>
                          <a:latin typeface="Verdana" pitchFamily="34" charset="0"/>
                        </a:rPr>
                        <a:t>. </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dirty="0" smtClean="0">
                          <a:ln>
                            <a:noFill/>
                          </a:ln>
                          <a:solidFill>
                            <a:schemeClr val="tx1"/>
                          </a:solidFill>
                          <a:effectLst/>
                          <a:latin typeface="Verdana" pitchFamily="34" charset="0"/>
                        </a:rPr>
                        <a:t>100mg/m</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smtClean="0">
                          <a:ln>
                            <a:noFill/>
                          </a:ln>
                          <a:solidFill>
                            <a:schemeClr val="tx1"/>
                          </a:solidFill>
                          <a:effectLst/>
                          <a:latin typeface="Verdana" pitchFamily="34" charset="0"/>
                        </a:rPr>
                        <a:t>4</a:t>
                      </a:r>
                      <a:endParaRPr kumimoji="0" lang="en-US" sz="25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900" b="1" i="0" u="none" strike="noStrike" cap="none" normalizeH="0" baseline="0" dirty="0" smtClean="0">
                          <a:ln>
                            <a:noFill/>
                          </a:ln>
                          <a:solidFill>
                            <a:schemeClr val="tx1"/>
                          </a:solidFill>
                          <a:effectLst/>
                          <a:latin typeface="Verdana" pitchFamily="34" charset="0"/>
                        </a:rPr>
                        <a:t>Sodų gatvė</a:t>
                      </a:r>
                      <a:endParaRPr kumimoji="0" lang="en-US" sz="19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1400" b="1" i="0" u="none" strike="noStrike" cap="none" normalizeH="0" baseline="0" dirty="0" smtClean="0">
                          <a:ln>
                            <a:noFill/>
                          </a:ln>
                          <a:solidFill>
                            <a:schemeClr val="tx1"/>
                          </a:solidFill>
                          <a:effectLst/>
                          <a:latin typeface="Verdana" pitchFamily="34" charset="0"/>
                        </a:rPr>
                        <a:t>Putlusis plynkežis ir sieninė geltonkerpė</a:t>
                      </a:r>
                      <a:r>
                        <a:rPr kumimoji="0" lang="lt-LT" sz="1400" b="0" i="0" u="none" strike="noStrike" cap="none" normalizeH="0" baseline="0" dirty="0" smtClean="0">
                          <a:ln>
                            <a:noFill/>
                          </a:ln>
                          <a:solidFill>
                            <a:schemeClr val="tx1"/>
                          </a:solidFill>
                          <a:effectLst/>
                          <a:latin typeface="Verdana" pitchFamily="34" charset="0"/>
                        </a:rPr>
                        <a:t>.</a:t>
                      </a:r>
                      <a:endParaRPr kumimoji="0" lang="en-US"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lt-LT" sz="2500" b="0" i="0" u="none" strike="noStrike" cap="none" normalizeH="0" baseline="0" dirty="0" smtClean="0">
                          <a:ln>
                            <a:noFill/>
                          </a:ln>
                          <a:solidFill>
                            <a:schemeClr val="tx1"/>
                          </a:solidFill>
                          <a:effectLst/>
                          <a:latin typeface="Verdana" pitchFamily="34" charset="0"/>
                        </a:rPr>
                        <a:t>70mg/m</a:t>
                      </a: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fontAlgn="auto">
              <a:spcAft>
                <a:spcPts val="0"/>
              </a:spcAft>
              <a:defRPr/>
            </a:pPr>
            <a:r>
              <a:rPr lang="lt-LT" dirty="0" smtClean="0"/>
              <a:t>Mokyklos teritorija</a:t>
            </a:r>
            <a:endParaRPr lang="lt-LT" dirty="0"/>
          </a:p>
        </p:txBody>
      </p:sp>
      <p:sp>
        <p:nvSpPr>
          <p:cNvPr id="37890" name="Rectangle 3"/>
          <p:cNvSpPr>
            <a:spLocks noGrp="1" noChangeArrowheads="1"/>
          </p:cNvSpPr>
          <p:nvPr>
            <p:ph type="body" idx="1"/>
          </p:nvPr>
        </p:nvSpPr>
        <p:spPr/>
        <p:txBody>
          <a:bodyPr/>
          <a:lstStyle/>
          <a:p>
            <a:endParaRPr lang="lt-LT" smtClean="0"/>
          </a:p>
        </p:txBody>
      </p:sp>
      <p:pic>
        <p:nvPicPr>
          <p:cNvPr id="37891" name="Picture 4" descr="CAM00781 (Medium)"/>
          <p:cNvPicPr>
            <a:picLocks noChangeAspect="1" noChangeArrowheads="1"/>
          </p:cNvPicPr>
          <p:nvPr/>
        </p:nvPicPr>
        <p:blipFill>
          <a:blip r:embed="rId2"/>
          <a:srcRect/>
          <a:stretch>
            <a:fillRect/>
          </a:stretch>
        </p:blipFill>
        <p:spPr bwMode="auto">
          <a:xfrm>
            <a:off x="468313" y="1484313"/>
            <a:ext cx="7913687"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endParaRPr lang="lt-LT"/>
          </a:p>
        </p:txBody>
      </p:sp>
      <p:sp>
        <p:nvSpPr>
          <p:cNvPr id="38914" name="Rectangle 3"/>
          <p:cNvSpPr>
            <a:spLocks noGrp="1" noChangeArrowheads="1"/>
          </p:cNvSpPr>
          <p:nvPr>
            <p:ph type="body" idx="1"/>
          </p:nvPr>
        </p:nvSpPr>
        <p:spPr/>
        <p:txBody>
          <a:bodyPr/>
          <a:lstStyle/>
          <a:p>
            <a:endParaRPr lang="lt-LT" smtClean="0"/>
          </a:p>
        </p:txBody>
      </p:sp>
      <p:pic>
        <p:nvPicPr>
          <p:cNvPr id="38915" name="Picture 4" descr="CAM00782 (Medium)"/>
          <p:cNvPicPr>
            <a:picLocks noChangeAspect="1" noChangeArrowheads="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fontAlgn="auto">
              <a:spcAft>
                <a:spcPts val="0"/>
              </a:spcAft>
              <a:defRPr/>
            </a:pPr>
            <a:r>
              <a:rPr lang="lt-LT" dirty="0" smtClean="0"/>
              <a:t>Vilniaus gatvė</a:t>
            </a:r>
            <a:endParaRPr lang="lt-LT" dirty="0"/>
          </a:p>
        </p:txBody>
      </p:sp>
      <p:sp>
        <p:nvSpPr>
          <p:cNvPr id="39938" name="Rectangle 3"/>
          <p:cNvSpPr>
            <a:spLocks noGrp="1" noChangeArrowheads="1"/>
          </p:cNvSpPr>
          <p:nvPr>
            <p:ph type="body" idx="1"/>
          </p:nvPr>
        </p:nvSpPr>
        <p:spPr/>
        <p:txBody>
          <a:bodyPr/>
          <a:lstStyle/>
          <a:p>
            <a:endParaRPr lang="lt-LT" smtClean="0"/>
          </a:p>
        </p:txBody>
      </p:sp>
      <p:pic>
        <p:nvPicPr>
          <p:cNvPr id="39939" name="Picture 4" descr="11072160_703668729750716_876217420_n"/>
          <p:cNvPicPr>
            <a:picLocks noChangeAspect="1" noChangeArrowheads="1"/>
          </p:cNvPicPr>
          <p:nvPr/>
        </p:nvPicPr>
        <p:blipFill>
          <a:blip r:embed="rId2"/>
          <a:srcRect/>
          <a:stretch>
            <a:fillRect/>
          </a:stretch>
        </p:blipFill>
        <p:spPr bwMode="auto">
          <a:xfrm>
            <a:off x="468313" y="1341438"/>
            <a:ext cx="80645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endParaRPr lang="lt-LT"/>
          </a:p>
        </p:txBody>
      </p:sp>
      <p:sp>
        <p:nvSpPr>
          <p:cNvPr id="40962" name="Rectangle 3"/>
          <p:cNvSpPr>
            <a:spLocks noGrp="1" noChangeArrowheads="1"/>
          </p:cNvSpPr>
          <p:nvPr>
            <p:ph type="body" idx="1"/>
          </p:nvPr>
        </p:nvSpPr>
        <p:spPr/>
        <p:txBody>
          <a:bodyPr/>
          <a:lstStyle/>
          <a:p>
            <a:endParaRPr lang="lt-LT" smtClean="0"/>
          </a:p>
        </p:txBody>
      </p:sp>
      <p:pic>
        <p:nvPicPr>
          <p:cNvPr id="40963" name="Picture 4" descr="CAM00783 (Medium)"/>
          <p:cNvPicPr>
            <a:picLocks noChangeAspect="1" noChangeArrowheads="1"/>
          </p:cNvPicPr>
          <p:nvPr/>
        </p:nvPicPr>
        <p:blipFill>
          <a:blip r:embed="rId2"/>
          <a:srcRect/>
          <a:stretch>
            <a:fillRect/>
          </a:stretch>
        </p:blipFill>
        <p:spPr bwMode="auto">
          <a:xfrm>
            <a:off x="468313" y="908050"/>
            <a:ext cx="8207375"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pPr fontAlgn="auto">
              <a:spcAft>
                <a:spcPts val="0"/>
              </a:spcAft>
              <a:defRPr/>
            </a:pPr>
            <a:endParaRPr lang="lt-LT"/>
          </a:p>
        </p:txBody>
      </p:sp>
      <p:pic>
        <p:nvPicPr>
          <p:cNvPr id="41986" name="Picture 4" descr="CAM00775 (Medium)"/>
          <p:cNvPicPr>
            <a:picLocks noGrp="1" noChangeAspect="1" noChangeArrowheads="1"/>
          </p:cNvPicPr>
          <p:nvPr>
            <p:ph idx="1"/>
          </p:nvPr>
        </p:nvPicPr>
        <p:blipFill>
          <a:blip r:embed="rId2"/>
          <a:srcRect/>
          <a:stretch>
            <a:fillRect/>
          </a:stretch>
        </p:blipFill>
        <p:spPr>
          <a:xfrm>
            <a:off x="1554163" y="1481138"/>
            <a:ext cx="6035675" cy="452596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urinio vietos rezervavimo ženklas 1"/>
          <p:cNvSpPr>
            <a:spLocks noGrp="1"/>
          </p:cNvSpPr>
          <p:nvPr>
            <p:ph idx="1"/>
          </p:nvPr>
        </p:nvSpPr>
        <p:spPr/>
        <p:txBody>
          <a:bodyPr/>
          <a:lstStyle/>
          <a:p>
            <a:endParaRPr lang="lt-LT" smtClean="0"/>
          </a:p>
        </p:txBody>
      </p:sp>
      <p:sp>
        <p:nvSpPr>
          <p:cNvPr id="3" name="Antraštė 2"/>
          <p:cNvSpPr>
            <a:spLocks noGrp="1"/>
          </p:cNvSpPr>
          <p:nvPr>
            <p:ph type="title"/>
          </p:nvPr>
        </p:nvSpPr>
        <p:spPr/>
        <p:txBody>
          <a:bodyPr/>
          <a:lstStyle/>
          <a:p>
            <a:pPr fontAlgn="auto">
              <a:spcAft>
                <a:spcPts val="0"/>
              </a:spcAft>
              <a:defRPr/>
            </a:pPr>
            <a:endParaRPr lang="lt-LT"/>
          </a:p>
        </p:txBody>
      </p:sp>
      <p:pic>
        <p:nvPicPr>
          <p:cNvPr id="43011" name="Picture 4" descr="11051243_703668326417423_2021471081_n"/>
          <p:cNvPicPr>
            <a:picLocks noChangeAspect="1" noChangeArrowheads="1"/>
          </p:cNvPicPr>
          <p:nvPr/>
        </p:nvPicPr>
        <p:blipFill>
          <a:blip r:embed="rId2"/>
          <a:srcRect/>
          <a:stretch>
            <a:fillRect/>
          </a:stretch>
        </p:blipFill>
        <p:spPr bwMode="auto">
          <a:xfrm>
            <a:off x="611188" y="0"/>
            <a:ext cx="7848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pPr fontAlgn="auto">
              <a:spcAft>
                <a:spcPts val="0"/>
              </a:spcAft>
              <a:defRPr/>
            </a:pPr>
            <a:endParaRPr lang="lt-LT" dirty="0"/>
          </a:p>
        </p:txBody>
      </p:sp>
      <p:pic>
        <p:nvPicPr>
          <p:cNvPr id="44034" name="Picture 4" descr="11051262_703668219750767_165745088_n"/>
          <p:cNvPicPr>
            <a:picLocks noGrp="1" noChangeAspect="1" noChangeArrowheads="1"/>
          </p:cNvPicPr>
          <p:nvPr>
            <p:ph idx="1"/>
          </p:nvPr>
        </p:nvPicPr>
        <p:blipFill>
          <a:blip r:embed="rId2"/>
          <a:srcRect/>
          <a:stretch>
            <a:fillRect/>
          </a:stretch>
        </p:blipFill>
        <p:spPr>
          <a:xfrm>
            <a:off x="1692275" y="260350"/>
            <a:ext cx="5832475" cy="57467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urinio vietos rezervavimo ženklas 1"/>
          <p:cNvSpPr>
            <a:spLocks noGrp="1"/>
          </p:cNvSpPr>
          <p:nvPr>
            <p:ph idx="1"/>
          </p:nvPr>
        </p:nvSpPr>
        <p:spPr/>
        <p:txBody>
          <a:bodyPr/>
          <a:lstStyle/>
          <a:p>
            <a:endParaRPr lang="lt-LT" smtClean="0"/>
          </a:p>
          <a:p>
            <a:endParaRPr lang="lt-LT" smtClean="0"/>
          </a:p>
        </p:txBody>
      </p:sp>
      <p:sp>
        <p:nvSpPr>
          <p:cNvPr id="3" name="Antraštė 2"/>
          <p:cNvSpPr>
            <a:spLocks noGrp="1"/>
          </p:cNvSpPr>
          <p:nvPr>
            <p:ph type="title"/>
          </p:nvPr>
        </p:nvSpPr>
        <p:spPr/>
        <p:txBody>
          <a:bodyPr/>
          <a:lstStyle/>
          <a:p>
            <a:pPr algn="ctr" fontAlgn="auto">
              <a:spcAft>
                <a:spcPts val="0"/>
              </a:spcAft>
              <a:defRPr/>
            </a:pPr>
            <a:r>
              <a:rPr lang="lt-LT" dirty="0" smtClean="0"/>
              <a:t>Sodų gatvė</a:t>
            </a:r>
            <a:endParaRPr lang="lt-LT" dirty="0"/>
          </a:p>
        </p:txBody>
      </p:sp>
      <p:pic>
        <p:nvPicPr>
          <p:cNvPr id="45059" name="Picture 4" descr="11051285_703667579750831_1059382740_n"/>
          <p:cNvPicPr>
            <a:picLocks noChangeAspect="1" noChangeArrowheads="1"/>
          </p:cNvPicPr>
          <p:nvPr/>
        </p:nvPicPr>
        <p:blipFill>
          <a:blip r:embed="rId2"/>
          <a:srcRect/>
          <a:stretch>
            <a:fillRect/>
          </a:stretch>
        </p:blipFill>
        <p:spPr bwMode="auto">
          <a:xfrm>
            <a:off x="611188" y="1412875"/>
            <a:ext cx="80645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p:txBody>
          <a:bodyPr/>
          <a:lstStyle/>
          <a:p>
            <a:r>
              <a:rPr lang="en-US" smtClean="0"/>
              <a:t>Paprastai skiriamas dvejopas užteršto oro poveikis gyvajai gamtai ar žmogui: - tiesioginis, arba pirminis užteršto oro poveikis per asimiliacijos aparatą, kvėpavimo takus, odą ir pan.; - netiesioginis, arba antrinis poveikis, kuris daugiausia pasireiškia užterštiems atmosferos krituliams teršiant (ir visų pirma rūgštinant) dirvožemį bei vandenį</a:t>
            </a:r>
            <a:r>
              <a:rPr lang="lt-LT" smtClean="0"/>
              <a:t>.</a:t>
            </a:r>
          </a:p>
        </p:txBody>
      </p:sp>
      <p:sp>
        <p:nvSpPr>
          <p:cNvPr id="3" name="Title 2"/>
          <p:cNvSpPr>
            <a:spLocks noGrp="1"/>
          </p:cNvSpPr>
          <p:nvPr>
            <p:ph type="title"/>
          </p:nvPr>
        </p:nvSpPr>
        <p:spPr/>
        <p:txBody>
          <a:bodyPr/>
          <a:lstStyle/>
          <a:p>
            <a:pPr fontAlgn="auto">
              <a:spcAft>
                <a:spcPts val="0"/>
              </a:spcAft>
              <a:defRPr/>
            </a:pPr>
            <a:endParaRPr lang="lt-L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pPr fontAlgn="auto">
              <a:spcAft>
                <a:spcPts val="0"/>
              </a:spcAft>
              <a:defRPr/>
            </a:pPr>
            <a:endParaRPr lang="lt-LT"/>
          </a:p>
        </p:txBody>
      </p:sp>
      <p:pic>
        <p:nvPicPr>
          <p:cNvPr id="46082" name="Picture 4" descr="11072606_703667863084136_1537929577_n"/>
          <p:cNvPicPr>
            <a:picLocks noGrp="1" noChangeAspect="1" noChangeArrowheads="1"/>
          </p:cNvPicPr>
          <p:nvPr>
            <p:ph idx="1"/>
          </p:nvPr>
        </p:nvPicPr>
        <p:blipFill>
          <a:blip r:embed="rId2"/>
          <a:srcRect/>
          <a:stretch>
            <a:fillRect/>
          </a:stretch>
        </p:blipFill>
        <p:spPr>
          <a:xfrm>
            <a:off x="755650" y="1481138"/>
            <a:ext cx="7777163" cy="452596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47106" name="Table Placeholder 2"/>
          <p:cNvSpPr>
            <a:spLocks noGrp="1"/>
          </p:cNvSpPr>
          <p:nvPr>
            <p:ph type="tbl" idx="1"/>
          </p:nvPr>
        </p:nvSpPr>
        <p:spPr/>
      </p:sp>
      <p:sp>
        <p:nvSpPr>
          <p:cNvPr id="47107" name="Rectangle 3"/>
          <p:cNvSpPr>
            <a:spLocks noChangeArrowheads="1"/>
          </p:cNvSpPr>
          <p:nvPr/>
        </p:nvSpPr>
        <p:spPr bwMode="auto">
          <a:xfrm>
            <a:off x="1500188" y="1857375"/>
            <a:ext cx="6840537" cy="2462213"/>
          </a:xfrm>
          <a:prstGeom prst="rect">
            <a:avLst/>
          </a:prstGeom>
          <a:noFill/>
          <a:ln w="9525">
            <a:noFill/>
            <a:miter lim="800000"/>
            <a:headEnd/>
            <a:tailEnd/>
          </a:ln>
        </p:spPr>
        <p:txBody>
          <a:bodyPr>
            <a:spAutoFit/>
          </a:bodyPr>
          <a:lstStyle/>
          <a:p>
            <a:r>
              <a:rPr lang="en-US" sz="1400">
                <a:latin typeface="Lucida Sans Unicode" pitchFamily="34" charset="0"/>
              </a:rPr>
              <a:t>Atlikto tyrimo išvados. </a:t>
            </a:r>
          </a:p>
          <a:p>
            <a:r>
              <a:rPr lang="en-US" sz="1400">
                <a:latin typeface="Lucida Sans Unicode" pitchFamily="34" charset="0"/>
              </a:rPr>
              <a:t>,,Verdenės “  gimnazijos teritorijos užterštumas žemiau vidutinio. Pastatas stovi ant kalno ir neuždengtas</a:t>
            </a:r>
            <a:r>
              <a:rPr lang="lt-LT" sz="1400">
                <a:latin typeface="Lucida Sans Unicode" pitchFamily="34" charset="0"/>
              </a:rPr>
              <a:t> medžių lajos</a:t>
            </a:r>
            <a:r>
              <a:rPr lang="en-US" sz="1400">
                <a:latin typeface="Lucida Sans Unicode" pitchFamily="34" charset="0"/>
              </a:rPr>
              <a:t> nuo vėjų rudenį, žiemą ir pavasarį .  Atvažiuojančių automobilių teršalai nupučiami nuo gimnazijos</a:t>
            </a:r>
            <a:r>
              <a:rPr lang="lt-LT" sz="1400">
                <a:latin typeface="Lucida Sans Unicode" pitchFamily="34" charset="0"/>
              </a:rPr>
              <a:t>. </a:t>
            </a:r>
            <a:r>
              <a:rPr lang="en-US" sz="1400">
                <a:latin typeface="Lucida Sans Unicode" pitchFamily="34" charset="0"/>
              </a:rPr>
              <a:t>Atlikto tyrimo išvados</a:t>
            </a:r>
            <a:r>
              <a:rPr lang="lt-LT" sz="1400">
                <a:latin typeface="Lucida Sans Unicode" pitchFamily="34" charset="0"/>
              </a:rPr>
              <a:t>.</a:t>
            </a:r>
            <a:endParaRPr lang="en-US" sz="1400">
              <a:latin typeface="Lucida Sans Unicode" pitchFamily="34" charset="0"/>
            </a:endParaRPr>
          </a:p>
          <a:p>
            <a:r>
              <a:rPr lang="lt-LT" sz="1400">
                <a:latin typeface="Lucida Sans Unicode" pitchFamily="34" charset="0"/>
              </a:rPr>
              <a:t>T</a:t>
            </a:r>
            <a:r>
              <a:rPr lang="en-US" sz="1400">
                <a:latin typeface="Lucida Sans Unicode" pitchFamily="34" charset="0"/>
              </a:rPr>
              <a:t>eršalai nupučiami nuo gimnazijos,  sulaikomi už sporto aikštelės auganči</a:t>
            </a:r>
            <a:r>
              <a:rPr lang="lt-LT" sz="1400">
                <a:latin typeface="Lucida Sans Unicode" pitchFamily="34" charset="0"/>
              </a:rPr>
              <a:t>ų</a:t>
            </a:r>
            <a:r>
              <a:rPr lang="en-US" sz="1400">
                <a:latin typeface="Lucida Sans Unicode" pitchFamily="34" charset="0"/>
              </a:rPr>
              <a:t> krūmų, kur ir kaupiasi, ką rodo čia gausiai augančios  geltonkerpės. </a:t>
            </a:r>
            <a:endParaRPr lang="lt-LT" sz="1400">
              <a:latin typeface="Lucida Sans Unicode" pitchFamily="34" charset="0"/>
            </a:endParaRPr>
          </a:p>
          <a:p>
            <a:endParaRPr lang="en-US" sz="1400">
              <a:latin typeface="Lucida Sans Unicode" pitchFamily="34" charset="0"/>
            </a:endParaRPr>
          </a:p>
          <a:p>
            <a:r>
              <a:rPr lang="en-US" sz="1400">
                <a:latin typeface="Lucida Sans Unicode" pitchFamily="34" charset="0"/>
              </a:rPr>
              <a:t> </a:t>
            </a:r>
          </a:p>
          <a:p>
            <a:endParaRPr lang="en-US" sz="1400">
              <a:latin typeface="Lucida Sans Unicode" pitchFamily="34" charset="0"/>
            </a:endParaRPr>
          </a:p>
          <a:p>
            <a:r>
              <a:rPr lang="en-US" sz="1400">
                <a:latin typeface="Lucida Sans Unicode"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p:cNvSpPr txBox="1">
            <a:spLocks noChangeArrowheads="1"/>
          </p:cNvSpPr>
          <p:nvPr/>
        </p:nvSpPr>
        <p:spPr bwMode="auto">
          <a:xfrm>
            <a:off x="571500" y="357188"/>
            <a:ext cx="8143875" cy="3692525"/>
          </a:xfrm>
          <a:prstGeom prst="rect">
            <a:avLst/>
          </a:prstGeom>
          <a:noFill/>
          <a:ln w="9525">
            <a:noFill/>
            <a:miter lim="800000"/>
            <a:headEnd/>
            <a:tailEnd/>
          </a:ln>
        </p:spPr>
        <p:txBody>
          <a:bodyPr>
            <a:spAutoFit/>
          </a:bodyPr>
          <a:lstStyle/>
          <a:p>
            <a:r>
              <a:rPr lang="lt-LT">
                <a:latin typeface="Lucida Sans Unicode" pitchFamily="34" charset="0"/>
              </a:rPr>
              <a:t>Vilniaus </a:t>
            </a:r>
            <a:r>
              <a:rPr lang="en-US">
                <a:latin typeface="Lucida Sans Unicode" pitchFamily="34" charset="0"/>
              </a:rPr>
              <a:t>gatvės užterštumas – didelis,  tačiau nėra vienodas visame gatvės ilgyje. Dižiausi užterštumo taškai , kaip matome iš gatvės plano, randami ten kur staigiai ke</a:t>
            </a:r>
            <a:r>
              <a:rPr lang="lt-LT">
                <a:latin typeface="Lucida Sans Unicode" pitchFamily="34" charset="0"/>
              </a:rPr>
              <a:t>i</a:t>
            </a:r>
            <a:r>
              <a:rPr lang="en-US">
                <a:latin typeface="Lucida Sans Unicode" pitchFamily="34" charset="0"/>
              </a:rPr>
              <a:t>čiasi automobilio greitis:  posūkiuose,  prieš staigaus stabdymo vietas  ( pvz. Gulinčius policininkus), prieš sustojimo aikšteles, greitį rybojančius , arba  greičio aprybojimo pabaigą  žyminčius ženklus. </a:t>
            </a:r>
            <a:endParaRPr lang="lt-LT">
              <a:latin typeface="Lucida Sans Unicode" pitchFamily="34" charset="0"/>
            </a:endParaRPr>
          </a:p>
          <a:p>
            <a:endParaRPr lang="lt-LT">
              <a:latin typeface="Lucida Sans Unicode" pitchFamily="34" charset="0"/>
            </a:endParaRPr>
          </a:p>
          <a:p>
            <a:r>
              <a:rPr lang="lt-LT">
                <a:latin typeface="Lucida Sans Unicode" pitchFamily="34" charset="0"/>
              </a:rPr>
              <a:t>Sodų gatvėjė užterštumas vidutinis, automobilių judėjimas neintensyvus,  kelias siauras, posūkiai staigūs.  </a:t>
            </a:r>
            <a:endParaRPr lang="en-US">
              <a:latin typeface="Lucida Sans Unicode" pitchFamily="34" charset="0"/>
            </a:endParaRPr>
          </a:p>
          <a:p>
            <a:endParaRPr lang="en-US">
              <a:latin typeface="Lucida Sans Unicode" pitchFamily="34" charset="0"/>
            </a:endParaRPr>
          </a:p>
          <a:p>
            <a:endParaRPr lang="en-US">
              <a:latin typeface="Lucida Sans Unicode" pitchFamily="34" charset="0"/>
            </a:endParaRPr>
          </a:p>
          <a:p>
            <a:r>
              <a:rPr lang="en-US">
                <a:latin typeface="Lucida Sans Unicode" pitchFamily="34" charset="0"/>
              </a:rPr>
              <a:t>  </a:t>
            </a:r>
          </a:p>
          <a:p>
            <a:endParaRPr lang="lt-LT">
              <a:latin typeface="Lucida Sans Unicod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46"/>
          </a:xfrm>
        </p:spPr>
        <p:txBody>
          <a:bodyPr>
            <a:normAutofit fontScale="90000"/>
          </a:bodyPr>
          <a:lstStyle/>
          <a:p>
            <a:pPr fontAlgn="auto">
              <a:spcAft>
                <a:spcPts val="0"/>
              </a:spcAft>
              <a:defRPr/>
            </a:pPr>
            <a:r>
              <a:rPr lang="en-US" dirty="0" smtClean="0">
                <a:solidFill>
                  <a:schemeClr val="bg1"/>
                </a:solidFill>
              </a:rPr>
              <a:t/>
            </a:r>
            <a:br>
              <a:rPr lang="en-US" dirty="0" smtClean="0">
                <a:solidFill>
                  <a:schemeClr val="bg1"/>
                </a:solidFill>
              </a:rPr>
            </a:br>
            <a:endParaRPr lang="lt-LT" dirty="0"/>
          </a:p>
        </p:txBody>
      </p:sp>
      <p:sp>
        <p:nvSpPr>
          <p:cNvPr id="49154" name="TextBox 3"/>
          <p:cNvSpPr txBox="1">
            <a:spLocks noChangeArrowheads="1"/>
          </p:cNvSpPr>
          <p:nvPr/>
        </p:nvSpPr>
        <p:spPr bwMode="auto">
          <a:xfrm>
            <a:off x="500063" y="1557338"/>
            <a:ext cx="8143875" cy="3138487"/>
          </a:xfrm>
          <a:prstGeom prst="rect">
            <a:avLst/>
          </a:prstGeom>
          <a:noFill/>
          <a:ln w="9525">
            <a:noFill/>
            <a:miter lim="800000"/>
            <a:headEnd/>
            <a:tailEnd/>
          </a:ln>
        </p:spPr>
        <p:txBody>
          <a:bodyPr>
            <a:spAutoFit/>
          </a:bodyPr>
          <a:lstStyle/>
          <a:p>
            <a:endParaRPr lang="lt-LT" b="1">
              <a:latin typeface="Lucida Sans Unicode" pitchFamily="34" charset="0"/>
            </a:endParaRPr>
          </a:p>
          <a:p>
            <a:r>
              <a:rPr lang="en-US">
                <a:latin typeface="Lucida Sans Unicode" pitchFamily="34" charset="0"/>
              </a:rPr>
              <a:t>Tai reiškia , kad šiose vietose sumažinus , arba padidinus variklio apsisukimus , keičiasi kuro sunaudojimo ir išmetamųjų dujų sudėtis. </a:t>
            </a:r>
            <a:br>
              <a:rPr lang="en-US">
                <a:latin typeface="Lucida Sans Unicode" pitchFamily="34" charset="0"/>
              </a:rPr>
            </a:br>
            <a:r>
              <a:rPr lang="en-US">
                <a:latin typeface="Lucida Sans Unicode" pitchFamily="34" charset="0"/>
              </a:rPr>
              <a:t>Kai apkrova  yra per didelė, lėtai judančio arba neutralioje  padėtyje esančio automobilio , kuras sudega nepilnai,  anglies monoksido, etileno, propileno ir acetileno, azoto oksido ,azoto dioksido išsiskyrimo procentas padidėja. Padidėja oro tarša, vandens tarša, dirvos rūgštingumas, žūsta jautrūs užterštumui  vandens gyvūnai,  vabalai, pasikeičia augalų sudėtis.  Ką parodo geltonkerpių gausa  kritiškose kelio vietose.  </a:t>
            </a:r>
            <a:br>
              <a:rPr lang="en-US">
                <a:latin typeface="Lucida Sans Unicode" pitchFamily="34" charset="0"/>
              </a:rPr>
            </a:br>
            <a:endParaRPr lang="lt-LT">
              <a:latin typeface="Lucida Sans Unicode"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fontAlgn="auto">
              <a:spcAft>
                <a:spcPts val="0"/>
              </a:spcAft>
              <a:defRPr/>
            </a:pPr>
            <a:endParaRPr lang="lt-LT"/>
          </a:p>
        </p:txBody>
      </p:sp>
      <p:sp>
        <p:nvSpPr>
          <p:cNvPr id="50178" name="Lentelės vietos rezervavimo ženklas 2"/>
          <p:cNvSpPr>
            <a:spLocks noGrp="1"/>
          </p:cNvSpPr>
          <p:nvPr>
            <p:ph type="tbl" idx="1"/>
          </p:nvPr>
        </p:nvSpPr>
        <p:spPr>
          <a:xfrm>
            <a:off x="1331913" y="1844675"/>
            <a:ext cx="7313612" cy="4114800"/>
          </a:xfrm>
        </p:spPr>
      </p:sp>
      <p:sp>
        <p:nvSpPr>
          <p:cNvPr id="50179" name="Stačiakampis 3"/>
          <p:cNvSpPr>
            <a:spLocks noChangeArrowheads="1"/>
          </p:cNvSpPr>
          <p:nvPr/>
        </p:nvSpPr>
        <p:spPr bwMode="auto">
          <a:xfrm>
            <a:off x="1403350" y="1858963"/>
            <a:ext cx="7200900" cy="2032000"/>
          </a:xfrm>
          <a:prstGeom prst="rect">
            <a:avLst/>
          </a:prstGeom>
          <a:noFill/>
          <a:ln w="9525">
            <a:noFill/>
            <a:miter lim="800000"/>
            <a:headEnd/>
            <a:tailEnd/>
          </a:ln>
        </p:spPr>
        <p:txBody>
          <a:bodyPr>
            <a:spAutoFit/>
          </a:bodyPr>
          <a:lstStyle/>
          <a:p>
            <a:r>
              <a:rPr lang="en-US">
                <a:latin typeface="Lucida Sans Unicode" pitchFamily="34" charset="0"/>
              </a:rPr>
              <a:t>Išvada.</a:t>
            </a:r>
          </a:p>
          <a:p>
            <a:r>
              <a:rPr lang="en-US">
                <a:latin typeface="Lucida Sans Unicode" pitchFamily="34" charset="0"/>
              </a:rPr>
              <a:t>Esant vidutiniam transport</a:t>
            </a:r>
            <a:r>
              <a:rPr lang="lt-LT">
                <a:latin typeface="Lucida Sans Unicode" pitchFamily="34" charset="0"/>
              </a:rPr>
              <a:t>o</a:t>
            </a:r>
            <a:r>
              <a:rPr lang="en-US">
                <a:latin typeface="Lucida Sans Unicode" pitchFamily="34" charset="0"/>
              </a:rPr>
              <a:t> srautui  apsaugojimo nuo teršalų užtenka augalų tankių gyvatvorių. </a:t>
            </a:r>
            <a:br>
              <a:rPr lang="en-US">
                <a:latin typeface="Lucida Sans Unicode" pitchFamily="34" charset="0"/>
              </a:rPr>
            </a:br>
            <a:r>
              <a:rPr lang="lt-LT">
                <a:latin typeface="Lucida Sans Unicode" pitchFamily="34" charset="0"/>
              </a:rPr>
              <a:t> </a:t>
            </a:r>
            <a:r>
              <a:rPr lang="en-US">
                <a:latin typeface="Lucida Sans Unicode" pitchFamily="34" charset="0"/>
              </a:rPr>
              <a:t>Jeigu nebus ribojamas senų automobilių importas ir daugiau dėmesio skirta taršos kontrolei bei reguliavimui, kylant ekonomikai, intensyviai plėtojant transporto sektorių ir daugėjant automobilių, gali sparčiai didėti oro tarša.</a:t>
            </a:r>
            <a:endParaRPr lang="lt-LT">
              <a:latin typeface="Lucida Sans Unicode"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571744"/>
            <a:ext cx="7313612" cy="1143000"/>
          </a:xfrm>
        </p:spPr>
        <p:txBody>
          <a:bodyPr>
            <a:noAutofit/>
          </a:bodyPr>
          <a:lstStyle/>
          <a:p>
            <a:pPr algn="ctr" fontAlgn="auto">
              <a:spcAft>
                <a:spcPts val="0"/>
              </a:spcAft>
              <a:defRPr/>
            </a:pPr>
            <a:r>
              <a:rPr lang="lt-LT" sz="2400" dirty="0" smtClean="0"/>
              <a:t>DARBĄ ATLIKO 8 KLASĖS MOKINĖS EMILIJA BERŽINYTĖ IR AURĖJA BALTRUŠAITYTĖ</a:t>
            </a:r>
            <a:br>
              <a:rPr lang="lt-LT" sz="2400" dirty="0" smtClean="0"/>
            </a:br>
            <a:r>
              <a:rPr lang="lt-LT" sz="2400" dirty="0" smtClean="0"/>
              <a:t/>
            </a:r>
            <a:br>
              <a:rPr lang="lt-LT" sz="2400" dirty="0" smtClean="0"/>
            </a:br>
            <a:r>
              <a:rPr lang="lt-LT" sz="2400" dirty="0" smtClean="0"/>
              <a:t>VILNIAUS R. PABERŽĖS ,,VERDENĖS” GIMNAZIJA</a:t>
            </a:r>
            <a:endParaRPr lang="lt-L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975"/>
            <a:ext cx="8229600" cy="4929188"/>
          </a:xfrm>
        </p:spPr>
        <p:txBody>
          <a:bodyPr>
            <a:normAutofit lnSpcReduction="10000"/>
          </a:bodyPr>
          <a:lstStyle/>
          <a:p>
            <a:pPr marL="365760" indent="-256032" fontAlgn="auto">
              <a:spcAft>
                <a:spcPts val="0"/>
              </a:spcAft>
              <a:buFont typeface="Wingdings 3"/>
              <a:buNone/>
              <a:defRPr/>
            </a:pPr>
            <a:r>
              <a:rPr lang="en-US" dirty="0" smtClean="0"/>
              <a:t>                 </a:t>
            </a:r>
            <a:endParaRPr lang="en-US" dirty="0"/>
          </a:p>
          <a:p>
            <a:pPr marL="365760" indent="-256032" fontAlgn="auto">
              <a:spcAft>
                <a:spcPts val="0"/>
              </a:spcAft>
              <a:buFont typeface="Wingdings 3"/>
              <a:buNone/>
              <a:defRPr/>
            </a:pPr>
            <a:r>
              <a:rPr lang="lt-LT" dirty="0" smtClean="0"/>
              <a:t>		</a:t>
            </a:r>
            <a:r>
              <a:rPr lang="en-US" dirty="0" err="1" smtClean="0"/>
              <a:t>Iš</a:t>
            </a:r>
            <a:r>
              <a:rPr lang="en-US" dirty="0" smtClean="0"/>
              <a:t> </a:t>
            </a:r>
            <a:r>
              <a:rPr lang="en-US" dirty="0" err="1"/>
              <a:t>mobilių</a:t>
            </a:r>
            <a:r>
              <a:rPr lang="en-US" dirty="0"/>
              <a:t> </a:t>
            </a:r>
            <a:r>
              <a:rPr lang="en-US" dirty="0" err="1"/>
              <a:t>taršos</a:t>
            </a:r>
            <a:r>
              <a:rPr lang="en-US" dirty="0"/>
              <a:t> </a:t>
            </a:r>
            <a:r>
              <a:rPr lang="en-US" dirty="0" err="1"/>
              <a:t>šaltinių</a:t>
            </a:r>
            <a:r>
              <a:rPr lang="en-US" dirty="0"/>
              <a:t> </a:t>
            </a:r>
            <a:r>
              <a:rPr lang="en-US" dirty="0" err="1"/>
              <a:t>su</a:t>
            </a:r>
            <a:r>
              <a:rPr lang="en-US" dirty="0"/>
              <a:t> </a:t>
            </a:r>
            <a:r>
              <a:rPr lang="en-US" dirty="0" err="1"/>
              <a:t>autotransporto</a:t>
            </a:r>
            <a:r>
              <a:rPr lang="en-US" dirty="0"/>
              <a:t> </a:t>
            </a:r>
            <a:r>
              <a:rPr lang="en-US" dirty="0" err="1"/>
              <a:t>išmetamomis</a:t>
            </a:r>
            <a:r>
              <a:rPr lang="en-US" dirty="0"/>
              <a:t> </a:t>
            </a:r>
            <a:r>
              <a:rPr lang="en-US" dirty="0" err="1"/>
              <a:t>dujomis</a:t>
            </a:r>
            <a:r>
              <a:rPr lang="en-US" dirty="0"/>
              <a:t> į </a:t>
            </a:r>
            <a:r>
              <a:rPr lang="en-US" dirty="0" err="1"/>
              <a:t>Vilniaus</a:t>
            </a:r>
            <a:r>
              <a:rPr lang="en-US" dirty="0"/>
              <a:t> </a:t>
            </a:r>
            <a:r>
              <a:rPr lang="en-US" dirty="0" err="1"/>
              <a:t>aplinkos</a:t>
            </a:r>
            <a:r>
              <a:rPr lang="en-US" dirty="0"/>
              <a:t> </a:t>
            </a:r>
            <a:r>
              <a:rPr lang="en-US" dirty="0" err="1"/>
              <a:t>orą</a:t>
            </a:r>
            <a:r>
              <a:rPr lang="en-US" dirty="0"/>
              <a:t> per </a:t>
            </a:r>
            <a:r>
              <a:rPr lang="en-US" dirty="0" err="1"/>
              <a:t>metus</a:t>
            </a:r>
            <a:r>
              <a:rPr lang="en-US" dirty="0"/>
              <a:t> </a:t>
            </a:r>
            <a:r>
              <a:rPr lang="en-US" dirty="0" err="1"/>
              <a:t>patenka</a:t>
            </a:r>
            <a:r>
              <a:rPr lang="en-US" dirty="0"/>
              <a:t> 107,9 </a:t>
            </a:r>
            <a:r>
              <a:rPr lang="en-US" dirty="0" err="1"/>
              <a:t>tonų</a:t>
            </a:r>
            <a:r>
              <a:rPr lang="en-US" dirty="0"/>
              <a:t> </a:t>
            </a:r>
            <a:r>
              <a:rPr lang="en-US" dirty="0" err="1"/>
              <a:t>teršalų</a:t>
            </a:r>
            <a:r>
              <a:rPr lang="en-US" dirty="0"/>
              <a:t>, </a:t>
            </a:r>
            <a:r>
              <a:rPr lang="en-US" dirty="0" err="1"/>
              <a:t>kurių</a:t>
            </a:r>
            <a:r>
              <a:rPr lang="en-US" dirty="0"/>
              <a:t> 77%- </a:t>
            </a:r>
            <a:r>
              <a:rPr lang="en-US" dirty="0" err="1"/>
              <a:t>anglies</a:t>
            </a:r>
            <a:r>
              <a:rPr lang="en-US" dirty="0"/>
              <a:t> </a:t>
            </a:r>
            <a:r>
              <a:rPr lang="en-US" dirty="0" err="1"/>
              <a:t>monoksidas</a:t>
            </a:r>
            <a:r>
              <a:rPr lang="en-US" dirty="0"/>
              <a:t>. Tai </a:t>
            </a:r>
            <a:r>
              <a:rPr lang="en-US" dirty="0" err="1"/>
              <a:t>sudaro</a:t>
            </a:r>
            <a:r>
              <a:rPr lang="en-US" dirty="0"/>
              <a:t> 88% į </a:t>
            </a:r>
            <a:r>
              <a:rPr lang="en-US" dirty="0" err="1"/>
              <a:t>atmosferą</a:t>
            </a:r>
            <a:r>
              <a:rPr lang="en-US" dirty="0"/>
              <a:t> </a:t>
            </a:r>
            <a:r>
              <a:rPr lang="en-US" dirty="0" err="1"/>
              <a:t>išmetamų</a:t>
            </a:r>
            <a:r>
              <a:rPr lang="en-US" dirty="0"/>
              <a:t> </a:t>
            </a:r>
            <a:r>
              <a:rPr lang="en-US" dirty="0" err="1"/>
              <a:t>teršalų</a:t>
            </a:r>
            <a:r>
              <a:rPr lang="en-US" dirty="0"/>
              <a:t>. </a:t>
            </a:r>
            <a:r>
              <a:rPr lang="en-US" dirty="0" err="1"/>
              <a:t>Vienam</a:t>
            </a:r>
            <a:r>
              <a:rPr lang="en-US" dirty="0"/>
              <a:t> </a:t>
            </a:r>
            <a:r>
              <a:rPr lang="en-US" dirty="0" err="1"/>
              <a:t>gyventojui</a:t>
            </a:r>
            <a:r>
              <a:rPr lang="en-US" dirty="0"/>
              <a:t> </a:t>
            </a:r>
            <a:r>
              <a:rPr lang="en-US" dirty="0" err="1"/>
              <a:t>apytiksliai</a:t>
            </a:r>
            <a:r>
              <a:rPr lang="en-US" dirty="0"/>
              <a:t> </a:t>
            </a:r>
            <a:r>
              <a:rPr lang="en-US" dirty="0" err="1"/>
              <a:t>tenka</a:t>
            </a:r>
            <a:r>
              <a:rPr lang="en-US" dirty="0"/>
              <a:t> 0,3 kg per </a:t>
            </a:r>
            <a:r>
              <a:rPr lang="en-US" dirty="0" err="1"/>
              <a:t>metus</a:t>
            </a:r>
            <a:r>
              <a:rPr lang="en-US" dirty="0"/>
              <a:t>. </a:t>
            </a:r>
            <a:r>
              <a:rPr lang="en-US" dirty="0" err="1"/>
              <a:t>Miesto</a:t>
            </a:r>
            <a:r>
              <a:rPr lang="en-US" dirty="0"/>
              <a:t> centre </a:t>
            </a:r>
            <a:r>
              <a:rPr lang="en-US" dirty="0" err="1"/>
              <a:t>šis</a:t>
            </a:r>
            <a:r>
              <a:rPr lang="en-US" dirty="0"/>
              <a:t> </a:t>
            </a:r>
            <a:r>
              <a:rPr lang="en-US" dirty="0" err="1"/>
              <a:t>skaičius</a:t>
            </a:r>
            <a:r>
              <a:rPr lang="en-US" dirty="0"/>
              <a:t> </a:t>
            </a:r>
            <a:r>
              <a:rPr lang="en-US" dirty="0" err="1"/>
              <a:t>išauga</a:t>
            </a:r>
            <a:r>
              <a:rPr lang="en-US" dirty="0"/>
              <a:t> </a:t>
            </a:r>
            <a:r>
              <a:rPr lang="en-US" dirty="0" err="1"/>
              <a:t>kelis</a:t>
            </a:r>
            <a:r>
              <a:rPr lang="en-US" dirty="0"/>
              <a:t> </a:t>
            </a:r>
            <a:r>
              <a:rPr lang="en-US" dirty="0" err="1"/>
              <a:t>kartus</a:t>
            </a:r>
            <a:r>
              <a:rPr lang="en-US" dirty="0"/>
              <a:t>  </a:t>
            </a:r>
            <a:r>
              <a:rPr lang="en-US" u="sng" dirty="0">
                <a:hlinkClick r:id="rId2" tooltip="kanalizacijos"/>
              </a:rPr>
              <a:t>http://</a:t>
            </a:r>
            <a:r>
              <a:rPr lang="en-US" u="sng" dirty="0" smtClean="0">
                <a:hlinkClick r:id="rId2" tooltip="kanalizacijos"/>
              </a:rPr>
              <a:t>www.suliniai.eu/kanalizacijos-irengimas.html</a:t>
            </a:r>
            <a:r>
              <a:rPr lang="lt-LT" u="sng" dirty="0" smtClean="0"/>
              <a:t>.</a:t>
            </a:r>
            <a:endParaRPr lang="en-US" dirty="0"/>
          </a:p>
          <a:p>
            <a:pPr marL="365760" indent="-256032" fontAlgn="auto">
              <a:spcAft>
                <a:spcPts val="0"/>
              </a:spcAft>
              <a:buFont typeface="Wingdings 3"/>
              <a:buNone/>
              <a:defRPr/>
            </a:pPr>
            <a:r>
              <a:rPr lang="lt-LT" dirty="0" smtClean="0"/>
              <a:t>		</a:t>
            </a:r>
            <a:endParaRPr lang="en-US" dirty="0"/>
          </a:p>
        </p:txBody>
      </p:sp>
      <p:sp>
        <p:nvSpPr>
          <p:cNvPr id="2" name="Title 1"/>
          <p:cNvSpPr>
            <a:spLocks noGrp="1"/>
          </p:cNvSpPr>
          <p:nvPr>
            <p:ph type="title"/>
          </p:nvPr>
        </p:nvSpPr>
        <p:spPr>
          <a:xfrm>
            <a:off x="457200" y="274638"/>
            <a:ext cx="8229600" cy="130175"/>
          </a:xfrm>
        </p:spPr>
        <p:txBody>
          <a:bodyPr>
            <a:normAutofit fontScale="90000"/>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65760" indent="-256032" fontAlgn="auto">
              <a:spcAft>
                <a:spcPts val="0"/>
              </a:spcAft>
              <a:buFont typeface="Wingdings 3"/>
              <a:buNone/>
              <a:defRPr/>
            </a:pPr>
            <a:r>
              <a:rPr lang="en-US" dirty="0" err="1" smtClean="0"/>
              <a:t>Teršiančios</a:t>
            </a:r>
            <a:r>
              <a:rPr lang="en-US" dirty="0" smtClean="0"/>
              <a:t> </a:t>
            </a:r>
            <a:r>
              <a:rPr lang="en-US" dirty="0" err="1" smtClean="0"/>
              <a:t>medžiagos</a:t>
            </a:r>
            <a:r>
              <a:rPr lang="en-US" dirty="0" smtClean="0"/>
              <a:t>  </a:t>
            </a:r>
            <a:r>
              <a:rPr lang="en-US" dirty="0" err="1" smtClean="0"/>
              <a:t>i</a:t>
            </a:r>
            <a:r>
              <a:rPr lang="en-US" dirty="0" smtClean="0"/>
              <a:t> </a:t>
            </a:r>
            <a:r>
              <a:rPr lang="en-US" dirty="0" err="1" smtClean="0"/>
              <a:t>orą</a:t>
            </a:r>
            <a:r>
              <a:rPr lang="en-US" dirty="0" smtClean="0"/>
              <a:t> </a:t>
            </a:r>
            <a:r>
              <a:rPr lang="en-US" dirty="0" err="1" smtClean="0"/>
              <a:t>patenka</a:t>
            </a:r>
            <a:r>
              <a:rPr lang="en-US" dirty="0" smtClean="0"/>
              <a:t> </a:t>
            </a:r>
            <a:r>
              <a:rPr lang="en-US" dirty="0" err="1" smtClean="0"/>
              <a:t>iš</a:t>
            </a:r>
            <a:r>
              <a:rPr lang="en-US" dirty="0" smtClean="0"/>
              <a:t> </a:t>
            </a:r>
            <a:r>
              <a:rPr lang="en-US" dirty="0" err="1" smtClean="0"/>
              <a:t>keturių</a:t>
            </a:r>
            <a:r>
              <a:rPr lang="en-US" dirty="0" smtClean="0"/>
              <a:t> </a:t>
            </a:r>
            <a:r>
              <a:rPr lang="en-US" dirty="0" err="1" smtClean="0"/>
              <a:t>pagrindinių</a:t>
            </a:r>
            <a:r>
              <a:rPr lang="en-US" dirty="0" smtClean="0"/>
              <a:t> </a:t>
            </a:r>
            <a:r>
              <a:rPr lang="en-US" dirty="0" err="1" smtClean="0"/>
              <a:t>šaltinių</a:t>
            </a:r>
            <a:r>
              <a:rPr lang="en-US" dirty="0" smtClean="0"/>
              <a:t>: </a:t>
            </a:r>
            <a:r>
              <a:rPr lang="en-US" dirty="0" err="1" smtClean="0"/>
              <a:t>išmetamojo</a:t>
            </a:r>
            <a:r>
              <a:rPr lang="en-US" dirty="0" smtClean="0"/>
              <a:t> </a:t>
            </a:r>
            <a:r>
              <a:rPr lang="en-US" dirty="0" err="1" smtClean="0"/>
              <a:t>automobilių</a:t>
            </a:r>
            <a:r>
              <a:rPr lang="en-US" dirty="0" smtClean="0"/>
              <a:t> </a:t>
            </a:r>
            <a:r>
              <a:rPr lang="en-US" dirty="0" err="1" smtClean="0"/>
              <a:t>vamzdžio</a:t>
            </a:r>
            <a:r>
              <a:rPr lang="en-US" dirty="0" smtClean="0"/>
              <a:t>, per </a:t>
            </a:r>
            <a:r>
              <a:rPr lang="en-US" dirty="0" err="1" smtClean="0"/>
              <a:t>kurį</a:t>
            </a:r>
            <a:r>
              <a:rPr lang="en-US" dirty="0" smtClean="0"/>
              <a:t> į </a:t>
            </a:r>
            <a:r>
              <a:rPr lang="en-US" dirty="0" err="1" smtClean="0"/>
              <a:t>aplinką</a:t>
            </a:r>
            <a:r>
              <a:rPr lang="en-US" dirty="0" smtClean="0"/>
              <a:t> </a:t>
            </a:r>
            <a:r>
              <a:rPr lang="en-US" dirty="0" err="1" smtClean="0"/>
              <a:t>pašalinamos</a:t>
            </a:r>
            <a:r>
              <a:rPr lang="en-US" dirty="0" smtClean="0"/>
              <a:t> </a:t>
            </a:r>
            <a:r>
              <a:rPr lang="en-US" dirty="0" err="1" smtClean="0"/>
              <a:t>degimo</a:t>
            </a:r>
            <a:r>
              <a:rPr lang="en-US" dirty="0" smtClean="0"/>
              <a:t> </a:t>
            </a:r>
            <a:r>
              <a:rPr lang="en-US" dirty="0" err="1" smtClean="0"/>
              <a:t>liekanos</a:t>
            </a:r>
            <a:r>
              <a:rPr lang="lt-LT" dirty="0" smtClean="0"/>
              <a:t>,</a:t>
            </a:r>
            <a:r>
              <a:rPr lang="en-US" dirty="0" smtClean="0"/>
              <a:t> </a:t>
            </a:r>
            <a:r>
              <a:rPr lang="en-US" dirty="0" err="1" smtClean="0"/>
              <a:t>variklio</a:t>
            </a:r>
            <a:r>
              <a:rPr lang="en-US" dirty="0" smtClean="0"/>
              <a:t> </a:t>
            </a:r>
            <a:r>
              <a:rPr lang="en-US" dirty="0" err="1" smtClean="0"/>
              <a:t>karterio</a:t>
            </a:r>
            <a:r>
              <a:rPr lang="en-US" dirty="0" smtClean="0"/>
              <a:t> </a:t>
            </a:r>
            <a:r>
              <a:rPr lang="en-US" dirty="0" err="1" smtClean="0"/>
              <a:t>ir</a:t>
            </a:r>
            <a:r>
              <a:rPr lang="en-US" dirty="0" smtClean="0"/>
              <a:t> </a:t>
            </a:r>
            <a:r>
              <a:rPr lang="en-US" dirty="0" err="1" smtClean="0"/>
              <a:t>angliavandeniliams</a:t>
            </a:r>
            <a:r>
              <a:rPr lang="en-US" dirty="0" smtClean="0"/>
              <a:t> </a:t>
            </a:r>
            <a:r>
              <a:rPr lang="en-US" dirty="0" err="1" smtClean="0"/>
              <a:t>garuojant</a:t>
            </a:r>
            <a:r>
              <a:rPr lang="en-US" dirty="0" smtClean="0"/>
              <a:t> </a:t>
            </a:r>
            <a:r>
              <a:rPr lang="en-US" dirty="0" err="1" smtClean="0"/>
              <a:t>iš</a:t>
            </a:r>
            <a:r>
              <a:rPr lang="en-US" dirty="0" smtClean="0"/>
              <a:t> </a:t>
            </a:r>
            <a:r>
              <a:rPr lang="en-US" dirty="0" err="1" smtClean="0"/>
              <a:t>karbiuratoriaus</a:t>
            </a:r>
            <a:r>
              <a:rPr lang="en-US" dirty="0" smtClean="0"/>
              <a:t>, </a:t>
            </a:r>
            <a:r>
              <a:rPr lang="en-US" dirty="0" err="1" smtClean="0"/>
              <a:t>bei</a:t>
            </a:r>
            <a:r>
              <a:rPr lang="en-US" dirty="0" smtClean="0"/>
              <a:t> </a:t>
            </a:r>
            <a:r>
              <a:rPr lang="en-US" dirty="0" err="1" smtClean="0"/>
              <a:t>degalų</a:t>
            </a:r>
            <a:r>
              <a:rPr lang="en-US" dirty="0" smtClean="0"/>
              <a:t> </a:t>
            </a:r>
            <a:r>
              <a:rPr lang="en-US" dirty="0" err="1" smtClean="0"/>
              <a:t>bako</a:t>
            </a:r>
            <a:r>
              <a:rPr lang="en-US" dirty="0" smtClean="0"/>
              <a:t>. </a:t>
            </a:r>
            <a:r>
              <a:rPr lang="en-US" dirty="0" err="1" smtClean="0"/>
              <a:t>Orą</a:t>
            </a:r>
            <a:r>
              <a:rPr lang="en-US" dirty="0" smtClean="0"/>
              <a:t> </a:t>
            </a:r>
            <a:r>
              <a:rPr lang="en-US" dirty="0" err="1" smtClean="0"/>
              <a:t>taip</a:t>
            </a:r>
            <a:r>
              <a:rPr lang="en-US" dirty="0" smtClean="0"/>
              <a:t> pat </a:t>
            </a:r>
            <a:r>
              <a:rPr lang="en-US" dirty="0" err="1" smtClean="0"/>
              <a:t>teršia</a:t>
            </a:r>
            <a:r>
              <a:rPr lang="en-US" dirty="0" smtClean="0"/>
              <a:t> </a:t>
            </a:r>
            <a:r>
              <a:rPr lang="en-US" dirty="0" err="1" smtClean="0"/>
              <a:t>ir</a:t>
            </a:r>
            <a:r>
              <a:rPr lang="en-US" dirty="0" smtClean="0"/>
              <a:t> </a:t>
            </a:r>
            <a:r>
              <a:rPr lang="en-US" dirty="0" err="1" smtClean="0"/>
              <a:t>dulkės</a:t>
            </a:r>
            <a:r>
              <a:rPr lang="en-US" dirty="0" smtClean="0"/>
              <a:t>, </a:t>
            </a:r>
            <a:r>
              <a:rPr lang="en-US" dirty="0" err="1" smtClean="0"/>
              <a:t>susidarančios</a:t>
            </a:r>
            <a:r>
              <a:rPr lang="en-US" dirty="0" smtClean="0"/>
              <a:t> </a:t>
            </a:r>
            <a:r>
              <a:rPr lang="en-US" dirty="0" err="1" smtClean="0"/>
              <a:t>dylant</a:t>
            </a:r>
            <a:r>
              <a:rPr lang="en-US" dirty="0" smtClean="0"/>
              <a:t> </a:t>
            </a:r>
            <a:r>
              <a:rPr lang="en-US" dirty="0" err="1" smtClean="0"/>
              <a:t>automobilių</a:t>
            </a:r>
            <a:r>
              <a:rPr lang="en-US" dirty="0" smtClean="0"/>
              <a:t> </a:t>
            </a:r>
            <a:r>
              <a:rPr lang="en-US" dirty="0" err="1" smtClean="0"/>
              <a:t>padangoms</a:t>
            </a:r>
            <a:r>
              <a:rPr lang="en-US" dirty="0" smtClean="0"/>
              <a:t>, t. y. </a:t>
            </a:r>
            <a:r>
              <a:rPr lang="en-US" dirty="0" err="1" smtClean="0"/>
              <a:t>iki</a:t>
            </a:r>
            <a:r>
              <a:rPr lang="en-US" dirty="0" smtClean="0"/>
              <a:t> 1,6 kg per </a:t>
            </a:r>
            <a:r>
              <a:rPr lang="en-US" dirty="0" err="1" smtClean="0"/>
              <a:t>metus</a:t>
            </a:r>
            <a:r>
              <a:rPr lang="en-US" dirty="0" smtClean="0"/>
              <a:t> </a:t>
            </a:r>
            <a:r>
              <a:rPr lang="en-US" dirty="0" err="1" smtClean="0"/>
              <a:t>vienam</a:t>
            </a:r>
            <a:r>
              <a:rPr lang="en-US" dirty="0" smtClean="0"/>
              <a:t> </a:t>
            </a:r>
            <a:r>
              <a:rPr lang="en-US" dirty="0" err="1" smtClean="0"/>
              <a:t>automobiliui</a:t>
            </a:r>
            <a:r>
              <a:rPr lang="en-US" dirty="0" smtClean="0"/>
              <a:t>, </a:t>
            </a:r>
            <a:r>
              <a:rPr lang="en-US" dirty="0" err="1" smtClean="0"/>
              <a:t>asbesto</a:t>
            </a:r>
            <a:r>
              <a:rPr lang="en-US" dirty="0" smtClean="0"/>
              <a:t> </a:t>
            </a:r>
            <a:r>
              <a:rPr lang="en-US" dirty="0" err="1" smtClean="0"/>
              <a:t>dulkės</a:t>
            </a:r>
            <a:r>
              <a:rPr lang="en-US" dirty="0" smtClean="0"/>
              <a:t>, </a:t>
            </a:r>
            <a:r>
              <a:rPr lang="en-US" dirty="0" err="1" smtClean="0"/>
              <a:t>kadmis</a:t>
            </a:r>
            <a:r>
              <a:rPr lang="en-US" dirty="0" smtClean="0"/>
              <a:t>, </a:t>
            </a:r>
            <a:r>
              <a:rPr lang="en-US" dirty="0" err="1" smtClean="0"/>
              <a:t>kurie</a:t>
            </a:r>
            <a:r>
              <a:rPr lang="en-US" dirty="0" smtClean="0"/>
              <a:t> </a:t>
            </a:r>
            <a:r>
              <a:rPr lang="en-US" dirty="0" err="1" smtClean="0"/>
              <a:t>pasklinda</a:t>
            </a:r>
            <a:r>
              <a:rPr lang="en-US" dirty="0" smtClean="0"/>
              <a:t> </a:t>
            </a:r>
            <a:r>
              <a:rPr lang="en-US" dirty="0" err="1" smtClean="0"/>
              <a:t>aplinkoje</a:t>
            </a:r>
            <a:r>
              <a:rPr lang="en-US" dirty="0" smtClean="0"/>
              <a:t> </a:t>
            </a:r>
            <a:r>
              <a:rPr lang="en-US" dirty="0" err="1" smtClean="0"/>
              <a:t>dylant</a:t>
            </a:r>
            <a:r>
              <a:rPr lang="en-US" dirty="0" smtClean="0"/>
              <a:t> </a:t>
            </a:r>
            <a:r>
              <a:rPr lang="en-US" dirty="0" err="1" smtClean="0"/>
              <a:t>stabdžių</a:t>
            </a:r>
            <a:r>
              <a:rPr lang="en-US" dirty="0" smtClean="0"/>
              <a:t> </a:t>
            </a:r>
            <a:r>
              <a:rPr lang="en-US" dirty="0" err="1" smtClean="0"/>
              <a:t>kaladėlių</a:t>
            </a:r>
            <a:r>
              <a:rPr lang="en-US" dirty="0" smtClean="0"/>
              <a:t> </a:t>
            </a:r>
            <a:r>
              <a:rPr lang="en-US" dirty="0" err="1" smtClean="0"/>
              <a:t>ir</a:t>
            </a:r>
            <a:r>
              <a:rPr lang="en-US" dirty="0" smtClean="0"/>
              <a:t> </a:t>
            </a:r>
            <a:r>
              <a:rPr lang="en-US" dirty="0" err="1" smtClean="0"/>
              <a:t>sankabos</a:t>
            </a:r>
            <a:r>
              <a:rPr lang="en-US" dirty="0" smtClean="0"/>
              <a:t> </a:t>
            </a:r>
            <a:r>
              <a:rPr lang="en-US" dirty="0" err="1" smtClean="0"/>
              <a:t>frikcinei</a:t>
            </a:r>
            <a:r>
              <a:rPr lang="en-US" dirty="0" smtClean="0"/>
              <a:t> </a:t>
            </a:r>
            <a:r>
              <a:rPr lang="en-US" dirty="0" err="1" smtClean="0"/>
              <a:t>medžiagai</a:t>
            </a:r>
            <a:r>
              <a:rPr lang="en-US" dirty="0" smtClean="0"/>
              <a:t>, </a:t>
            </a:r>
            <a:r>
              <a:rPr lang="en-US" dirty="0" err="1" smtClean="0"/>
              <a:t>bei</a:t>
            </a:r>
            <a:r>
              <a:rPr lang="en-US" dirty="0" smtClean="0"/>
              <a:t> </a:t>
            </a:r>
            <a:r>
              <a:rPr lang="en-US" dirty="0" err="1" smtClean="0"/>
              <a:t>kitų</a:t>
            </a:r>
            <a:r>
              <a:rPr lang="en-US" dirty="0" smtClean="0"/>
              <a:t> </a:t>
            </a:r>
            <a:r>
              <a:rPr lang="en-US" dirty="0" err="1" smtClean="0"/>
              <a:t>medžiagų</a:t>
            </a:r>
            <a:r>
              <a:rPr lang="en-US" dirty="0" smtClean="0"/>
              <a:t> </a:t>
            </a:r>
            <a:r>
              <a:rPr lang="en-US" dirty="0" err="1" smtClean="0"/>
              <a:t>dulkės</a:t>
            </a:r>
            <a:r>
              <a:rPr lang="en-US" dirty="0" smtClean="0"/>
              <a:t>, </a:t>
            </a:r>
            <a:r>
              <a:rPr lang="en-US" dirty="0" err="1" smtClean="0"/>
              <a:t>atsirandančios</a:t>
            </a:r>
            <a:r>
              <a:rPr lang="en-US" dirty="0" smtClean="0"/>
              <a:t> </a:t>
            </a:r>
            <a:r>
              <a:rPr lang="en-US" dirty="0" err="1" smtClean="0"/>
              <a:t>trinties</a:t>
            </a:r>
            <a:r>
              <a:rPr lang="en-US" dirty="0" smtClean="0"/>
              <a:t> </a:t>
            </a:r>
            <a:r>
              <a:rPr lang="en-US" dirty="0" err="1" smtClean="0"/>
              <a:t>metu</a:t>
            </a:r>
            <a:r>
              <a:rPr lang="en-US" dirty="0" smtClean="0"/>
              <a:t> </a:t>
            </a:r>
            <a:r>
              <a:rPr lang="en-US" dirty="0" err="1" smtClean="0"/>
              <a:t>įvairiuose</a:t>
            </a:r>
            <a:r>
              <a:rPr lang="en-US" dirty="0" smtClean="0"/>
              <a:t> </a:t>
            </a:r>
            <a:r>
              <a:rPr lang="en-US" dirty="0" err="1" smtClean="0"/>
              <a:t>automobilio</a:t>
            </a:r>
            <a:r>
              <a:rPr lang="en-US" dirty="0" smtClean="0"/>
              <a:t> </a:t>
            </a:r>
            <a:r>
              <a:rPr lang="en-US" dirty="0" err="1" smtClean="0"/>
              <a:t>mazguose</a:t>
            </a:r>
            <a:r>
              <a:rPr lang="en-US" dirty="0" smtClean="0"/>
              <a:t>. </a:t>
            </a:r>
            <a:r>
              <a:rPr lang="en-US" dirty="0" err="1" smtClean="0"/>
              <a:t>Orą</a:t>
            </a:r>
            <a:r>
              <a:rPr lang="en-US" dirty="0" smtClean="0"/>
              <a:t> </a:t>
            </a:r>
            <a:r>
              <a:rPr lang="en-US" dirty="0" err="1" smtClean="0"/>
              <a:t>teršia</a:t>
            </a:r>
            <a:r>
              <a:rPr lang="en-US" dirty="0" smtClean="0"/>
              <a:t> ne </a:t>
            </a:r>
            <a:r>
              <a:rPr lang="en-US" dirty="0" err="1" smtClean="0"/>
              <a:t>tik</a:t>
            </a:r>
            <a:r>
              <a:rPr lang="en-US" dirty="0" smtClean="0"/>
              <a:t> </a:t>
            </a:r>
            <a:r>
              <a:rPr lang="en-US" dirty="0" err="1" smtClean="0"/>
              <a:t>dylančių</a:t>
            </a:r>
            <a:r>
              <a:rPr lang="en-US" dirty="0" smtClean="0"/>
              <a:t> </a:t>
            </a:r>
            <a:r>
              <a:rPr lang="en-US" dirty="0" err="1" smtClean="0"/>
              <a:t>automobilio</a:t>
            </a:r>
            <a:r>
              <a:rPr lang="en-US" dirty="0" smtClean="0"/>
              <a:t> </a:t>
            </a:r>
            <a:r>
              <a:rPr lang="en-US" dirty="0" err="1" smtClean="0"/>
              <a:t>mazgų</a:t>
            </a:r>
            <a:r>
              <a:rPr lang="en-US" dirty="0" smtClean="0"/>
              <a:t> </a:t>
            </a:r>
            <a:r>
              <a:rPr lang="en-US" dirty="0" err="1" smtClean="0"/>
              <a:t>dulkės</a:t>
            </a:r>
            <a:r>
              <a:rPr lang="en-US" dirty="0" smtClean="0"/>
              <a:t>, bet </a:t>
            </a:r>
            <a:r>
              <a:rPr lang="en-US" dirty="0" err="1" smtClean="0"/>
              <a:t>ir</a:t>
            </a:r>
            <a:r>
              <a:rPr lang="en-US" dirty="0" smtClean="0"/>
              <a:t> </a:t>
            </a:r>
            <a:r>
              <a:rPr lang="en-US" dirty="0" err="1" smtClean="0"/>
              <a:t>dulkių</a:t>
            </a:r>
            <a:r>
              <a:rPr lang="en-US" dirty="0" smtClean="0"/>
              <a:t> </a:t>
            </a:r>
            <a:r>
              <a:rPr lang="en-US" dirty="0" err="1" smtClean="0"/>
              <a:t>dalelės</a:t>
            </a:r>
            <a:r>
              <a:rPr lang="en-US" dirty="0" smtClean="0"/>
              <a:t>, </a:t>
            </a:r>
            <a:r>
              <a:rPr lang="en-US" dirty="0" err="1" smtClean="0"/>
              <a:t>ratų</a:t>
            </a:r>
            <a:r>
              <a:rPr lang="en-US" dirty="0" smtClean="0"/>
              <a:t> </a:t>
            </a:r>
            <a:r>
              <a:rPr lang="en-US" dirty="0" err="1" smtClean="0"/>
              <a:t>sankabos</a:t>
            </a:r>
            <a:r>
              <a:rPr lang="en-US" dirty="0" smtClean="0"/>
              <a:t> </a:t>
            </a:r>
            <a:r>
              <a:rPr lang="en-US" dirty="0" err="1" smtClean="0"/>
              <a:t>su</a:t>
            </a:r>
            <a:r>
              <a:rPr lang="en-US" dirty="0" smtClean="0"/>
              <a:t> </a:t>
            </a:r>
            <a:r>
              <a:rPr lang="en-US" dirty="0" err="1" smtClean="0"/>
              <a:t>kelio</a:t>
            </a:r>
            <a:r>
              <a:rPr lang="en-US" dirty="0" smtClean="0"/>
              <a:t> </a:t>
            </a:r>
            <a:r>
              <a:rPr lang="en-US" dirty="0" err="1" smtClean="0"/>
              <a:t>danga</a:t>
            </a:r>
            <a:r>
              <a:rPr lang="en-US" dirty="0" smtClean="0"/>
              <a:t> </a:t>
            </a:r>
            <a:r>
              <a:rPr lang="en-US" dirty="0" err="1" smtClean="0"/>
              <a:t>metu</a:t>
            </a:r>
            <a:r>
              <a:rPr lang="en-US" dirty="0" smtClean="0"/>
              <a:t> </a:t>
            </a:r>
            <a:r>
              <a:rPr lang="en-US" dirty="0" err="1" smtClean="0"/>
              <a:t>išplėšiamos</a:t>
            </a:r>
            <a:r>
              <a:rPr lang="en-US" dirty="0" smtClean="0"/>
              <a:t> </a:t>
            </a:r>
            <a:r>
              <a:rPr lang="en-US" dirty="0" err="1" smtClean="0"/>
              <a:t>iš</a:t>
            </a:r>
            <a:r>
              <a:rPr lang="en-US" dirty="0" smtClean="0"/>
              <a:t> </a:t>
            </a:r>
            <a:r>
              <a:rPr lang="en-US" dirty="0" err="1" smtClean="0"/>
              <a:t>dangos</a:t>
            </a:r>
            <a:r>
              <a:rPr lang="en-US" dirty="0" smtClean="0"/>
              <a:t>, </a:t>
            </a:r>
            <a:r>
              <a:rPr lang="en-US" dirty="0" err="1" smtClean="0"/>
              <a:t>transportuojamų</a:t>
            </a:r>
            <a:r>
              <a:rPr lang="en-US" dirty="0" smtClean="0"/>
              <a:t> </a:t>
            </a:r>
            <a:r>
              <a:rPr lang="en-US" dirty="0" err="1" smtClean="0"/>
              <a:t>krovinių</a:t>
            </a:r>
            <a:r>
              <a:rPr lang="en-US" dirty="0" smtClean="0"/>
              <a:t> </a:t>
            </a:r>
            <a:r>
              <a:rPr lang="en-US" dirty="0" err="1" smtClean="0"/>
              <a:t>byrėjimai</a:t>
            </a:r>
            <a:r>
              <a:rPr lang="en-US" dirty="0" smtClean="0"/>
              <a:t>, </a:t>
            </a:r>
            <a:r>
              <a:rPr lang="en-US" dirty="0" err="1" smtClean="0"/>
              <a:t>garavimai</a:t>
            </a:r>
            <a:r>
              <a:rPr lang="en-US" dirty="0" smtClean="0"/>
              <a:t> </a:t>
            </a:r>
            <a:r>
              <a:rPr lang="en-US" dirty="0" err="1" smtClean="0"/>
              <a:t>dulkėjimai</a:t>
            </a:r>
            <a:r>
              <a:rPr lang="en-US" dirty="0" smtClean="0"/>
              <a:t>.</a:t>
            </a:r>
          </a:p>
          <a:p>
            <a:pPr marL="365760" indent="-256032" fontAlgn="auto">
              <a:spcAft>
                <a:spcPts val="0"/>
              </a:spcAft>
              <a:buFont typeface="Wingdings 3"/>
              <a:buNone/>
              <a:defRPr/>
            </a:pPr>
            <a:r>
              <a:rPr lang="lt-LT" dirty="0" smtClean="0"/>
              <a:t>		</a:t>
            </a:r>
            <a:endParaRPr lang="en-US" dirty="0" smtClean="0"/>
          </a:p>
          <a:p>
            <a:pPr marL="365760" indent="-256032" fontAlgn="auto">
              <a:spcAft>
                <a:spcPts val="0"/>
              </a:spcAft>
              <a:buFont typeface="Wingdings 3"/>
              <a:buChar char=""/>
              <a:defRPr/>
            </a:pPr>
            <a:endParaRPr lang="lt-LT" dirty="0"/>
          </a:p>
        </p:txBody>
      </p:sp>
      <p:sp>
        <p:nvSpPr>
          <p:cNvPr id="3" name="Title 2"/>
          <p:cNvSpPr>
            <a:spLocks noGrp="1"/>
          </p:cNvSpPr>
          <p:nvPr>
            <p:ph type="title"/>
          </p:nvPr>
        </p:nvSpPr>
        <p:spPr/>
        <p:txBody>
          <a:bodyPr/>
          <a:lstStyle/>
          <a:p>
            <a:pPr fontAlgn="auto">
              <a:spcAft>
                <a:spcPts val="0"/>
              </a:spcAft>
              <a:defRPr/>
            </a:pPr>
            <a:endParaRPr lang="lt-L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pPr>
              <a:buFont typeface="Wingdings 3" pitchFamily="18" charset="2"/>
              <a:buNone/>
            </a:pPr>
            <a:r>
              <a:rPr lang="lt-LT" sz="1400" smtClean="0"/>
              <a:t>	</a:t>
            </a:r>
            <a:r>
              <a:rPr lang="lt-LT" sz="1800" smtClean="0"/>
              <a:t>	</a:t>
            </a:r>
            <a:r>
              <a:rPr lang="en-US" sz="1800" smtClean="0"/>
              <a:t>Teršalai susidaro transporto priemonių varikliuose dėl nepilno</a:t>
            </a:r>
            <a:r>
              <a:rPr lang="lt-LT" sz="1800" smtClean="0"/>
              <a:t> kuro</a:t>
            </a:r>
            <a:r>
              <a:rPr lang="en-US" sz="1800" smtClean="0"/>
              <a:t> sudegimo proceso</a:t>
            </a:r>
            <a:r>
              <a:rPr lang="lt-LT" sz="1800" smtClean="0"/>
              <a:t>.</a:t>
            </a:r>
            <a:r>
              <a:rPr lang="en-US" sz="1800" smtClean="0"/>
              <a:t> </a:t>
            </a:r>
          </a:p>
          <a:p>
            <a:pPr>
              <a:buFont typeface="Wingdings 3" pitchFamily="18" charset="2"/>
              <a:buNone/>
            </a:pPr>
            <a:r>
              <a:rPr lang="lt-LT" sz="1800" smtClean="0"/>
              <a:t>		</a:t>
            </a:r>
            <a:r>
              <a:rPr lang="en-US" sz="1800" smtClean="0"/>
              <a:t>Kuras susideda iš įvairių organinių junginių, daugiausia angliavandenilių, mišinių. Šiam mišiniui būdingas anglies ir vandenilio C/H molinis santykis. Mineralinę kuro dalį sudaro nedideli kiekiai deguonies O, azoto N, sieros S.</a:t>
            </a:r>
          </a:p>
          <a:p>
            <a:pPr>
              <a:buFont typeface="Wingdings 3" pitchFamily="18" charset="2"/>
              <a:buNone/>
            </a:pPr>
            <a:r>
              <a:rPr lang="lt-LT" sz="1800" smtClean="0"/>
              <a:t>		</a:t>
            </a:r>
            <a:r>
              <a:rPr lang="en-US" sz="1800" smtClean="0"/>
              <a:t>Dujinio kuro pagrindą sudaro C1-C4 eilės angliavandeniliai ir priemaišos: anglies monoksido CO. Vandenilio H2</a:t>
            </a:r>
            <a:r>
              <a:rPr lang="en-US" sz="1800" i="1" smtClean="0"/>
              <a:t>. </a:t>
            </a:r>
            <a:r>
              <a:rPr lang="en-US" sz="1800" smtClean="0"/>
              <a:t>sieros vandenilio H2S, anglies dioksido CO2. azoto N2 ir deguonies O2.</a:t>
            </a:r>
          </a:p>
          <a:p>
            <a:pPr>
              <a:buFont typeface="Wingdings 3" pitchFamily="18" charset="2"/>
              <a:buNone/>
            </a:pPr>
            <a:r>
              <a:rPr lang="lt-LT" sz="1800" smtClean="0"/>
              <a:t>	</a:t>
            </a:r>
            <a:r>
              <a:rPr lang="lt-LT" sz="1400" smtClean="0"/>
              <a:t>	</a:t>
            </a:r>
            <a:endParaRPr lang="en-US" sz="1400" smtClean="0"/>
          </a:p>
          <a:p>
            <a:endParaRPr lang="en-US" sz="1400" smtClean="0"/>
          </a:p>
        </p:txBody>
      </p:sp>
      <p:sp>
        <p:nvSpPr>
          <p:cNvPr id="2" name="Title 1"/>
          <p:cNvSpPr>
            <a:spLocks noGrp="1"/>
          </p:cNvSpPr>
          <p:nvPr>
            <p:ph type="title"/>
          </p:nvPr>
        </p:nvSpPr>
        <p:spPr/>
        <p:txBody>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1600200"/>
            <a:ext cx="8229600" cy="1181100"/>
          </a:xfrm>
        </p:spPr>
        <p:txBody>
          <a:bodyPr/>
          <a:lstStyle/>
          <a:p>
            <a:pPr>
              <a:buFont typeface="Wingdings 3" pitchFamily="18" charset="2"/>
              <a:buNone/>
            </a:pPr>
            <a:endParaRPr lang="lt-LT" smtClean="0"/>
          </a:p>
        </p:txBody>
      </p:sp>
      <p:sp>
        <p:nvSpPr>
          <p:cNvPr id="2" name="Title 1"/>
          <p:cNvSpPr>
            <a:spLocks noGrp="1"/>
          </p:cNvSpPr>
          <p:nvPr>
            <p:ph type="title"/>
          </p:nvPr>
        </p:nvSpPr>
        <p:spPr/>
        <p:txBody>
          <a:bodyPr/>
          <a:lstStyle/>
          <a:p>
            <a:pPr fontAlgn="auto">
              <a:spcAft>
                <a:spcPts val="0"/>
              </a:spcAft>
              <a:defRPr/>
            </a:pPr>
            <a:endParaRPr lang="en-US" dirty="0"/>
          </a:p>
        </p:txBody>
      </p:sp>
      <p:sp>
        <p:nvSpPr>
          <p:cNvPr id="21507" name="Rectangle 3"/>
          <p:cNvSpPr>
            <a:spLocks noChangeArrowheads="1"/>
          </p:cNvSpPr>
          <p:nvPr/>
        </p:nvSpPr>
        <p:spPr bwMode="auto">
          <a:xfrm rot="10800000" flipV="1">
            <a:off x="539750" y="1828800"/>
            <a:ext cx="8135938" cy="3416300"/>
          </a:xfrm>
          <a:prstGeom prst="rect">
            <a:avLst/>
          </a:prstGeom>
          <a:noFill/>
          <a:ln w="9525">
            <a:noFill/>
            <a:miter lim="800000"/>
            <a:headEnd/>
            <a:tailEnd/>
          </a:ln>
        </p:spPr>
        <p:txBody>
          <a:bodyPr>
            <a:spAutoFit/>
          </a:bodyPr>
          <a:lstStyle/>
          <a:p>
            <a:r>
              <a:rPr lang="lt-LT">
                <a:latin typeface="Lucida Sans Unicode" pitchFamily="34" charset="0"/>
              </a:rPr>
              <a:t>A</a:t>
            </a:r>
            <a:r>
              <a:rPr lang="en-US">
                <a:latin typeface="Lucida Sans Unicode" pitchFamily="34" charset="0"/>
              </a:rPr>
              <a:t>utomobiliui stovint vietoje, t.y. mažų apkrovų ir mažų variklio apsukų sąlygomis dėl oro trūkumo išmetimuose padidėja CO ir angliavandenilių</a:t>
            </a:r>
            <a:r>
              <a:rPr lang="lt-LT">
                <a:latin typeface="Lucida Sans Unicode" pitchFamily="34" charset="0"/>
              </a:rPr>
              <a:t>.</a:t>
            </a:r>
            <a:endParaRPr lang="en-US">
              <a:latin typeface="Lucida Sans Unicode" pitchFamily="34" charset="0"/>
            </a:endParaRPr>
          </a:p>
          <a:p>
            <a:r>
              <a:rPr lang="lt-LT">
                <a:latin typeface="Lucida Sans Unicode" pitchFamily="34" charset="0"/>
              </a:rPr>
              <a:t>U</a:t>
            </a:r>
            <a:r>
              <a:rPr lang="en-US">
                <a:latin typeface="Lucida Sans Unicode" pitchFamily="34" charset="0"/>
              </a:rPr>
              <a:t>žvedant šaltą variklį, pradžioje naudojamas </a:t>
            </a:r>
            <a:r>
              <a:rPr lang="lt-LT" sz="1200">
                <a:latin typeface="Lucida Sans Unicode" pitchFamily="34" charset="0"/>
              </a:rPr>
              <a:t>,,</a:t>
            </a:r>
            <a:r>
              <a:rPr lang="en-US">
                <a:latin typeface="Lucida Sans Unicode" pitchFamily="34" charset="0"/>
              </a:rPr>
              <a:t>riebus” degusis mišinys, todėl</a:t>
            </a:r>
            <a:r>
              <a:rPr lang="lt-LT">
                <a:latin typeface="Lucida Sans Unicode" pitchFamily="34" charset="0"/>
              </a:rPr>
              <a:t> </a:t>
            </a:r>
            <a:r>
              <a:rPr lang="en-US">
                <a:latin typeface="Lucida Sans Unicode" pitchFamily="34" charset="0"/>
              </a:rPr>
              <a:t> tuo</a:t>
            </a:r>
            <a:r>
              <a:rPr lang="lt-LT">
                <a:latin typeface="Lucida Sans Unicode" pitchFamily="34" charset="0"/>
              </a:rPr>
              <a:t> </a:t>
            </a:r>
            <a:r>
              <a:rPr lang="en-US">
                <a:latin typeface="Lucida Sans Unicode" pitchFamily="34" charset="0"/>
              </a:rPr>
              <a:t> metu</a:t>
            </a:r>
            <a:r>
              <a:rPr lang="lt-LT">
                <a:latin typeface="Lucida Sans Unicode" pitchFamily="34" charset="0"/>
              </a:rPr>
              <a:t>  </a:t>
            </a:r>
            <a:r>
              <a:rPr lang="en-US">
                <a:latin typeface="Lucida Sans Unicode" pitchFamily="34" charset="0"/>
              </a:rPr>
              <a:t>išmetama </a:t>
            </a:r>
            <a:r>
              <a:rPr lang="lt-LT">
                <a:latin typeface="Lucida Sans Unicode" pitchFamily="34" charset="0"/>
              </a:rPr>
              <a:t> </a:t>
            </a:r>
            <a:r>
              <a:rPr lang="en-US">
                <a:latin typeface="Lucida Sans Unicode" pitchFamily="34" charset="0"/>
              </a:rPr>
              <a:t>daugiau </a:t>
            </a:r>
            <a:r>
              <a:rPr lang="lt-LT">
                <a:latin typeface="Lucida Sans Unicode" pitchFamily="34" charset="0"/>
              </a:rPr>
              <a:t> </a:t>
            </a:r>
            <a:r>
              <a:rPr lang="en-US">
                <a:latin typeface="Lucida Sans Unicode" pitchFamily="34" charset="0"/>
              </a:rPr>
              <a:t>nesudegusių angliavandenilių</a:t>
            </a:r>
            <a:r>
              <a:rPr lang="lt-LT">
                <a:latin typeface="Lucida Sans Unicode" pitchFamily="34" charset="0"/>
              </a:rPr>
              <a:t>.</a:t>
            </a:r>
            <a:endParaRPr lang="en-US">
              <a:latin typeface="Lucida Sans Unicode" pitchFamily="34" charset="0"/>
            </a:endParaRPr>
          </a:p>
          <a:p>
            <a:r>
              <a:rPr lang="en-US">
                <a:latin typeface="Lucida Sans Unicode" pitchFamily="34" charset="0"/>
              </a:rPr>
              <a:t>        </a:t>
            </a:r>
            <a:r>
              <a:rPr lang="lt-LT">
                <a:latin typeface="Lucida Sans Unicode" pitchFamily="34" charset="0"/>
              </a:rPr>
              <a:t>I</a:t>
            </a:r>
            <a:r>
              <a:rPr lang="en-US">
                <a:latin typeface="Lucida Sans Unicode" pitchFamily="34" charset="0"/>
              </a:rPr>
              <a:t>lgainiui dėvintis variklio vidinėms detalėms, blogėja degimo pro</a:t>
            </a:r>
            <a:r>
              <a:rPr lang="lt-LT">
                <a:latin typeface="Lucida Sans Unicode" pitchFamily="34" charset="0"/>
              </a:rPr>
              <a:t>c</a:t>
            </a:r>
            <a:r>
              <a:rPr lang="en-US">
                <a:latin typeface="Lucida Sans Unicode" pitchFamily="34" charset="0"/>
              </a:rPr>
              <a:t>eso sureguliavimas, dėl ko didėja CO ir angliavandenilių išmetimai. Žalingų vidaus degimo variklių išskiriamų medžiagų kiekis ir jų toksiškumas priklauso nuo automobilio variklio techninės būklės, darbo r</a:t>
            </a:r>
            <a:r>
              <a:rPr lang="lt-LT">
                <a:latin typeface="Lucida Sans Unicode" pitchFamily="34" charset="0"/>
              </a:rPr>
              <a:t>e</a:t>
            </a:r>
            <a:r>
              <a:rPr lang="en-US">
                <a:latin typeface="Lucida Sans Unicode" pitchFamily="34" charset="0"/>
              </a:rPr>
              <a:t>žimo, kuro rūšies, kelio važiuojamosios dalies dangos. Nesureguliuota degimo sistema ne tik mažina variklio darbingumą, bet ir neleidžia visiškai sudegti kurui.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US" dirty="0" err="1" smtClean="0"/>
              <a:t>Daugiausiai</a:t>
            </a:r>
            <a:r>
              <a:rPr lang="en-US" dirty="0" smtClean="0"/>
              <a:t> </a:t>
            </a:r>
            <a:r>
              <a:rPr lang="en-US" dirty="0" err="1" smtClean="0"/>
              <a:t>oras</a:t>
            </a:r>
            <a:r>
              <a:rPr lang="en-US" dirty="0" smtClean="0"/>
              <a:t> </a:t>
            </a:r>
            <a:r>
              <a:rPr lang="en-US" dirty="0" err="1" smtClean="0"/>
              <a:t>teršiamas</a:t>
            </a:r>
            <a:r>
              <a:rPr lang="en-US" dirty="0" smtClean="0"/>
              <a:t> </a:t>
            </a:r>
            <a:r>
              <a:rPr lang="en-US" dirty="0" err="1" smtClean="0"/>
              <a:t>starto</a:t>
            </a:r>
            <a:r>
              <a:rPr lang="en-US" dirty="0" smtClean="0"/>
              <a:t> </a:t>
            </a:r>
            <a:r>
              <a:rPr lang="en-US" dirty="0" err="1" smtClean="0"/>
              <a:t>metu</a:t>
            </a:r>
            <a:r>
              <a:rPr lang="en-US" dirty="0" smtClean="0"/>
              <a:t>, </a:t>
            </a:r>
            <a:r>
              <a:rPr lang="en-US" dirty="0" err="1" smtClean="0"/>
              <a:t>stabdant</a:t>
            </a:r>
            <a:r>
              <a:rPr lang="en-US" dirty="0" smtClean="0"/>
              <a:t> </a:t>
            </a:r>
            <a:r>
              <a:rPr lang="en-US" dirty="0" err="1" smtClean="0"/>
              <a:t>ir</a:t>
            </a:r>
            <a:r>
              <a:rPr lang="en-US" dirty="0" smtClean="0"/>
              <a:t> </a:t>
            </a:r>
            <a:r>
              <a:rPr lang="en-US" dirty="0" err="1" smtClean="0"/>
              <a:t>lėtai</a:t>
            </a:r>
            <a:r>
              <a:rPr lang="en-US" dirty="0" smtClean="0"/>
              <a:t> </a:t>
            </a:r>
            <a:r>
              <a:rPr lang="en-US" dirty="0" err="1" smtClean="0"/>
              <a:t>važiuojant</a:t>
            </a:r>
            <a:r>
              <a:rPr lang="en-US" dirty="0" smtClean="0"/>
              <a:t>. </a:t>
            </a:r>
            <a:r>
              <a:rPr lang="en-US" dirty="0" err="1" smtClean="0"/>
              <a:t>Nustatyta</a:t>
            </a:r>
            <a:r>
              <a:rPr lang="en-US" dirty="0"/>
              <a:t>, </a:t>
            </a:r>
            <a:r>
              <a:rPr lang="en-US" dirty="0" err="1"/>
              <a:t>kad</a:t>
            </a:r>
            <a:r>
              <a:rPr lang="en-US" dirty="0"/>
              <a:t> </a:t>
            </a:r>
            <a:r>
              <a:rPr lang="en-US" dirty="0" err="1"/>
              <a:t>pradėjus</a:t>
            </a:r>
            <a:r>
              <a:rPr lang="en-US" dirty="0"/>
              <a:t> </a:t>
            </a:r>
            <a:r>
              <a:rPr lang="en-US" dirty="0" err="1"/>
              <a:t>automobiliui</a:t>
            </a:r>
            <a:r>
              <a:rPr lang="en-US" dirty="0"/>
              <a:t> </a:t>
            </a:r>
            <a:r>
              <a:rPr lang="en-US" dirty="0" err="1"/>
              <a:t>judėti</a:t>
            </a:r>
            <a:r>
              <a:rPr lang="en-US" dirty="0"/>
              <a:t> </a:t>
            </a:r>
            <a:r>
              <a:rPr lang="en-US" dirty="0" err="1"/>
              <a:t>iš</a:t>
            </a:r>
            <a:r>
              <a:rPr lang="en-US" dirty="0"/>
              <a:t> </a:t>
            </a:r>
            <a:r>
              <a:rPr lang="en-US" dirty="0" err="1"/>
              <a:t>vietos</a:t>
            </a:r>
            <a:r>
              <a:rPr lang="en-US" dirty="0"/>
              <a:t> </a:t>
            </a:r>
            <a:r>
              <a:rPr lang="en-US" dirty="0" err="1"/>
              <a:t>oro</a:t>
            </a:r>
            <a:r>
              <a:rPr lang="en-US" dirty="0"/>
              <a:t> </a:t>
            </a:r>
            <a:r>
              <a:rPr lang="en-US" dirty="0" err="1"/>
              <a:t>teršimas</a:t>
            </a:r>
            <a:r>
              <a:rPr lang="en-US" dirty="0"/>
              <a:t> </a:t>
            </a:r>
            <a:r>
              <a:rPr lang="en-US" dirty="0" err="1"/>
              <a:t>yra</a:t>
            </a:r>
            <a:r>
              <a:rPr lang="en-US" dirty="0"/>
              <a:t> 50 </a:t>
            </a:r>
            <a:r>
              <a:rPr lang="en-US" dirty="0" err="1"/>
              <a:t>kartų</a:t>
            </a:r>
            <a:r>
              <a:rPr lang="en-US" dirty="0"/>
              <a:t> </a:t>
            </a:r>
            <a:r>
              <a:rPr lang="en-US" dirty="0" err="1"/>
              <a:t>didesnis</a:t>
            </a:r>
            <a:r>
              <a:rPr lang="en-US" dirty="0"/>
              <a:t> </a:t>
            </a:r>
            <a:r>
              <a:rPr lang="en-US" dirty="0" err="1"/>
              <a:t>už</a:t>
            </a:r>
            <a:r>
              <a:rPr lang="en-US" dirty="0"/>
              <a:t> </a:t>
            </a:r>
            <a:r>
              <a:rPr lang="en-US" dirty="0" err="1"/>
              <a:t>bendrąjį</a:t>
            </a:r>
            <a:r>
              <a:rPr lang="en-US" dirty="0"/>
              <a:t> </a:t>
            </a:r>
            <a:r>
              <a:rPr lang="en-US" dirty="0" err="1"/>
              <a:t>vidutinį</a:t>
            </a:r>
            <a:r>
              <a:rPr lang="en-US" dirty="0"/>
              <a:t>. </a:t>
            </a:r>
            <a:r>
              <a:rPr lang="en-US" dirty="0" err="1"/>
              <a:t>Galime</a:t>
            </a:r>
            <a:r>
              <a:rPr lang="en-US" dirty="0"/>
              <a:t> </a:t>
            </a:r>
            <a:r>
              <a:rPr lang="en-US" dirty="0" err="1"/>
              <a:t>teigti</a:t>
            </a:r>
            <a:r>
              <a:rPr lang="en-US" dirty="0"/>
              <a:t>, jog </a:t>
            </a:r>
            <a:r>
              <a:rPr lang="en-US" dirty="0" err="1"/>
              <a:t>didžiausi</a:t>
            </a:r>
            <a:r>
              <a:rPr lang="en-US" dirty="0"/>
              <a:t> </a:t>
            </a:r>
            <a:r>
              <a:rPr lang="en-US" dirty="0" err="1"/>
              <a:t>taršos</a:t>
            </a:r>
            <a:r>
              <a:rPr lang="en-US" dirty="0"/>
              <a:t> </a:t>
            </a:r>
            <a:r>
              <a:rPr lang="en-US" dirty="0" err="1"/>
              <a:t>šaltiniai</a:t>
            </a:r>
            <a:r>
              <a:rPr lang="en-US" dirty="0"/>
              <a:t> </a:t>
            </a:r>
            <a:r>
              <a:rPr lang="en-US" dirty="0" err="1"/>
              <a:t>susidaro</a:t>
            </a:r>
            <a:r>
              <a:rPr lang="en-US" dirty="0"/>
              <a:t> </a:t>
            </a:r>
            <a:r>
              <a:rPr lang="en-US" dirty="0" err="1"/>
              <a:t>prie</a:t>
            </a:r>
            <a:r>
              <a:rPr lang="en-US" dirty="0"/>
              <a:t> </a:t>
            </a:r>
            <a:r>
              <a:rPr lang="en-US" dirty="0" err="1"/>
              <a:t>sankryžų</a:t>
            </a:r>
            <a:r>
              <a:rPr lang="en-US" dirty="0"/>
              <a:t> </a:t>
            </a:r>
            <a:r>
              <a:rPr lang="en-US" dirty="0" err="1"/>
              <a:t>ir</a:t>
            </a:r>
            <a:r>
              <a:rPr lang="en-US" dirty="0"/>
              <a:t> </a:t>
            </a:r>
            <a:r>
              <a:rPr lang="en-US" dirty="0" err="1"/>
              <a:t>automobilių</a:t>
            </a:r>
            <a:r>
              <a:rPr lang="en-US" dirty="0"/>
              <a:t> </a:t>
            </a:r>
            <a:r>
              <a:rPr lang="en-US" dirty="0" err="1"/>
              <a:t>kamščiuose</a:t>
            </a:r>
            <a:r>
              <a:rPr lang="en-US" dirty="0"/>
              <a:t>. </a:t>
            </a:r>
            <a:r>
              <a:rPr lang="en-US" dirty="0" err="1"/>
              <a:t>Labiausiai</a:t>
            </a:r>
            <a:r>
              <a:rPr lang="en-US" dirty="0"/>
              <a:t> </a:t>
            </a:r>
            <a:r>
              <a:rPr lang="en-US" dirty="0" err="1"/>
              <a:t>oras</a:t>
            </a:r>
            <a:r>
              <a:rPr lang="en-US" dirty="0"/>
              <a:t> </a:t>
            </a:r>
            <a:r>
              <a:rPr lang="en-US" dirty="0" err="1"/>
              <a:t>teršiamas</a:t>
            </a:r>
            <a:r>
              <a:rPr lang="en-US" dirty="0"/>
              <a:t> , </a:t>
            </a:r>
            <a:r>
              <a:rPr lang="en-US" dirty="0" err="1"/>
              <a:t>kai</a:t>
            </a:r>
            <a:r>
              <a:rPr lang="en-US" dirty="0"/>
              <a:t> </a:t>
            </a:r>
            <a:r>
              <a:rPr lang="en-US" dirty="0" err="1"/>
              <a:t>automobilis</a:t>
            </a:r>
            <a:r>
              <a:rPr lang="en-US" dirty="0"/>
              <a:t> </a:t>
            </a:r>
            <a:r>
              <a:rPr lang="en-US" dirty="0" err="1"/>
              <a:t>juda</a:t>
            </a:r>
            <a:r>
              <a:rPr lang="en-US" dirty="0"/>
              <a:t> </a:t>
            </a:r>
            <a:r>
              <a:rPr lang="en-US" dirty="0" err="1"/>
              <a:t>iki</a:t>
            </a:r>
            <a:r>
              <a:rPr lang="en-US" dirty="0"/>
              <a:t> 30km\h </a:t>
            </a:r>
            <a:r>
              <a:rPr lang="en-US" dirty="0" err="1"/>
              <a:t>greičiu</a:t>
            </a:r>
            <a:r>
              <a:rPr lang="en-US" dirty="0"/>
              <a:t>. </a:t>
            </a:r>
            <a:r>
              <a:rPr lang="en-US" dirty="0" smtClean="0"/>
              <a:t>J</a:t>
            </a:r>
            <a:r>
              <a:rPr lang="lt-LT" dirty="0" smtClean="0"/>
              <a:t>e</a:t>
            </a:r>
            <a:r>
              <a:rPr lang="en-US" dirty="0" err="1" smtClean="0"/>
              <a:t>i</a:t>
            </a:r>
            <a:r>
              <a:rPr lang="en-US" dirty="0" smtClean="0"/>
              <a:t> </a:t>
            </a:r>
            <a:r>
              <a:rPr lang="en-US" dirty="0" err="1"/>
              <a:t>greitis</a:t>
            </a:r>
            <a:r>
              <a:rPr lang="en-US" dirty="0"/>
              <a:t> </a:t>
            </a:r>
            <a:r>
              <a:rPr lang="en-US" dirty="0" err="1"/>
              <a:t>yra</a:t>
            </a:r>
            <a:r>
              <a:rPr lang="en-US" dirty="0"/>
              <a:t> </a:t>
            </a:r>
            <a:r>
              <a:rPr lang="en-US" dirty="0" err="1"/>
              <a:t>padidinamas</a:t>
            </a:r>
            <a:r>
              <a:rPr lang="en-US" dirty="0"/>
              <a:t> </a:t>
            </a:r>
            <a:r>
              <a:rPr lang="en-US" dirty="0" err="1"/>
              <a:t>iki</a:t>
            </a:r>
            <a:r>
              <a:rPr lang="en-US" dirty="0"/>
              <a:t> 90km\h  </a:t>
            </a:r>
            <a:r>
              <a:rPr lang="en-US" dirty="0" err="1"/>
              <a:t>sunaudojama</a:t>
            </a:r>
            <a:r>
              <a:rPr lang="en-US" dirty="0"/>
              <a:t> </a:t>
            </a:r>
            <a:r>
              <a:rPr lang="en-US" dirty="0" err="1"/>
              <a:t>mažiau</a:t>
            </a:r>
            <a:r>
              <a:rPr lang="en-US" dirty="0"/>
              <a:t> </a:t>
            </a:r>
            <a:r>
              <a:rPr lang="en-US" dirty="0" err="1"/>
              <a:t>kuro</a:t>
            </a:r>
            <a:r>
              <a:rPr lang="en-US" dirty="0"/>
              <a:t> </a:t>
            </a:r>
            <a:r>
              <a:rPr lang="en-US" dirty="0" err="1" smtClean="0"/>
              <a:t>ir</a:t>
            </a:r>
            <a:r>
              <a:rPr lang="lt-LT" dirty="0" smtClean="0"/>
              <a:t> </a:t>
            </a:r>
            <a:r>
              <a:rPr lang="en-US" dirty="0" err="1" smtClean="0"/>
              <a:t>kartu</a:t>
            </a:r>
            <a:r>
              <a:rPr lang="en-US" dirty="0" smtClean="0"/>
              <a:t> </a:t>
            </a:r>
            <a:r>
              <a:rPr lang="en-US" dirty="0" err="1"/>
              <a:t>išskiriama</a:t>
            </a:r>
            <a:r>
              <a:rPr lang="en-US" dirty="0"/>
              <a:t> </a:t>
            </a:r>
            <a:r>
              <a:rPr lang="en-US" dirty="0" err="1"/>
              <a:t>mažiau</a:t>
            </a:r>
            <a:r>
              <a:rPr lang="en-US" dirty="0"/>
              <a:t> </a:t>
            </a:r>
            <a:r>
              <a:rPr lang="en-US" dirty="0" err="1"/>
              <a:t>teršiančių</a:t>
            </a:r>
            <a:r>
              <a:rPr lang="en-US" dirty="0"/>
              <a:t> </a:t>
            </a:r>
            <a:r>
              <a:rPr lang="en-US" dirty="0" err="1"/>
              <a:t>medžiagų</a:t>
            </a:r>
            <a:r>
              <a:rPr lang="en-US" dirty="0" smtClean="0"/>
              <a:t>.</a:t>
            </a:r>
            <a:r>
              <a:rPr lang="lt-LT" dirty="0" smtClean="0"/>
              <a:t> </a:t>
            </a:r>
            <a:r>
              <a:rPr lang="en-US" dirty="0" err="1" smtClean="0"/>
              <a:t>Pavojingiausi</a:t>
            </a:r>
            <a:r>
              <a:rPr lang="en-US" dirty="0" smtClean="0"/>
              <a:t> </a:t>
            </a:r>
            <a:r>
              <a:rPr lang="en-US" dirty="0" err="1"/>
              <a:t>taršos</a:t>
            </a:r>
            <a:r>
              <a:rPr lang="en-US" dirty="0"/>
              <a:t> </a:t>
            </a:r>
            <a:r>
              <a:rPr lang="en-US" dirty="0" err="1"/>
              <a:t>židiniai</a:t>
            </a:r>
            <a:r>
              <a:rPr lang="en-US" dirty="0"/>
              <a:t> </a:t>
            </a:r>
            <a:r>
              <a:rPr lang="en-US" dirty="0" err="1"/>
              <a:t>miestuose</a:t>
            </a:r>
            <a:r>
              <a:rPr lang="en-US" dirty="0"/>
              <a:t> </a:t>
            </a:r>
            <a:r>
              <a:rPr lang="en-US" dirty="0" err="1"/>
              <a:t>yra</a:t>
            </a:r>
            <a:r>
              <a:rPr lang="en-US" dirty="0"/>
              <a:t> </a:t>
            </a:r>
            <a:r>
              <a:rPr lang="en-US" dirty="0" err="1"/>
              <a:t>gatvių</a:t>
            </a:r>
            <a:r>
              <a:rPr lang="en-US" dirty="0"/>
              <a:t> </a:t>
            </a:r>
            <a:r>
              <a:rPr lang="en-US" dirty="0" err="1"/>
              <a:t>sankryžos</a:t>
            </a:r>
            <a:r>
              <a:rPr lang="en-US" dirty="0"/>
              <a:t>.</a:t>
            </a:r>
          </a:p>
          <a:p>
            <a:pPr marL="365760" indent="-256032" fontAlgn="auto">
              <a:spcAft>
                <a:spcPts val="0"/>
              </a:spcAft>
              <a:buFont typeface="Wingdings 3"/>
              <a:buNone/>
              <a:defRPr/>
            </a:pPr>
            <a:endParaRPr lang="en-US" dirty="0"/>
          </a:p>
        </p:txBody>
      </p:sp>
      <p:sp>
        <p:nvSpPr>
          <p:cNvPr id="2" name="Title 1"/>
          <p:cNvSpPr>
            <a:spLocks noGrp="1"/>
          </p:cNvSpPr>
          <p:nvPr>
            <p:ph type="title"/>
          </p:nvPr>
        </p:nvSpPr>
        <p:spPr/>
        <p:txBody>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a:buFont typeface="Wingdings 3" pitchFamily="18" charset="2"/>
              <a:buNone/>
            </a:pPr>
            <a:endParaRPr lang="lt-LT" smtClean="0"/>
          </a:p>
          <a:p>
            <a:pPr>
              <a:buFont typeface="Wingdings 3" pitchFamily="18" charset="2"/>
              <a:buNone/>
            </a:pPr>
            <a:endParaRPr lang="lt-LT" smtClean="0"/>
          </a:p>
          <a:p>
            <a:pPr>
              <a:buFont typeface="Wingdings 3" pitchFamily="18" charset="2"/>
              <a:buNone/>
            </a:pPr>
            <a:r>
              <a:rPr lang="en-US" smtClean="0"/>
              <a:t>Transporto infrastruktūros silpnybės- dauguma Lietuvoje esančių lengvųjų automobilių senesni nei 10 metų ir labai teršia orą.</a:t>
            </a:r>
            <a:r>
              <a:rPr lang="en-US" i="1" smtClean="0"/>
              <a:t> </a:t>
            </a:r>
            <a:endParaRPr lang="en-US" smtClean="0"/>
          </a:p>
          <a:p>
            <a:pPr>
              <a:buFont typeface="Wingdings 3" pitchFamily="18" charset="2"/>
              <a:buNone/>
            </a:pPr>
            <a:r>
              <a:rPr lang="en-US" smtClean="0"/>
              <a:t> </a:t>
            </a:r>
          </a:p>
          <a:p>
            <a:pPr>
              <a:buFont typeface="Wingdings 3" pitchFamily="18" charset="2"/>
              <a:buNone/>
            </a:pPr>
            <a:r>
              <a:rPr lang="en-US" smtClean="0"/>
              <a:t> </a:t>
            </a:r>
          </a:p>
          <a:p>
            <a:pPr>
              <a:buFont typeface="Wingdings 3" pitchFamily="18" charset="2"/>
              <a:buNone/>
            </a:pPr>
            <a:r>
              <a:rPr lang="en-US" smtClean="0"/>
              <a:t> </a:t>
            </a:r>
          </a:p>
          <a:p>
            <a:endParaRPr lang="en-US" smtClean="0"/>
          </a:p>
        </p:txBody>
      </p:sp>
      <p:sp>
        <p:nvSpPr>
          <p:cNvPr id="2" name="Title 1"/>
          <p:cNvSpPr>
            <a:spLocks noGrp="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186</TotalTime>
  <Words>780</Words>
  <Application>Microsoft Office PowerPoint</Application>
  <PresentationFormat>On-screen Show (4:3)</PresentationFormat>
  <Paragraphs>155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Atmosferos tarša</vt:lpstr>
      <vt:lpstr>Įvadas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UOSINĖ RAMALINA- Ramalina fraxinea (L)</vt:lpstr>
      <vt:lpstr>ELNINĖ ŠIURĖ- Cladonia rangiferina (L.)</vt:lpstr>
      <vt:lpstr>ISLANDINĖ KERPENA- Cetraria islandica (L)</vt:lpstr>
      <vt:lpstr>BARZDOTOJI KEDENĖ- Usnea dasypoda (Arch.) Rohl.)</vt:lpstr>
      <vt:lpstr>SODINĖ BRIEDRAGĖ- Evernia prunastri (L)</vt:lpstr>
      <vt:lpstr>SIENINĖ GELTONKERPĖ – Xanthoria parietina (L.)</vt:lpstr>
      <vt:lpstr>PUTLUSIS PLYNKEŽIS- Hypogimnia physodes (L.) Nyl.</vt:lpstr>
      <vt:lpstr>MŪRINĖ LEKANORA- Placolecanora muralis (Schreb.)</vt:lpstr>
      <vt:lpstr>Oro kokybės rodikliai</vt:lpstr>
      <vt:lpstr>PowerPoint Presentation</vt:lpstr>
      <vt:lpstr>REZULTATŲ LENTELĖ</vt:lpstr>
      <vt:lpstr>Mokyklos teritorija</vt:lpstr>
      <vt:lpstr>PowerPoint Presentation</vt:lpstr>
      <vt:lpstr>Vilniaus gatvė</vt:lpstr>
      <vt:lpstr>PowerPoint Presentation</vt:lpstr>
      <vt:lpstr>PowerPoint Presentation</vt:lpstr>
      <vt:lpstr>PowerPoint Presentation</vt:lpstr>
      <vt:lpstr>PowerPoint Presentation</vt:lpstr>
      <vt:lpstr>Sodų gatvė</vt:lpstr>
      <vt:lpstr>PowerPoint Presentation</vt:lpstr>
      <vt:lpstr>PowerPoint Presentation</vt:lpstr>
      <vt:lpstr>PowerPoint Presentation</vt:lpstr>
      <vt:lpstr> </vt:lpstr>
      <vt:lpstr>PowerPoint Presentation</vt:lpstr>
      <vt:lpstr>DARBĄ ATLIKO 8 KLASĖS MOKINĖS EMILIJA BERŽINYTĖ IR AURĖJA BALTRUŠAITYTĖ  VILNIAUS R. PABERŽĖS ,,VERDENĖS” GIMNAZIJA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Atmosferos tarša</dc:title>
  <dc:creator>Kompiuteris</dc:creator>
  <cp:lastModifiedBy>Austėja Jonaitytė</cp:lastModifiedBy>
  <cp:revision>23</cp:revision>
  <dcterms:created xsi:type="dcterms:W3CDTF">2015-03-14T11:55:35Z</dcterms:created>
  <dcterms:modified xsi:type="dcterms:W3CDTF">2015-05-20T14:18:23Z</dcterms:modified>
</cp:coreProperties>
</file>