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4" r:id="rId3"/>
    <p:sldId id="275" r:id="rId4"/>
    <p:sldId id="282" r:id="rId5"/>
    <p:sldId id="273" r:id="rId6"/>
    <p:sldId id="261" r:id="rId7"/>
    <p:sldId id="269" r:id="rId8"/>
    <p:sldId id="287" r:id="rId9"/>
    <p:sldId id="288" r:id="rId10"/>
    <p:sldId id="264" r:id="rId11"/>
    <p:sldId id="265" r:id="rId12"/>
    <p:sldId id="266" r:id="rId13"/>
    <p:sldId id="289" r:id="rId14"/>
    <p:sldId id="281" r:id="rId15"/>
    <p:sldId id="291" r:id="rId16"/>
    <p:sldId id="272" r:id="rId17"/>
    <p:sldId id="271" r:id="rId18"/>
    <p:sldId id="290" r:id="rId19"/>
    <p:sldId id="279" r:id="rId20"/>
    <p:sldId id="278" r:id="rId21"/>
    <p:sldId id="284" r:id="rId22"/>
    <p:sldId id="285" r:id="rId23"/>
    <p:sldId id="286" r:id="rId24"/>
    <p:sldId id="283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B04342-460C-4A68-A4E4-4F3EFEDDC0B1}" type="datetimeFigureOut">
              <a:rPr lang="lt-LT" smtClean="0"/>
              <a:pPr/>
              <a:t>2015.05.19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F0F964-1DA4-44E1-BBFC-42076E3DABD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990656" cy="2664296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 smtClean="0">
                <a:latin typeface="Times New Roman" pitchFamily="18" charset="0"/>
                <a:cs typeface="Times New Roman" pitchFamily="18" charset="0"/>
              </a:rPr>
              <a:t>ORO </a:t>
            </a:r>
            <a:br>
              <a:rPr lang="lt-LT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b="1" dirty="0" smtClean="0">
                <a:latin typeface="Times New Roman" pitchFamily="18" charset="0"/>
                <a:cs typeface="Times New Roman" pitchFamily="18" charset="0"/>
              </a:rPr>
              <a:t>TARŠOS NUSTATYMAS</a:t>
            </a:r>
            <a:endParaRPr lang="lt-LT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564904"/>
            <a:ext cx="7772400" cy="295232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biologijos mokytoja: </a:t>
            </a:r>
          </a:p>
          <a:p>
            <a:pPr algn="r"/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Živilė Montrimienė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7149480" cy="2420888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Žiauberiškosios</a:t>
            </a:r>
            <a:r>
              <a:rPr lang="lt-LT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– gerai  prisitvirtinusios prie substrato. </a:t>
            </a:r>
            <a:endParaRPr lang="lt-LT" sz="3600" dirty="0">
              <a:solidFill>
                <a:schemeClr val="tx2"/>
              </a:solidFill>
              <a:effectLst/>
            </a:endParaRPr>
          </a:p>
        </p:txBody>
      </p:sp>
      <p:pic>
        <p:nvPicPr>
          <p:cNvPr id="2050" name="Picture 2" descr="http://www.nahuby.sk/images/fotosutaz/2011/03/21/Lecanora-muralis/marta_e_256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441384" cy="34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86528" cy="1979466"/>
          </a:xfrm>
        </p:spPr>
        <p:txBody>
          <a:bodyPr>
            <a:noAutofit/>
          </a:bodyPr>
          <a:lstStyle/>
          <a:p>
            <a:r>
              <a:rPr lang="lt-LT" sz="4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Lapiškosios</a:t>
            </a:r>
            <a:r>
              <a:rPr lang="lt-LT" sz="4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– lakštų arba žvynelių pavidalo</a:t>
            </a:r>
            <a:endParaRPr lang="lt-LT" sz="40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l users.Allusers-PC\Desktop\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2101377"/>
            <a:ext cx="5661038" cy="38479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42512" cy="1979466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Krūmiškosios</a:t>
            </a:r>
            <a:r>
              <a:rPr lang="lt-LT" sz="4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– krūmų arba barzdų pavidalo</a:t>
            </a:r>
            <a:endParaRPr lang="lt-LT" sz="40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l users.Allusers-PC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6079618" cy="4082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90466"/>
          </a:xfrm>
        </p:spPr>
        <p:txBody>
          <a:bodyPr>
            <a:normAutofit/>
          </a:bodyPr>
          <a:lstStyle/>
          <a:p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Kerpės neturi šaknų, todėl visu gniužulo paviršiumi siurbia lietaus vandenį ir rasos drėgmę. </a:t>
            </a:r>
            <a:b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Kartu jos sugeria ir teršalus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lt-LT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Kerpės itin jautrios </a:t>
            </a:r>
            <a:r>
              <a:rPr lang="lt-LT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sieros dioksidui </a:t>
            </a:r>
            <a:endParaRPr lang="lt-LT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ll users.Allusers-PC\Download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416824" cy="453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38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>Oro taršos šaltiniai</a:t>
            </a:r>
            <a:endParaRPr lang="lt-LT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ll users.Allusers-PC\Downloads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708" y="1628799"/>
            <a:ext cx="5874684" cy="440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714202"/>
          </a:xfrm>
        </p:spPr>
        <p:txBody>
          <a:bodyPr>
            <a:normAutofit fontScale="90000"/>
          </a:bodyPr>
          <a:lstStyle/>
          <a:p>
            <a:r>
              <a:rPr lang="lt-LT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b="1" dirty="0" smtClean="0">
                <a:effectLst/>
                <a:latin typeface="Times New Roman" pitchFamily="18" charset="0"/>
                <a:cs typeface="Times New Roman" pitchFamily="18" charset="0"/>
              </a:rPr>
              <a:t>Kuo arčiau miesto, tuo mažiau kerpių</a:t>
            </a:r>
            <a:r>
              <a:rPr lang="lt-LT" sz="4400" b="1" dirty="0" smtClean="0">
                <a:effectLst/>
                <a:latin typeface="Agency FB"/>
                <a:cs typeface="Times New Roman" pitchFamily="18" charset="0"/>
              </a:rPr>
              <a:t>!</a:t>
            </a:r>
            <a:endParaRPr lang="lt-LT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7632848" cy="454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00800" cy="1440160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smtClean="0">
                <a:effectLst/>
                <a:latin typeface="Times New Roman" pitchFamily="18" charset="0"/>
                <a:cs typeface="Times New Roman" pitchFamily="18" charset="0"/>
              </a:rPr>
              <a:t>Atsparios užterštumui kerpių rūšys:</a:t>
            </a:r>
            <a:endParaRPr lang="lt-LT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l users.Allusers-PC\Desktop\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3528392" cy="3456384"/>
          </a:xfrm>
          <a:prstGeom prst="rect">
            <a:avLst/>
          </a:prstGeom>
          <a:noFill/>
        </p:spPr>
      </p:pic>
      <p:pic>
        <p:nvPicPr>
          <p:cNvPr id="4099" name="Picture 3" descr="C:\Users\All users.Allusers-PC\Desktop\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3168352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445224"/>
            <a:ext cx="283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Sieninė geltonkerpė</a:t>
            </a:r>
            <a:endParaRPr lang="lt-LT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2348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060848"/>
            <a:ext cx="2128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Putlusis plynkežis</a:t>
            </a:r>
            <a:endParaRPr lang="lt-LT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88982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smtClean="0">
                <a:effectLst/>
                <a:latin typeface="Times New Roman" pitchFamily="18" charset="0"/>
                <a:cs typeface="Times New Roman" pitchFamily="18" charset="0"/>
              </a:rPr>
              <a:t>TESTAS ORO UŽTERŠTUMUI NUSTATYTI</a:t>
            </a:r>
            <a:r>
              <a:rPr lang="lt-LT" dirty="0" smtClean="0">
                <a:effectLst/>
              </a:rPr>
              <a:t/>
            </a:r>
            <a:br>
              <a:rPr lang="lt-LT" dirty="0" smtClean="0">
                <a:effectLst/>
              </a:rPr>
            </a:br>
            <a:endParaRPr lang="lt-LT" dirty="0"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2132856"/>
            <a:ext cx="7406640" cy="4464496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Pasirinktose vietovėse tyrėme medžių kamienų padengimą kerpėmis;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Nustatėme kerpių rūšinę sudėtį;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Rinkome kerpių pavyzdžius.</a:t>
            </a:r>
          </a:p>
          <a:p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ok.0-112\Downloads\CAM0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4807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8840" cy="778098"/>
          </a:xfrm>
        </p:spPr>
        <p:txBody>
          <a:bodyPr>
            <a:noAutofit/>
          </a:bodyPr>
          <a:lstStyle/>
          <a:p>
            <a:pPr algn="ctr"/>
            <a:r>
              <a:rPr lang="lt-LT" sz="3600" dirty="0" smtClean="0">
                <a:effectLst/>
                <a:latin typeface="Times New Roman" pitchFamily="18" charset="0"/>
                <a:cs typeface="Times New Roman" pitchFamily="18" charset="0"/>
              </a:rPr>
              <a:t>Klaipėdos mieste</a:t>
            </a:r>
            <a:endParaRPr lang="lt-LT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88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0" dirty="0" smtClean="0"/>
              <a:t> </a:t>
            </a:r>
            <a:endParaRPr lang="lt-LT" b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lt-LT" sz="36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DARBO TIKSLAS:</a:t>
            </a:r>
          </a:p>
          <a:p>
            <a:pPr algn="ctr"/>
            <a:endParaRPr lang="lt-LT" sz="36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Nustatyti ir įvertinti Klaipėdos miesto oro kokybę bioindikatoriais</a:t>
            </a:r>
            <a:endParaRPr lang="lt-LT" sz="3600" b="1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49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435608" y="-315416"/>
            <a:ext cx="7498080" cy="1733054"/>
          </a:xfrm>
        </p:spPr>
        <p:txBody>
          <a:bodyPr>
            <a:normAutofit/>
          </a:bodyPr>
          <a:lstStyle/>
          <a:p>
            <a:pPr algn="ctr"/>
            <a:r>
              <a:rPr lang="lt-LT" sz="3600" dirty="0" smtClean="0">
                <a:effectLst/>
                <a:latin typeface="Times New Roman" pitchFamily="18" charset="0"/>
                <a:cs typeface="Times New Roman" pitchFamily="18" charset="0"/>
              </a:rPr>
              <a:t>Pajūrio regioniniame parke</a:t>
            </a:r>
            <a:endParaRPr lang="lt-LT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ok.0-112\Downloads\CAM0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7104790" cy="5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98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44536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>IŠVADOS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>Klaipėdos mieste 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oro tarša SO</a:t>
            </a:r>
            <a:r>
              <a:rPr lang="lt-LT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>vidutinė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 – vyrauja žiauberiškos ir lapiškos kerpės;</a:t>
            </a:r>
            <a:b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>Pajūrio regioniniame parke 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oro tarša SO</a:t>
            </a:r>
            <a:r>
              <a:rPr lang="lt-LT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>labai maža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, nes vyrauja krūmiškos ir lapiškos kerpės.</a:t>
            </a:r>
            <a:endParaRPr lang="lt-LT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5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331640" y="3140968"/>
            <a:ext cx="7126560" cy="338437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MŪSŲ MINTYS:</a:t>
            </a:r>
            <a: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Buvo linksma, smagu ir įdomu;</a:t>
            </a:r>
            <a:br>
              <a:rPr lang="lt-LT" dirty="0" smtClean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Pasimokėme dirbti komandoje;</a:t>
            </a:r>
            <a:br>
              <a:rPr lang="lt-LT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Susipažinome su kerpėmis;</a:t>
            </a: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effectLst/>
                <a:latin typeface="Times New Roman" pitchFamily="18" charset="0"/>
                <a:cs typeface="Times New Roman" pitchFamily="18" charset="0"/>
              </a:rPr>
              <a:t>Daugiau sužinojome apie savo aplinką;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308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2560" y="3284984"/>
            <a:ext cx="7406640" cy="2232248"/>
          </a:xfrm>
        </p:spPr>
        <p:txBody>
          <a:bodyPr>
            <a:normAutofit/>
          </a:bodyPr>
          <a:lstStyle/>
          <a:p>
            <a:r>
              <a:rPr lang="lt-L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Mums svarbu, kad kvėpuotume neužterštu </a:t>
            </a:r>
            <a:br>
              <a:rPr lang="lt-L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oru!</a:t>
            </a:r>
            <a:endParaRPr lang="lt-LT" sz="4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1030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Įgytas žinias pritaikysime rinkdamiesi poilsio vietas;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Papasakosime kitiems...</a:t>
            </a:r>
            <a:endParaRPr lang="lt-L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810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6328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2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latin typeface="Times New Roman" pitchFamily="18" charset="0"/>
                <a:cs typeface="Times New Roman" pitchFamily="18" charset="0"/>
              </a:rPr>
              <a:t>UŽDAVINIAI:</a:t>
            </a:r>
            <a:br>
              <a:rPr lang="lt-LT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lt-LT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lt-LT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Susipažinti su kerpių sandara ir jų rūšine įvairove;</a:t>
            </a: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Atlikti kerpių testą pasirinktose vietovėse;</a:t>
            </a: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Nustatyti oro būklę;</a:t>
            </a: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Surinkti kerpių kolekciją.</a:t>
            </a:r>
            <a:endParaRPr lang="lt-LT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10864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UGDOMOS </a:t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KOMPETENCIJOS:</a:t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Mokėjimo mokytis </a:t>
            </a: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Pažinimo</a:t>
            </a:r>
            <a:r>
              <a:rPr lang="lt-LT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Komunikavimo</a:t>
            </a:r>
            <a:endParaRPr lang="lt-LT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ll users.Allusers-PC\Downloads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3068960"/>
            <a:ext cx="3738169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645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k.0-112\Desktop\CAM0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238456" cy="1979466"/>
          </a:xfrm>
        </p:spPr>
        <p:txBody>
          <a:bodyPr>
            <a:normAutofit/>
          </a:bodyPr>
          <a:lstStyle/>
          <a:p>
            <a:r>
              <a:rPr lang="lt-LT" sz="44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Susipažinkime su kerpėmis</a:t>
            </a:r>
            <a:endParaRPr lang="lt-LT" sz="44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erp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2925116" cy="3456384"/>
          </a:xfrm>
        </p:spPr>
      </p:pic>
      <p:pic>
        <p:nvPicPr>
          <p:cNvPr id="1026" name="Picture 2" descr="C:\Users\Mok.0-112\Downloads\CAM0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78616"/>
          </a:xfrm>
        </p:spPr>
        <p:txBody>
          <a:bodyPr>
            <a:noAutofit/>
          </a:bodyPr>
          <a:lstStyle/>
          <a:p>
            <a:r>
              <a:rPr lang="lt-L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  <a:cs typeface="Times New Roman" panose="02020603050405020304" pitchFamily="18" charset="0"/>
              </a:rPr>
              <a:t>• </a:t>
            </a:r>
            <a:r>
              <a:rPr lang="lt-LT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Kerpės auga visur ir labai lėtai;</a:t>
            </a:r>
            <a:br>
              <a:rPr lang="lt-LT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effectLst/>
                <a:latin typeface="Agency FB"/>
                <a:cs typeface="Times New Roman" panose="02020603050405020304" pitchFamily="18" charset="0"/>
              </a:rPr>
              <a:t>• </a:t>
            </a:r>
            <a:r>
              <a:rPr lang="lt-LT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Dauginasi gniužulo atplaišomis;</a:t>
            </a:r>
            <a:br>
              <a:rPr lang="lt-LT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>
              <a:effectLst/>
            </a:endParaRPr>
          </a:p>
        </p:txBody>
      </p:sp>
      <p:pic>
        <p:nvPicPr>
          <p:cNvPr id="6146" name="Picture 2" descr="C:\Users\All users.Allusers-PC\Downloads\images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916832"/>
            <a:ext cx="3524453" cy="2639938"/>
          </a:xfrm>
          <a:prstGeom prst="rect">
            <a:avLst/>
          </a:prstGeom>
          <a:noFill/>
        </p:spPr>
      </p:pic>
      <p:pic>
        <p:nvPicPr>
          <p:cNvPr id="6147" name="Picture 3" descr="C:\Users\All users.Allusers-PC\Downloads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443090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486916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  <a:cs typeface="Times New Roman" pitchFamily="18" charset="0"/>
              </a:rPr>
              <a:t>• </a:t>
            </a: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Nereiklios drėgmei ir temperatūrai;</a:t>
            </a:r>
            <a:b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  <a:cs typeface="Times New Roman" pitchFamily="18" charset="0"/>
              </a:rPr>
              <a:t>• </a:t>
            </a:r>
            <a:r>
              <a:rPr lang="lt-L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eturi konkurentų.</a:t>
            </a:r>
            <a:endParaRPr lang="lt-LT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Kerpės kūnas vadinamas </a:t>
            </a:r>
            <a:r>
              <a:rPr lang="lt-LT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gniužulu</a:t>
            </a:r>
            <a:r>
              <a:rPr lang="lt-LT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 Jis sudarytas iš grybo hifų ir žaliadumblių.</a:t>
            </a:r>
            <a:endParaRPr lang="lt-LT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l users.Allusers-PC\Downloads\Kerpiu_vaisi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08623"/>
            <a:ext cx="6192688" cy="395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Pagal gniužulo pavidalą kerpės skirstomos į tris grupes:</a:t>
            </a:r>
            <a:endParaRPr lang="lt-LT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ll users.Allusers-PC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6110743" cy="406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625</TotalTime>
  <Words>165</Words>
  <Application>Microsoft Office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ORO  TARŠOS NUSTATYMAS</vt:lpstr>
      <vt:lpstr> </vt:lpstr>
      <vt:lpstr>UŽDAVINIAI: </vt:lpstr>
      <vt:lpstr>UGDOMOS  KOMPETENCIJOS:  Mokėjimo mokytis   Pažinimo  Komunikavimo</vt:lpstr>
      <vt:lpstr>PowerPoint Presentation</vt:lpstr>
      <vt:lpstr>Susipažinkime su kerpėmis</vt:lpstr>
      <vt:lpstr>• Kerpės auga visur ir labai lėtai; • Dauginasi gniužulo atplaišomis;  </vt:lpstr>
      <vt:lpstr>Kerpės kūnas vadinamas gniužulu. Jis sudarytas iš grybo hifų ir žaliadumblių.</vt:lpstr>
      <vt:lpstr>Pagal gniužulo pavidalą kerpės skirstomos į tris grupes:</vt:lpstr>
      <vt:lpstr>Žiauberiškosios – gerai  prisitvirtinusios prie substrato. </vt:lpstr>
      <vt:lpstr>Lapiškosios – lakštų arba žvynelių pavidalo</vt:lpstr>
      <vt:lpstr>Krūmiškosios – krūmų arba barzdų pavidalo</vt:lpstr>
      <vt:lpstr>Kerpės neturi šaknų, todėl visu gniužulo paviršiumi siurbia lietaus vandenį ir rasos drėgmę.  Kartu jos sugeria ir teršalus. </vt:lpstr>
      <vt:lpstr>Kerpės itin jautrios sieros dioksidui </vt:lpstr>
      <vt:lpstr>Oro taršos šaltiniai</vt:lpstr>
      <vt:lpstr> Kuo arčiau miesto, tuo mažiau kerpių!</vt:lpstr>
      <vt:lpstr>Atsparios užterštumui kerpių rūšys:</vt:lpstr>
      <vt:lpstr>TESTAS ORO UŽTERŠTUMUI NUSTATYTI </vt:lpstr>
      <vt:lpstr>Klaipėdos mieste</vt:lpstr>
      <vt:lpstr>Pajūrio regioniniame parke</vt:lpstr>
      <vt:lpstr>IŠVADOS:  Klaipėdos mieste oro tarša SO2 vidutinė – vyrauja žiauberiškos ir lapiškos kerpės; Pajūrio regioniniame parke oro tarša SO2 labai maža, nes vyrauja krūmiškos ir lapiškos kerpės.</vt:lpstr>
      <vt:lpstr> MŪSŲ MINTYS:  Buvo linksma, smagu ir įdomu; Pasimokėme dirbti komandoje; Susipažinome su kerpėmis; Daugiau sužinojome apie savo aplinką;  </vt:lpstr>
      <vt:lpstr>Įgytas žinias pritaikysime rinkdamiesi poilsio vietas; Papasakosime kitiems...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 TARŠOS NUSTATYMAS PAGAL KERPES</dc:title>
  <dc:creator>All users</dc:creator>
  <cp:lastModifiedBy>Vaida Špokevičiūtė</cp:lastModifiedBy>
  <cp:revision>70</cp:revision>
  <dcterms:created xsi:type="dcterms:W3CDTF">2013-11-10T20:41:03Z</dcterms:created>
  <dcterms:modified xsi:type="dcterms:W3CDTF">2015-05-19T11:34:42Z</dcterms:modified>
</cp:coreProperties>
</file>